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9144000" cy="5143500" type="screen16x9"/>
  <p:notesSz cx="6858000" cy="9144000"/>
  <p:embeddedFontLst>
    <p:embeddedFont>
      <p:font typeface="Calibri" panose="020F0502020204030204" pitchFamily="34" charset="0"/>
      <p:regular r:id="rId57"/>
      <p:bold r:id="rId58"/>
      <p:italic r:id="rId59"/>
      <p:boldItalic r:id="rId60"/>
    </p:embeddedFont>
    <p:embeddedFont>
      <p:font typeface="Economica" panose="020B0604020202020204" charset="0"/>
      <p:regular r:id="rId61"/>
      <p:bold r:id="rId62"/>
      <p:italic r:id="rId63"/>
      <p:boldItalic r:id="rId64"/>
    </p:embeddedFont>
    <p:embeddedFont>
      <p:font typeface="Fira Sans Extra Condensed Medium" panose="020B0604020202020204" charset="0"/>
      <p:regular r:id="rId65"/>
      <p:bold r:id="rId66"/>
      <p:italic r:id="rId67"/>
      <p:boldItalic r:id="rId68"/>
    </p:embeddedFont>
    <p:embeddedFont>
      <p:font typeface="Georgia" panose="02040502050405020303" pitchFamily="18" charset="0"/>
      <p:regular r:id="rId69"/>
      <p:bold r:id="rId70"/>
      <p:italic r:id="rId71"/>
      <p:boldItalic r:id="rId72"/>
    </p:embeddedFont>
    <p:embeddedFont>
      <p:font typeface="Josefin Sans" pitchFamily="2" charset="0"/>
      <p:regular r:id="rId73"/>
      <p:bold r:id="rId74"/>
      <p:italic r:id="rId75"/>
      <p:boldItalic r:id="rId76"/>
    </p:embeddedFont>
    <p:embeddedFont>
      <p:font typeface="Lato" panose="020F0502020204030203" pitchFamily="34" charset="0"/>
      <p:regular r:id="rId77"/>
      <p:bold r:id="rId78"/>
      <p:italic r:id="rId79"/>
      <p:boldItalic r:id="rId80"/>
    </p:embeddedFont>
    <p:embeddedFont>
      <p:font typeface="Open Sans" panose="020B0606030504020204" pitchFamily="34" charset="0"/>
      <p:regular r:id="rId81"/>
      <p:bold r:id="rId82"/>
      <p:italic r:id="rId83"/>
      <p:boldItalic r:id="rId84"/>
    </p:embeddedFont>
    <p:embeddedFont>
      <p:font typeface="Open Sans SemiBold" panose="020B0706030804020204" pitchFamily="34" charset="0"/>
      <p:regular r:id="rId85"/>
      <p:bold r:id="rId86"/>
      <p:italic r:id="rId87"/>
      <p:boldItalic r:id="rId88"/>
    </p:embeddedFont>
    <p:embeddedFont>
      <p:font typeface="Overpass Black" panose="020B0604020202020204" charset="0"/>
      <p:bold r:id="rId89"/>
      <p:boldItalic r:id="rId90"/>
    </p:embeddedFont>
    <p:embeddedFont>
      <p:font typeface="Proxima Nova" panose="020B0604020202020204" charset="0"/>
      <p:regular r:id="rId91"/>
      <p:bold r:id="rId92"/>
      <p:italic r:id="rId93"/>
      <p:boldItalic r:id="rId94"/>
    </p:embeddedFont>
    <p:embeddedFont>
      <p:font typeface="Roboto" panose="02000000000000000000" pitchFamily="2"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8B38DB-33B2-4431-AA05-0DA53A0E18B2}">
  <a:tblStyle styleId="{768B38DB-33B2-4431-AA05-0DA53A0E18B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9" d="100"/>
          <a:sy n="159" d="100"/>
        </p:scale>
        <p:origin x="234"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89" Type="http://schemas.openxmlformats.org/officeDocument/2006/relationships/font" Target="fonts/font3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font" Target="fonts/font34.fntdata"/><Relationship Id="rId95" Type="http://schemas.openxmlformats.org/officeDocument/2006/relationships/font" Target="fonts/font3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8.fntdata"/><Relationship Id="rId69" Type="http://schemas.openxmlformats.org/officeDocument/2006/relationships/font" Target="fonts/font13.fntdata"/><Relationship Id="rId80" Type="http://schemas.openxmlformats.org/officeDocument/2006/relationships/font" Target="fonts/font24.fntdata"/><Relationship Id="rId85" Type="http://schemas.openxmlformats.org/officeDocument/2006/relationships/font" Target="fonts/font29.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font" Target="fonts/font32.fntdata"/><Relationship Id="rId91" Type="http://schemas.openxmlformats.org/officeDocument/2006/relationships/font" Target="fonts/font35.fntdata"/><Relationship Id="rId96" Type="http://schemas.openxmlformats.org/officeDocument/2006/relationships/font" Target="fonts/font4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94" Type="http://schemas.openxmlformats.org/officeDocument/2006/relationships/font" Target="fonts/font38.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0.fntdata"/><Relationship Id="rId97" Type="http://schemas.openxmlformats.org/officeDocument/2006/relationships/font" Target="fonts/font41.fntdata"/><Relationship Id="rId7" Type="http://schemas.openxmlformats.org/officeDocument/2006/relationships/slide" Target="slides/slide6.xml"/><Relationship Id="rId71" Type="http://schemas.openxmlformats.org/officeDocument/2006/relationships/font" Target="fonts/font15.fntdata"/><Relationship Id="rId92" Type="http://schemas.openxmlformats.org/officeDocument/2006/relationships/font" Target="fonts/font3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0.fntdata"/><Relationship Id="rId87" Type="http://schemas.openxmlformats.org/officeDocument/2006/relationships/font" Target="fonts/font31.fntdata"/><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notesMaster" Target="notesMasters/notesMaster1.xml"/><Relationship Id="rId77" Type="http://schemas.openxmlformats.org/officeDocument/2006/relationships/font" Target="fonts/font21.fntdata"/><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93" Type="http://schemas.openxmlformats.org/officeDocument/2006/relationships/font" Target="fonts/font37.fntdata"/><Relationship Id="rId98" Type="http://schemas.openxmlformats.org/officeDocument/2006/relationships/font" Target="fonts/font4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AZ-pU7ozt3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enterforyouthwellness.org/wp-content/themes/cyw/build/img/building-a-movement/hidden-crisis.pdf"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digitalcommons.library.tmc.edu/cgi/viewcontent.cgi?referer=https://www.google.com/&amp;httpsredir=1&amp;article=1217&amp;context=childrenatrisk"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AZ-pU7ozt3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igitalcommons.csp.edu/teacher-education_masters/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1" name="Google Shape;21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eeffc1bbdf_1_27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eeffc1bbdf_1_2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Difficulties don’t always just arise from trauma. Stress also plays a role.  Toxic stress floods the brain with cortisol, one of our body’s stress hormones. Cortisol plays a major role in the control of emotional and behavioral management, particularly the ability to assess for anger and manage fear. Overstimulation of the limbic system, particularly the hippocampus activates the fear centers in the brain and result sin behaviors that can produce anxiety, hyperarousal, and vigilance. This can result in the inability to calm, overreactions, impulsivity, and poor judgement. Hertel, R., &amp; Johnson, M., 2013. How the traumatic experiences of students manifest in school settings. In E. Rossen &amp; R. Hull (Eds) Supporting and educating traumatized students: A guide for school based professionals. New York, NY: Oxford Press. </a:t>
            </a:r>
            <a:endParaRPr sz="16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ed4f04844c_0_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ed4f04844c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f36084c15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f36084c1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https://youtu.be/AZ-pU7ozt3g</a:t>
            </a:r>
            <a:endParaRPr/>
          </a:p>
          <a:p>
            <a:pPr marL="0" lvl="0" indent="0" algn="l" rtl="0">
              <a:spcBef>
                <a:spcPts val="0"/>
              </a:spcBef>
              <a:spcAft>
                <a:spcPts val="0"/>
              </a:spcAft>
              <a:buNone/>
            </a:pPr>
            <a:r>
              <a:rPr lang="en"/>
              <a:t>--“You’ll only understand people if you seem them in yourself”- Have empathy! </a:t>
            </a:r>
            <a:endParaRPr/>
          </a:p>
          <a:p>
            <a:pPr marL="0" lvl="0" indent="0" algn="l" rtl="0">
              <a:spcBef>
                <a:spcPts val="0"/>
              </a:spcBef>
              <a:spcAft>
                <a:spcPts val="0"/>
              </a:spcAft>
              <a:buNone/>
            </a:pPr>
            <a:r>
              <a:rPr lang="en"/>
              <a:t>--Think of what someone else is going through when agitated/mad/sad/etc. </a:t>
            </a:r>
            <a:endParaRPr/>
          </a:p>
          <a:p>
            <a:pPr marL="0" lvl="0" indent="0" algn="l" rtl="0">
              <a:spcBef>
                <a:spcPts val="0"/>
              </a:spcBef>
              <a:spcAft>
                <a:spcPts val="0"/>
              </a:spcAft>
              <a:buNone/>
            </a:pPr>
            <a:r>
              <a:rPr lang="en"/>
              <a:t>--Not just kids who go through things, but everyone in the building does</a:t>
            </a:r>
            <a:endParaRPr/>
          </a:p>
          <a:p>
            <a:pPr marL="0" lvl="0" indent="0" algn="l" rtl="0">
              <a:spcBef>
                <a:spcPts val="0"/>
              </a:spcBef>
              <a:spcAft>
                <a:spcPts val="0"/>
              </a:spcAft>
              <a:buNone/>
            </a:pPr>
            <a:r>
              <a:rPr lang="en"/>
              <a:t>--Give yourself grace for not being perfect cause you’re going through things too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eeffc1bbdf_1_16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eeffc1bbdf_1_1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Trauma is far-reaching, impacting more than 20% of the population. Childhood trauma has the potential to rob the health of all those it touches - impacting nutrition, brain development, emotional well-being, risk for other illnesses, and ultimately, longevity. Childhood trauma is complex and expresses itself in different ways. In some people, its influences may be subtle, nearly invisible, while in others its effects may be powerful and readily apparent. Some people may resist the impact of childhood trauma naturally; others will be particularly vulnerable. Importantly, the impact of childhood trauma is also influenced by the environment. WIth timely and effective intervention, its influence may be minimized and even healed; in the absence of care however, the negative effects will build and worsen over time, leading to deep illness, great financial cost, and eventually the risk of serious disability or even death.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It is difficult to imagine a psychosocial factor more relevant to the educational world than childhood trauma. The numbers of children and teens who have or who will experience significant adversity are staggering, and the implications of this adversity are immense. It is a rare classroom that will not contain at least one student who has experienced significant stress. In communities more touched by poverty, community violence, homelessness, racism, and /or other layers of social vulnerability, it is conceivable that the majority of students in a school will have experienced significant stress.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Trauma does not discriminate - it touches the lives of children who might otherwise have had no difficulties, and it touches the lives of children who simultaneously struggle with learning and developmental challenges environmental stressors, and physical illnesses. It touches children in communities that have ready access to resources, and it touches those communities who struggle with limited funds and community-wide exposures. Building the educational systems that are able to sensitively and effectively address the needs of those who have been exposed must be a task of whole communities. School engagement, experiences, and success are among the most predictive variables of adult healthy outcomes and of resilience. An investment in healthy schools is therefore an investment in a society’s future.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A report of child abuse is made very 10 seconds in the United States.</a:t>
            </a:r>
            <a:endParaRPr sz="1600"/>
          </a:p>
          <a:p>
            <a:pPr marL="0" lvl="0" indent="0" algn="l" rtl="0">
              <a:spcBef>
                <a:spcPts val="0"/>
              </a:spcBef>
              <a:spcAft>
                <a:spcPts val="0"/>
              </a:spcAft>
              <a:buNone/>
            </a:pPr>
            <a:r>
              <a:rPr lang="en" sz="1600"/>
              <a:t>Children with disabilities are more likely to experience neglect than children without disabilities.</a:t>
            </a:r>
            <a:endParaRPr sz="1600"/>
          </a:p>
          <a:p>
            <a:pPr marL="0" lvl="0" indent="0" algn="l" rtl="0">
              <a:spcBef>
                <a:spcPts val="0"/>
              </a:spcBef>
              <a:spcAft>
                <a:spcPts val="0"/>
              </a:spcAft>
              <a:buNone/>
            </a:pPr>
            <a:r>
              <a:rPr lang="en" sz="1600"/>
              <a:t>One in 3 women, and 1 in 4 men, have experienced rape, physical violence, and/or stalking by an partner.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Types of Trauma:</a:t>
            </a:r>
            <a:endParaRPr sz="1600"/>
          </a:p>
          <a:p>
            <a:pPr marL="457200" lvl="0" indent="-330200" algn="l" rtl="0">
              <a:spcBef>
                <a:spcPts val="0"/>
              </a:spcBef>
              <a:spcAft>
                <a:spcPts val="0"/>
              </a:spcAft>
              <a:buSzPts val="1600"/>
              <a:buAutoNum type="arabicParenR"/>
            </a:pPr>
            <a:r>
              <a:rPr lang="en" sz="1600"/>
              <a:t>Acute - A single, isolated incident</a:t>
            </a:r>
            <a:endParaRPr sz="1600"/>
          </a:p>
          <a:p>
            <a:pPr marL="457200" lvl="0" indent="-330200" algn="l" rtl="0">
              <a:spcBef>
                <a:spcPts val="0"/>
              </a:spcBef>
              <a:spcAft>
                <a:spcPts val="0"/>
              </a:spcAft>
              <a:buSzPts val="1600"/>
              <a:buAutoNum type="arabicParenR"/>
            </a:pPr>
            <a:r>
              <a:rPr lang="en" sz="1600"/>
              <a:t>Chronic - Experiences that are repeated or prolonged</a:t>
            </a:r>
            <a:endParaRPr sz="1600"/>
          </a:p>
          <a:p>
            <a:pPr marL="457200" lvl="0" indent="-330200" algn="l" rtl="0">
              <a:spcBef>
                <a:spcPts val="0"/>
              </a:spcBef>
              <a:spcAft>
                <a:spcPts val="0"/>
              </a:spcAft>
              <a:buSzPts val="1600"/>
              <a:buAutoNum type="arabicParenR"/>
            </a:pPr>
            <a:r>
              <a:rPr lang="en" sz="1600"/>
              <a:t>Complex - Exposure to multiple traumatic events from and early age </a:t>
            </a:r>
            <a:endParaRPr sz="1600"/>
          </a:p>
          <a:p>
            <a:pPr marL="914400" lvl="1" indent="-330200" algn="l" rtl="0">
              <a:spcBef>
                <a:spcPts val="0"/>
              </a:spcBef>
              <a:spcAft>
                <a:spcPts val="0"/>
              </a:spcAft>
              <a:buSzPts val="1600"/>
              <a:buAutoNum type="alphaLcParenR"/>
            </a:pPr>
            <a:r>
              <a:rPr lang="en" sz="1600"/>
              <a:t>Neglect from a caregiver and Witnessessing DV</a:t>
            </a:r>
            <a:endParaRPr sz="1600"/>
          </a:p>
          <a:p>
            <a:pPr marL="0" lvl="0" indent="0" algn="l" rtl="0">
              <a:spcBef>
                <a:spcPts val="0"/>
              </a:spcBef>
              <a:spcAft>
                <a:spcPts val="0"/>
              </a:spcAft>
              <a:buNone/>
            </a:pPr>
            <a:r>
              <a:rPr lang="en" sz="1600"/>
              <a:t>Blaustein, M. (2013). In E. Rossen &amp; R. Hull (Eds). Supporting and educating traumatized students: A guide for school based professionals. Oxford University Press: New York. </a:t>
            </a:r>
            <a:endParaRPr sz="16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7"/>
        <p:cNvGrpSpPr/>
        <p:nvPr/>
      </p:nvGrpSpPr>
      <p:grpSpPr>
        <a:xfrm>
          <a:off x="0" y="0"/>
          <a:ext cx="0" cy="0"/>
          <a:chOff x="0" y="0"/>
          <a:chExt cx="0" cy="0"/>
        </a:xfrm>
      </p:grpSpPr>
      <p:sp>
        <p:nvSpPr>
          <p:cNvPr id="2278" name="Google Shape;2278;geeffc1bbdf_1_18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9" name="Google Shape;2279;geeffc1bbdf_1_1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Youth are exposed to violence and other stressors on a startlingly large scale. In a national survey of youth younger than the age of 17, more than half (60.6%) reported exposure to violence in the past year. Nearly a quarter of these children and adolescents reported being victims of crimes such as robbery, and nearly half were assaulted at least once in the past year. In a classroom of 25 students, this would mean that 15 were exposed to violence in the last year, and 6 were victims of crime.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Schools are not always a safe haven from trauma exposure. In 2007-2008 75% of public schools reported at least one violent crime; with this rate climbing to 94% when examining middle and high schools. </a:t>
            </a:r>
            <a:r>
              <a:rPr lang="en" sz="1600" b="1">
                <a:solidFill>
                  <a:schemeClr val="dk1"/>
                </a:solidFill>
              </a:rPr>
              <a:t>Youth ages 12-18 experience more violent crime in the school setting than away from it. </a:t>
            </a:r>
            <a:endParaRPr sz="1600" b="1">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3"/>
        <p:cNvGrpSpPr/>
        <p:nvPr/>
      </p:nvGrpSpPr>
      <p:grpSpPr>
        <a:xfrm>
          <a:off x="0" y="0"/>
          <a:ext cx="0" cy="0"/>
          <a:chOff x="0" y="0"/>
          <a:chExt cx="0" cy="0"/>
        </a:xfrm>
      </p:grpSpPr>
      <p:sp>
        <p:nvSpPr>
          <p:cNvPr id="2284" name="Google Shape;2284;geeffc1bbdf_1_18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5" name="Google Shape;2285;geeffc1bbdf_1_1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HPS BIMAS-2 Results, Spring 2021, Grades 8 - 12</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eeffc1bbdf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2" name="Google Shape;2292;geeffc1bbd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0"/>
        <p:cNvGrpSpPr/>
        <p:nvPr/>
      </p:nvGrpSpPr>
      <p:grpSpPr>
        <a:xfrm>
          <a:off x="0" y="0"/>
          <a:ext cx="0" cy="0"/>
          <a:chOff x="0" y="0"/>
          <a:chExt cx="0" cy="0"/>
        </a:xfrm>
      </p:grpSpPr>
      <p:sp>
        <p:nvSpPr>
          <p:cNvPr id="2301" name="Google Shape;2301;geeffc1bbdf_0_8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2" name="Google Shape;2302;geeffc1bbdf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effc1bbdf_0_8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effc1bbdf_0_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eeffc1bbdf_0_9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eeffc1bbdf_0_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f22107a86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f22107a8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7"/>
        <p:cNvGrpSpPr/>
        <p:nvPr/>
      </p:nvGrpSpPr>
      <p:grpSpPr>
        <a:xfrm>
          <a:off x="0" y="0"/>
          <a:ext cx="0" cy="0"/>
          <a:chOff x="0" y="0"/>
          <a:chExt cx="0" cy="0"/>
        </a:xfrm>
      </p:grpSpPr>
      <p:sp>
        <p:nvSpPr>
          <p:cNvPr id="2328" name="Google Shape;2328;geeffc1bbdf_0_9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9" name="Google Shape;2329;geeffc1bbdf_0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Boot Strap Analogy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7"/>
        <p:cNvGrpSpPr/>
        <p:nvPr/>
      </p:nvGrpSpPr>
      <p:grpSpPr>
        <a:xfrm>
          <a:off x="0" y="0"/>
          <a:ext cx="0" cy="0"/>
          <a:chOff x="0" y="0"/>
          <a:chExt cx="0" cy="0"/>
        </a:xfrm>
      </p:grpSpPr>
      <p:sp>
        <p:nvSpPr>
          <p:cNvPr id="2338" name="Google Shape;2338;gf08990831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9" name="Google Shape;2339;gf08990831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Melissa Sadin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3"/>
        <p:cNvGrpSpPr/>
        <p:nvPr/>
      </p:nvGrpSpPr>
      <p:grpSpPr>
        <a:xfrm>
          <a:off x="0" y="0"/>
          <a:ext cx="0" cy="0"/>
          <a:chOff x="0" y="0"/>
          <a:chExt cx="0" cy="0"/>
        </a:xfrm>
      </p:grpSpPr>
      <p:sp>
        <p:nvSpPr>
          <p:cNvPr id="2344" name="Google Shape;2344;geeffc1bbdf_1_1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5" name="Google Shape;2345;geeffc1bbdf_1_1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Removing the barrier altogether is a game changer! How can we go about removing the barrier all together?</a:t>
            </a:r>
            <a:endParaRPr sz="16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1"/>
        <p:cNvGrpSpPr/>
        <p:nvPr/>
      </p:nvGrpSpPr>
      <p:grpSpPr>
        <a:xfrm>
          <a:off x="0" y="0"/>
          <a:ext cx="0" cy="0"/>
          <a:chOff x="0" y="0"/>
          <a:chExt cx="0" cy="0"/>
        </a:xfrm>
      </p:grpSpPr>
      <p:sp>
        <p:nvSpPr>
          <p:cNvPr id="2352" name="Google Shape;2352;geeffc1bbdf_1_20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3" name="Google Shape;2353;geeffc1bbdf_1_2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Talk to your neighbor about what you see. Faces or vase?</a:t>
            </a:r>
            <a:endParaRPr sz="16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eeffc1bbdf_1_20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eeffc1bbdf_1_2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Talk to your neighbor about what you see. Rabbit or duck?</a:t>
            </a: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5"/>
        <p:cNvGrpSpPr/>
        <p:nvPr/>
      </p:nvGrpSpPr>
      <p:grpSpPr>
        <a:xfrm>
          <a:off x="0" y="0"/>
          <a:ext cx="0" cy="0"/>
          <a:chOff x="0" y="0"/>
          <a:chExt cx="0" cy="0"/>
        </a:xfrm>
      </p:grpSpPr>
      <p:sp>
        <p:nvSpPr>
          <p:cNvPr id="2366" name="Google Shape;2366;geeffc1bbdf_1_20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7" name="Google Shape;2367;geeffc1bbdf_1_2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Dog running out of snow vs man running into woods?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geeffc1bbdf_1_20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4" name="Google Shape;2374;geeffc1bbdf_1_2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Talk to your neighbor about what you see.Frog or horse?</a:t>
            </a: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9"/>
        <p:cNvGrpSpPr/>
        <p:nvPr/>
      </p:nvGrpSpPr>
      <p:grpSpPr>
        <a:xfrm>
          <a:off x="0" y="0"/>
          <a:ext cx="0" cy="0"/>
          <a:chOff x="0" y="0"/>
          <a:chExt cx="0" cy="0"/>
        </a:xfrm>
      </p:grpSpPr>
      <p:sp>
        <p:nvSpPr>
          <p:cNvPr id="2380" name="Google Shape;2380;geeffc1bbdf_1_20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1" name="Google Shape;2381;geeffc1bbdf_1_2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Talk to your neighbor about what you see.</a:t>
            </a:r>
            <a:endParaRPr sz="1600">
              <a:solidFill>
                <a:schemeClr val="dk1"/>
              </a:solidFill>
            </a:endParaRPr>
          </a:p>
          <a:p>
            <a:pPr marL="0" lvl="0" indent="0" algn="l" rtl="0">
              <a:spcBef>
                <a:spcPts val="0"/>
              </a:spcBef>
              <a:spcAft>
                <a:spcPts val="0"/>
              </a:spcAft>
              <a:buClr>
                <a:schemeClr val="dk1"/>
              </a:buClr>
              <a:buSzPts val="1100"/>
              <a:buFont typeface="Arial"/>
              <a:buNone/>
            </a:pPr>
            <a:r>
              <a:rPr lang="en" sz="1600" b="1">
                <a:solidFill>
                  <a:schemeClr val="dk1"/>
                </a:solidFill>
              </a:rPr>
              <a:t>Regardless of the picture, without practice you cannot see both images at the same time! Bottom of car or nighttime beach?</a:t>
            </a:r>
            <a:endParaRPr sz="1600"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geeffc1bbdf_0_9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geeffc1bbdf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https://www.youtube.com/watch?v=ccKFkcfXx-c</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8"/>
        <p:cNvGrpSpPr/>
        <p:nvPr/>
      </p:nvGrpSpPr>
      <p:grpSpPr>
        <a:xfrm>
          <a:off x="0" y="0"/>
          <a:ext cx="0" cy="0"/>
          <a:chOff x="0" y="0"/>
          <a:chExt cx="0" cy="0"/>
        </a:xfrm>
      </p:grpSpPr>
      <p:sp>
        <p:nvSpPr>
          <p:cNvPr id="2399" name="Google Shape;2399;geeffc1bbdf_0_9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0" name="Google Shape;2400;geeffc1bbdf_0_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Which one has longest term impact on development? (Neglect)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ed4f04844c_0_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5" name="Google Shape;2185;ged4f04844c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eeffc1bbdf_1_2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eeffc1bbdf_1_2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600">
                <a:highlight>
                  <a:srgbClr val="FFFFFF"/>
                </a:highlight>
              </a:rPr>
              <a:t>Because of this disruption, ACEs are the root cause of many serious academic, social and behavioral problems that have the potential to prevent a child from receiving the full benefits of education</a:t>
            </a:r>
            <a:r>
              <a:rPr lang="en" sz="1600" i="1">
                <a:highlight>
                  <a:srgbClr val="FFFFFF"/>
                </a:highlight>
              </a:rPr>
              <a:t> (Kauffman, 2016). </a:t>
            </a:r>
            <a:r>
              <a:rPr lang="en" sz="1600">
                <a:highlight>
                  <a:srgbClr val="FFFFFF"/>
                </a:highlight>
              </a:rPr>
              <a:t>Multiple studies have found a correlation between students’ ACE scores and academic performance. In fact,</a:t>
            </a:r>
            <a:r>
              <a:rPr lang="en" sz="1600" b="1">
                <a:highlight>
                  <a:srgbClr val="FFFFFF"/>
                </a:highlight>
              </a:rPr>
              <a:t> an ACE score of 3 or higher makes children 32 times more likely to struggle in school.</a:t>
            </a:r>
            <a:r>
              <a:rPr lang="en" sz="1600">
                <a:highlight>
                  <a:srgbClr val="FFFFFF"/>
                </a:highlight>
              </a:rPr>
              <a:t> </a:t>
            </a:r>
            <a:r>
              <a:rPr lang="en" sz="1600" i="1">
                <a:highlight>
                  <a:srgbClr val="FFFFFF"/>
                </a:highlight>
              </a:rPr>
              <a:t>(</a:t>
            </a:r>
            <a:r>
              <a:rPr lang="en" sz="1600" i="1">
                <a:highlight>
                  <a:srgbClr val="FFFFFF"/>
                </a:highlight>
                <a:uFill>
                  <a:noFill/>
                </a:uFill>
                <a:hlinkClick r:id="rId3"/>
              </a:rPr>
              <a:t>Harris, 2017</a:t>
            </a:r>
            <a:r>
              <a:rPr lang="en" sz="1600" i="1">
                <a:highlight>
                  <a:srgbClr val="FFFFFF"/>
                </a:highlight>
              </a:rPr>
              <a:t>).</a:t>
            </a:r>
            <a:endParaRPr sz="1600" i="1">
              <a:highlight>
                <a:srgbClr val="FFFFFF"/>
              </a:highlight>
            </a:endParaRPr>
          </a:p>
          <a:p>
            <a:pPr marL="0" lvl="0" indent="0" algn="l" rtl="0">
              <a:lnSpc>
                <a:spcPct val="115000"/>
              </a:lnSpc>
              <a:spcBef>
                <a:spcPts val="1200"/>
              </a:spcBef>
              <a:spcAft>
                <a:spcPts val="1200"/>
              </a:spcAft>
              <a:buNone/>
            </a:pPr>
            <a:r>
              <a:rPr lang="en" sz="1600">
                <a:highlight>
                  <a:srgbClr val="FFFFFF"/>
                </a:highlight>
              </a:rPr>
              <a:t>In turn, ACEs have been linked to low grade performance, special education, suspension, and expulsion (</a:t>
            </a:r>
            <a:r>
              <a:rPr lang="en" sz="1600" i="1">
                <a:highlight>
                  <a:srgbClr val="FFFFFF"/>
                </a:highlight>
                <a:uFill>
                  <a:noFill/>
                </a:uFill>
                <a:hlinkClick r:id="rId4"/>
              </a:rPr>
              <a:t>Balfanz and Fox, 2012</a:t>
            </a:r>
            <a:r>
              <a:rPr lang="en" sz="1600">
                <a:highlight>
                  <a:srgbClr val="FFFFFF"/>
                </a:highlight>
              </a:rPr>
              <a:t>). </a:t>
            </a:r>
            <a:endParaRPr sz="16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3"/>
        <p:cNvGrpSpPr/>
        <p:nvPr/>
      </p:nvGrpSpPr>
      <p:grpSpPr>
        <a:xfrm>
          <a:off x="0" y="0"/>
          <a:ext cx="0" cy="0"/>
          <a:chOff x="0" y="0"/>
          <a:chExt cx="0" cy="0"/>
        </a:xfrm>
      </p:grpSpPr>
      <p:sp>
        <p:nvSpPr>
          <p:cNvPr id="2414" name="Google Shape;2414;geeffc1bbdf_0_9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5" name="Google Shape;2415;geeffc1bbdf_0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eeffc1bbdf_0_9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eeffc1bbdf_0_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02124"/>
                </a:solidFill>
                <a:highlight>
                  <a:srgbClr val="FFFFFF"/>
                </a:highlight>
                <a:latin typeface="Roboto"/>
                <a:ea typeface="Roboto"/>
                <a:cs typeface="Roboto"/>
                <a:sym typeface="Roboto"/>
              </a:rPr>
              <a:t>The main functions of the temporal lobes include </a:t>
            </a:r>
            <a:r>
              <a:rPr lang="en" sz="1200" b="1">
                <a:solidFill>
                  <a:srgbClr val="202124"/>
                </a:solidFill>
                <a:highlight>
                  <a:srgbClr val="FFFFFF"/>
                </a:highlight>
                <a:latin typeface="Roboto"/>
                <a:ea typeface="Roboto"/>
                <a:cs typeface="Roboto"/>
                <a:sym typeface="Roboto"/>
              </a:rPr>
              <a:t>understanding language, memory acquisition, face recognition, object recognition, perception and processing auditory information</a:t>
            </a:r>
            <a:r>
              <a:rPr lang="en" sz="1200">
                <a:solidFill>
                  <a:srgbClr val="202124"/>
                </a:solidFill>
                <a:highlight>
                  <a:srgbClr val="FFFFFF"/>
                </a:highlight>
                <a:latin typeface="Roboto"/>
                <a:ea typeface="Roboto"/>
                <a:cs typeface="Roboto"/>
                <a:sym typeface="Roboto"/>
              </a:rPr>
              <a:t>. ... The temporal lobes are also vital for declarative memory and long-term memory, as well as making us good at selective hearing.</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eeffc1bbdf_1_25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eeffc1bbdf_1_2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When the body is experiencing high levels of stress many changes occur. </a:t>
            </a:r>
            <a:endParaRPr sz="16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eeffc1bbdf_0_10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eeffc1bbdf_0_1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p:cNvGrpSpPr/>
        <p:nvPr/>
      </p:nvGrpSpPr>
      <p:grpSpPr>
        <a:xfrm>
          <a:off x="0" y="0"/>
          <a:ext cx="0" cy="0"/>
          <a:chOff x="0" y="0"/>
          <a:chExt cx="0" cy="0"/>
        </a:xfrm>
      </p:grpSpPr>
      <p:sp>
        <p:nvSpPr>
          <p:cNvPr id="2448" name="Google Shape;2448;gebda987d19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9" name="Google Shape;2449;gebda987d1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3"/>
        <p:cNvGrpSpPr/>
        <p:nvPr/>
      </p:nvGrpSpPr>
      <p:grpSpPr>
        <a:xfrm>
          <a:off x="0" y="0"/>
          <a:ext cx="0" cy="0"/>
          <a:chOff x="0" y="0"/>
          <a:chExt cx="0" cy="0"/>
        </a:xfrm>
      </p:grpSpPr>
      <p:sp>
        <p:nvSpPr>
          <p:cNvPr id="2454" name="Google Shape;2454;geeffc1bbdf_0_10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5" name="Google Shape;2455;geeffc1bbdf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1"/>
        <p:cNvGrpSpPr/>
        <p:nvPr/>
      </p:nvGrpSpPr>
      <p:grpSpPr>
        <a:xfrm>
          <a:off x="0" y="0"/>
          <a:ext cx="0" cy="0"/>
          <a:chOff x="0" y="0"/>
          <a:chExt cx="0" cy="0"/>
        </a:xfrm>
      </p:grpSpPr>
      <p:sp>
        <p:nvSpPr>
          <p:cNvPr id="2462" name="Google Shape;2462;geeffc1bbdf_0_10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3" name="Google Shape;2463;geeffc1bbdf_0_1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9"/>
        <p:cNvGrpSpPr/>
        <p:nvPr/>
      </p:nvGrpSpPr>
      <p:grpSpPr>
        <a:xfrm>
          <a:off x="0" y="0"/>
          <a:ext cx="0" cy="0"/>
          <a:chOff x="0" y="0"/>
          <a:chExt cx="0" cy="0"/>
        </a:xfrm>
      </p:grpSpPr>
      <p:sp>
        <p:nvSpPr>
          <p:cNvPr id="2470" name="Google Shape;2470;geeffc1bbdf_0_10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1" name="Google Shape;2471;geeffc1bbdf_0_1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 of the video - what do your students face daily? </a:t>
            </a: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eeffc1bbdf_1_30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eeffc1bbdf_1_3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Stress and trauma impact our ability to tolerate additional stressors or setbacks.  Individuals with a low level of stress are able to tolerate quite a bit of additional stressors before reaching the breaking point (emotional dysregulation).  It doesn’t take much to move an individual who is experiencing higher levels of stress to the breaking point.  This is why some students lose it when he/she is asked a simple question by an unassuming staff member.  When 2 people reach the breaking point is when conflict happens. This is why we as educators must take care of ourselves!</a:t>
            </a:r>
            <a:endParaRPr sz="16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0"/>
        <p:cNvGrpSpPr/>
        <p:nvPr/>
      </p:nvGrpSpPr>
      <p:grpSpPr>
        <a:xfrm>
          <a:off x="0" y="0"/>
          <a:ext cx="0" cy="0"/>
          <a:chOff x="0" y="0"/>
          <a:chExt cx="0" cy="0"/>
        </a:xfrm>
      </p:grpSpPr>
      <p:sp>
        <p:nvSpPr>
          <p:cNvPr id="2191" name="Google Shape;2191;geeffc1bbdf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2" name="Google Shape;2192;geeffc1bbdf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Home impacts schools &amp; impossible to separate the 2.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eeffc1bbdf_0_10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eeffc1bbdf_0_1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3"/>
        <p:cNvGrpSpPr/>
        <p:nvPr/>
      </p:nvGrpSpPr>
      <p:grpSpPr>
        <a:xfrm>
          <a:off x="0" y="0"/>
          <a:ext cx="0" cy="0"/>
          <a:chOff x="0" y="0"/>
          <a:chExt cx="0" cy="0"/>
        </a:xfrm>
      </p:grpSpPr>
      <p:sp>
        <p:nvSpPr>
          <p:cNvPr id="2504" name="Google Shape;2504;geeffc1bbdf_1_3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5" name="Google Shape;2505;geeffc1bbdf_1_3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We cannot always see the stressors that an individual is dealing with; instead we typically see what that person is willing to show us.  Have you ever been greeted by a peer and asked “How are you doing?”, and you simply respond, “Fine”, when in fact you are </a:t>
            </a:r>
            <a:r>
              <a:rPr lang="en" sz="1600" u="sng"/>
              <a:t>not</a:t>
            </a:r>
            <a:r>
              <a:rPr lang="en" sz="1600"/>
              <a:t> fine? Why do we do that? Busy? Preoccupied? An acquaintance as opposed to a friend? I might break down if I get started? It’s not appropriate for work? </a:t>
            </a:r>
            <a:endParaRPr sz="16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eeffc1bbdf_0_10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eeffc1bbdf_0_1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https://www.healthline.com/health/mental-health/fight-flight-freeze-fawn#fawn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8"/>
        <p:cNvGrpSpPr/>
        <p:nvPr/>
      </p:nvGrpSpPr>
      <p:grpSpPr>
        <a:xfrm>
          <a:off x="0" y="0"/>
          <a:ext cx="0" cy="0"/>
          <a:chOff x="0" y="0"/>
          <a:chExt cx="0" cy="0"/>
        </a:xfrm>
      </p:grpSpPr>
      <p:sp>
        <p:nvSpPr>
          <p:cNvPr id="2519" name="Google Shape;2519;geeffc1bbdf_0_10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0" name="Google Shape;2520;geeffc1bbdf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takes a regulated brain to help a dysregulated brain. </a:t>
            </a:r>
            <a:endParaRPr/>
          </a:p>
          <a:p>
            <a:pPr marL="0" lvl="0" indent="0" algn="l" rtl="0">
              <a:spcBef>
                <a:spcPts val="0"/>
              </a:spcBef>
              <a:spcAft>
                <a:spcPts val="0"/>
              </a:spcAft>
              <a:buNone/>
            </a:pPr>
            <a:r>
              <a:rPr lang="en"/>
              <a:t>Teachers get stuck in cycle</a:t>
            </a:r>
            <a:endParaRPr/>
          </a:p>
          <a:p>
            <a:pPr marL="0" lvl="0" indent="0" algn="l" rtl="0">
              <a:spcBef>
                <a:spcPts val="0"/>
              </a:spcBef>
              <a:spcAft>
                <a:spcPts val="0"/>
              </a:spcAft>
              <a:buNone/>
            </a:pPr>
            <a:r>
              <a:rPr lang="en"/>
              <a:t>Natural to defend self, but w/ traumatized kids need to work hard to avoid these responses</a:t>
            </a:r>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7"/>
        <p:cNvGrpSpPr/>
        <p:nvPr/>
      </p:nvGrpSpPr>
      <p:grpSpPr>
        <a:xfrm>
          <a:off x="0" y="0"/>
          <a:ext cx="0" cy="0"/>
          <a:chOff x="0" y="0"/>
          <a:chExt cx="0" cy="0"/>
        </a:xfrm>
      </p:grpSpPr>
      <p:sp>
        <p:nvSpPr>
          <p:cNvPr id="2528" name="Google Shape;2528;geeffc1bbdf_0_10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9" name="Google Shape;2529;geeffc1bbdf_0_1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eeffc1bbdf_1_37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9" name="Google Shape;2539;geeffc1bbdf_1_3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ebda987d19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ebda987d19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2857"/>
              </a:lnSpc>
              <a:spcBef>
                <a:spcPts val="0"/>
              </a:spcBef>
              <a:spcAft>
                <a:spcPts val="0"/>
              </a:spcAft>
              <a:buClr>
                <a:schemeClr val="dk1"/>
              </a:buClr>
              <a:buSzPts val="1100"/>
              <a:buFont typeface="Arial"/>
              <a:buNone/>
            </a:pPr>
            <a:r>
              <a:rPr lang="en" sz="1050">
                <a:solidFill>
                  <a:srgbClr val="333333"/>
                </a:solidFill>
                <a:highlight>
                  <a:srgbClr val="F7F2F9"/>
                </a:highlight>
                <a:latin typeface="Georgia"/>
                <a:ea typeface="Georgia"/>
                <a:cs typeface="Georgia"/>
                <a:sym typeface="Georgia"/>
              </a:rPr>
              <a:t>Learning to read, write, take part in a discussion, and solve mathematical problems rests on many underlying foundations—organization, comprehension, memory, the ability to produce work, engagement in learning, and trust. Another prerequisite for achieving classroom competency is the ability to self-regulate attention, emotions, and behavior. Not surprisingly, trauma resulting from overwhelming experiences has the power to disturb a student’s development of these foundations for learning. It can undermine the development of language and communication skills, thwart the establishment of a coherent sense of self, compromise the ability to attend to classroom tasks and instructions, interfere with the ability to organize and remember new information, and hinder the grasping of cause-and-effect relationships—all of which are necessary to process information effectively. Trauma can also interfere with the capacity for creative play, which is one of the ways children learn how to cope with the problems of everyday life.</a:t>
            </a:r>
            <a:endParaRPr sz="1050">
              <a:solidFill>
                <a:srgbClr val="333333"/>
              </a:solidFill>
              <a:highlight>
                <a:srgbClr val="F7F2F9"/>
              </a:highlight>
              <a:latin typeface="Georgia"/>
              <a:ea typeface="Georgia"/>
              <a:cs typeface="Georgia"/>
              <a:sym typeface="Georgia"/>
            </a:endParaRPr>
          </a:p>
          <a:p>
            <a:pPr marL="0" lvl="0" indent="0" algn="l" rtl="0">
              <a:lnSpc>
                <a:spcPct val="115000"/>
              </a:lnSpc>
              <a:spcBef>
                <a:spcPts val="9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4"/>
        <p:cNvGrpSpPr/>
        <p:nvPr/>
      </p:nvGrpSpPr>
      <p:grpSpPr>
        <a:xfrm>
          <a:off x="0" y="0"/>
          <a:ext cx="0" cy="0"/>
          <a:chOff x="0" y="0"/>
          <a:chExt cx="0" cy="0"/>
        </a:xfrm>
      </p:grpSpPr>
      <p:sp>
        <p:nvSpPr>
          <p:cNvPr id="2555" name="Google Shape;2555;geeffc1bbdf_1_37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6" name="Google Shape;2556;geeffc1bbdf_1_3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2857"/>
              </a:lnSpc>
              <a:spcBef>
                <a:spcPts val="0"/>
              </a:spcBef>
              <a:spcAft>
                <a:spcPts val="0"/>
              </a:spcAft>
              <a:buClr>
                <a:schemeClr val="dk1"/>
              </a:buClr>
              <a:buSzPts val="1100"/>
              <a:buFont typeface="Arial"/>
              <a:buNone/>
            </a:pPr>
            <a:r>
              <a:rPr lang="en" sz="1050">
                <a:solidFill>
                  <a:srgbClr val="333333"/>
                </a:solidFill>
                <a:highlight>
                  <a:srgbClr val="F7F2F9"/>
                </a:highlight>
                <a:latin typeface="Georgia"/>
                <a:ea typeface="Georgia"/>
                <a:cs typeface="Georgia"/>
                <a:sym typeface="Georgia"/>
              </a:rPr>
              <a:t>For many children who have experienced traumatic events, the school setting can feel like a battleground in which their assumptions of the world as a dangerous place sabotage their ability to remain calm and regulate their behavior in the classroom. Unfortunately, many of these children develop behavioral coping mechanisms in an effort to feel safe and in control, yet these behaviors can frustrate educators and evoke exasperated reprisals, reactions that both strengthen the child’s expectations of confrontation and danger and reinforce a negative self-image.</a:t>
            </a:r>
            <a:endParaRPr sz="1050">
              <a:solidFill>
                <a:srgbClr val="333333"/>
              </a:solidFill>
              <a:highlight>
                <a:srgbClr val="F7F2F9"/>
              </a:highlight>
              <a:latin typeface="Georgia"/>
              <a:ea typeface="Georgia"/>
              <a:cs typeface="Georgia"/>
              <a:sym typeface="Georgia"/>
            </a:endParaRPr>
          </a:p>
          <a:p>
            <a:pPr marL="0" lvl="0" indent="0" algn="l" rtl="0">
              <a:lnSpc>
                <a:spcPct val="142857"/>
              </a:lnSpc>
              <a:spcBef>
                <a:spcPts val="900"/>
              </a:spcBef>
              <a:spcAft>
                <a:spcPts val="0"/>
              </a:spcAft>
              <a:buClr>
                <a:schemeClr val="dk1"/>
              </a:buClr>
              <a:buSzPts val="1100"/>
              <a:buFont typeface="Arial"/>
              <a:buNone/>
            </a:pPr>
            <a:r>
              <a:rPr lang="en" sz="1050">
                <a:solidFill>
                  <a:srgbClr val="333333"/>
                </a:solidFill>
                <a:highlight>
                  <a:srgbClr val="F7F2F9"/>
                </a:highlight>
                <a:latin typeface="Georgia"/>
                <a:ea typeface="Georgia"/>
                <a:cs typeface="Georgia"/>
                <a:sym typeface="Georgia"/>
              </a:rPr>
              <a:t>Many of the effects of traumatic experiences on classroom behavior originate from the same problems that create academic difficulties: the inability to process social cues and to convey feelings in an appropriate manner. This behavior can be highly confusing, and children suffering from the behavioral impacts of trauma are often profoundly misunderstood. Whether a child who has experienced traumatic events externalizes (acts out) or internalizes (withdraws, is numb, frozen, or depressed), a child’s behavioral response to traumatic events can lead to lost learning time and strained relationships with teachers and peers.</a:t>
            </a:r>
            <a:endParaRPr sz="1050">
              <a:solidFill>
                <a:srgbClr val="333333"/>
              </a:solidFill>
              <a:highlight>
                <a:srgbClr val="F7F2F9"/>
              </a:highlight>
              <a:latin typeface="Georgia"/>
              <a:ea typeface="Georgia"/>
              <a:cs typeface="Georgia"/>
              <a:sym typeface="Georgia"/>
            </a:endParaRPr>
          </a:p>
          <a:p>
            <a:pPr marL="0" lvl="0" indent="0" algn="l" rtl="0">
              <a:spcBef>
                <a:spcPts val="90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2"/>
        <p:cNvGrpSpPr/>
        <p:nvPr/>
      </p:nvGrpSpPr>
      <p:grpSpPr>
        <a:xfrm>
          <a:off x="0" y="0"/>
          <a:ext cx="0" cy="0"/>
          <a:chOff x="0" y="0"/>
          <a:chExt cx="0" cy="0"/>
        </a:xfrm>
      </p:grpSpPr>
      <p:sp>
        <p:nvSpPr>
          <p:cNvPr id="2563" name="Google Shape;2563;geeffc1bbdf_1_37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4" name="Google Shape;2564;geeffc1bbdf_1_3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333333"/>
                </a:solidFill>
                <a:highlight>
                  <a:srgbClr val="F7F2F9"/>
                </a:highlight>
                <a:latin typeface="Georgia"/>
                <a:ea typeface="Georgia"/>
                <a:cs typeface="Georgia"/>
                <a:sym typeface="Georgia"/>
              </a:rPr>
              <a:t>Children’s struggles with traumatic stress and their insecure relationships with adults outside of school can adversely affect their relationships with school personnel and with peers. Preoccupied with their physical and psychological safety, children who have experienced traumatic events may be distrustful of adults and/or fellow students and unsure of the security of the school setting in general. They may also suffer delays in the development of age-appropriate social skills. They may not know how to initiate and cultivate healthy interpersonal relationships with their teachers or their peers.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eeffc1bbdf_1_34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eeffc1bbdf_1_3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ged4f04844c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0" name="Google Shape;2200;ged4f04844c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https://youtu.be/AZ-pU7ozt3g</a:t>
            </a:r>
            <a:endParaRPr/>
          </a:p>
          <a:p>
            <a:pPr marL="0" lvl="0" indent="0" algn="l" rtl="0">
              <a:spcBef>
                <a:spcPts val="0"/>
              </a:spcBef>
              <a:spcAft>
                <a:spcPts val="0"/>
              </a:spcAft>
              <a:buNone/>
            </a:pPr>
            <a:r>
              <a:rPr lang="en"/>
              <a:t>--“You’ll only understand people if you seem them in yourself”- Have empathy! </a:t>
            </a:r>
            <a:endParaRPr/>
          </a:p>
          <a:p>
            <a:pPr marL="0" lvl="0" indent="0" algn="l" rtl="0">
              <a:spcBef>
                <a:spcPts val="0"/>
              </a:spcBef>
              <a:spcAft>
                <a:spcPts val="0"/>
              </a:spcAft>
              <a:buNone/>
            </a:pPr>
            <a:r>
              <a:rPr lang="en"/>
              <a:t>--Think of what someone else is going through when agitated/mad/sad/etc. </a:t>
            </a:r>
            <a:endParaRPr/>
          </a:p>
          <a:p>
            <a:pPr marL="0" lvl="0" indent="0" algn="l" rtl="0">
              <a:spcBef>
                <a:spcPts val="0"/>
              </a:spcBef>
              <a:spcAft>
                <a:spcPts val="0"/>
              </a:spcAft>
              <a:buNone/>
            </a:pPr>
            <a:r>
              <a:rPr lang="en"/>
              <a:t>--Not just kids who go through things, but everyone in the building does</a:t>
            </a:r>
            <a:endParaRPr/>
          </a:p>
          <a:p>
            <a:pPr marL="0" lvl="0" indent="0" algn="l" rtl="0">
              <a:spcBef>
                <a:spcPts val="0"/>
              </a:spcBef>
              <a:spcAft>
                <a:spcPts val="0"/>
              </a:spcAft>
              <a:buNone/>
            </a:pPr>
            <a:r>
              <a:rPr lang="en"/>
              <a:t>--Give yourself grace for not being perfect cause you’re going through things too</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7"/>
        <p:cNvGrpSpPr/>
        <p:nvPr/>
      </p:nvGrpSpPr>
      <p:grpSpPr>
        <a:xfrm>
          <a:off x="0" y="0"/>
          <a:ext cx="0" cy="0"/>
          <a:chOff x="0" y="0"/>
          <a:chExt cx="0" cy="0"/>
        </a:xfrm>
      </p:grpSpPr>
      <p:sp>
        <p:nvSpPr>
          <p:cNvPr id="2578" name="Google Shape;2578;geeffc1bbdf_1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9" name="Google Shape;2579;geeffc1bbdf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3"/>
        <p:cNvGrpSpPr/>
        <p:nvPr/>
      </p:nvGrpSpPr>
      <p:grpSpPr>
        <a:xfrm>
          <a:off x="0" y="0"/>
          <a:ext cx="0" cy="0"/>
          <a:chOff x="0" y="0"/>
          <a:chExt cx="0" cy="0"/>
        </a:xfrm>
      </p:grpSpPr>
      <p:sp>
        <p:nvSpPr>
          <p:cNvPr id="2584" name="Google Shape;2584;gef122217e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5" name="Google Shape;2585;gef122217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Trauma is a heavy topic- NEED to take care of yourself!</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eeffc1bbdf_0_10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eeffc1bbdf_0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https://www.youtube.com/watch?v=Y5vCX8TGqmc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6"/>
        <p:cNvGrpSpPr/>
        <p:nvPr/>
      </p:nvGrpSpPr>
      <p:grpSpPr>
        <a:xfrm>
          <a:off x="0" y="0"/>
          <a:ext cx="0" cy="0"/>
          <a:chOff x="0" y="0"/>
          <a:chExt cx="0" cy="0"/>
        </a:xfrm>
      </p:grpSpPr>
      <p:sp>
        <p:nvSpPr>
          <p:cNvPr id="2597" name="Google Shape;2597;geeffc1bbdf_0_10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8" name="Google Shape;2598;geeffc1bbdf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eeffc1bbdf_0_10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4" name="Google Shape;2604;geeffc1bbdf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6"/>
        <p:cNvGrpSpPr/>
        <p:nvPr/>
      </p:nvGrpSpPr>
      <p:grpSpPr>
        <a:xfrm>
          <a:off x="0" y="0"/>
          <a:ext cx="0" cy="0"/>
          <a:chOff x="0" y="0"/>
          <a:chExt cx="0" cy="0"/>
        </a:xfrm>
      </p:grpSpPr>
      <p:sp>
        <p:nvSpPr>
          <p:cNvPr id="2207" name="Google Shape;2207;gef05e19205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8" name="Google Shape;2208;gef05e1920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Schools are the natural location to provide mental health, also called social, emotional, behavioral services.  Many students spend more hours per day interacting with school staff  than they do with any other adult. You have tremendous strength to influence the lives of multiple children.  </a:t>
            </a:r>
            <a:endParaRPr sz="1600"/>
          </a:p>
          <a:p>
            <a:pPr marL="0" lvl="0" indent="0" algn="l" rtl="0">
              <a:spcBef>
                <a:spcPts val="0"/>
              </a:spcBef>
              <a:spcAft>
                <a:spcPts val="0"/>
              </a:spcAft>
              <a:buNone/>
            </a:pPr>
            <a:r>
              <a:rPr lang="en" sz="1600"/>
              <a:t>Parents - 2.4 children per family</a:t>
            </a:r>
            <a:endParaRPr sz="1600"/>
          </a:p>
          <a:p>
            <a:pPr marL="0" lvl="0" indent="0" algn="l" rtl="0">
              <a:spcBef>
                <a:spcPts val="0"/>
              </a:spcBef>
              <a:spcAft>
                <a:spcPts val="0"/>
              </a:spcAft>
              <a:buNone/>
            </a:pPr>
            <a:r>
              <a:rPr lang="en" sz="1600"/>
              <a:t>Elementary teacher - 20 students per year times 40 years = 800 students</a:t>
            </a:r>
            <a:endParaRPr sz="1600"/>
          </a:p>
          <a:p>
            <a:pPr marL="0" lvl="0" indent="0" algn="l" rtl="0">
              <a:spcBef>
                <a:spcPts val="0"/>
              </a:spcBef>
              <a:spcAft>
                <a:spcPts val="0"/>
              </a:spcAft>
              <a:buNone/>
            </a:pPr>
            <a:r>
              <a:rPr lang="en" sz="1600"/>
              <a:t>Secondary teacher = 20 students per period, times 6 periods, times 40 years = 4,800 students (many may be repeats)</a:t>
            </a:r>
            <a:endParaRPr sz="16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eeffc1bbdf_1_9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eeffc1bbdf_1_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geeffc1bbdf_1_1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8" name="Google Shape;2228;geeffc1bbdf_1_1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“You can either put your money in the Play Pen or the State Pen”.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Chronic absenteeism is defined as being absent from school 10% of more of the required days of attendance. In the United States approximately 14% of school aged children are chronically absent from school each year (US NDE, 2016). Chronic absenteeism is common among children who witness violence, live with family members who use substances, or have multiple traumatic events.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b="1"/>
              <a:t>Carlson (2019) found that 80% of students who experience academic struggles have experienced 3 or more Adverse Childhood Events. Adverse childhood experiences are the primary predictor of problems with attendance, academics, and behavior struggles. </a:t>
            </a:r>
            <a:r>
              <a:rPr lang="en" sz="1600"/>
              <a:t>Carlson, P. (2019). Impact of adverse childhood experiences on academic achievement of school-aged learners. (Thesis, Concordia University, St. Paul). Retrieved from </a:t>
            </a:r>
            <a:r>
              <a:rPr lang="en" sz="1600" u="sng">
                <a:solidFill>
                  <a:schemeClr val="hlink"/>
                </a:solidFill>
                <a:hlinkClick r:id="rId3"/>
              </a:rPr>
              <a:t>https://digitalcommons.csp.edu/teacher-education_masters/4</a:t>
            </a:r>
            <a:r>
              <a:rPr lang="en" sz="1600"/>
              <a:t> </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4"/>
        <p:cNvGrpSpPr/>
        <p:nvPr/>
      </p:nvGrpSpPr>
      <p:grpSpPr>
        <a:xfrm>
          <a:off x="0" y="0"/>
          <a:ext cx="0" cy="0"/>
          <a:chOff x="0" y="0"/>
          <a:chExt cx="0" cy="0"/>
        </a:xfrm>
      </p:grpSpPr>
      <p:sp>
        <p:nvSpPr>
          <p:cNvPr id="2235" name="Google Shape;2235;ged4f04844c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6" name="Google Shape;2236;ged4f04844c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freepik.com/" TargetMode="External"/><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hyperlink" Target="https://www.flaticon.com/" TargetMode="External"/><Relationship Id="rId5" Type="http://schemas.openxmlformats.org/officeDocument/2006/relationships/hyperlink" Target="https://slidesgo.com/" TargetMode="Externa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2" name="Google Shape;12;p2"/>
          <p:cNvPicPr preferRelativeResize="0"/>
          <p:nvPr/>
        </p:nvPicPr>
        <p:blipFill>
          <a:blip r:embed="rId2">
            <a:alphaModFix amt="66000"/>
          </a:blip>
          <a:stretch>
            <a:fillRect/>
          </a:stretch>
        </p:blipFill>
        <p:spPr>
          <a:xfrm rot="1326165" flipH="1">
            <a:off x="-1328945" y="-932567"/>
            <a:ext cx="3297389" cy="2276634"/>
          </a:xfrm>
          <a:prstGeom prst="rect">
            <a:avLst/>
          </a:prstGeom>
          <a:noFill/>
          <a:ln>
            <a:noFill/>
          </a:ln>
        </p:spPr>
      </p:pic>
      <p:pic>
        <p:nvPicPr>
          <p:cNvPr id="13" name="Google Shape;13;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4" name="Google Shape;14;p2"/>
          <p:cNvPicPr preferRelativeResize="0"/>
          <p:nvPr/>
        </p:nvPicPr>
        <p:blipFill>
          <a:blip r:embed="rId4">
            <a:alphaModFix amt="67000"/>
          </a:blip>
          <a:stretch>
            <a:fillRect/>
          </a:stretch>
        </p:blipFill>
        <p:spPr>
          <a:xfrm rot="5400000" flipH="1">
            <a:off x="-1871711" y="-356575"/>
            <a:ext cx="2894875" cy="2593326"/>
          </a:xfrm>
          <a:prstGeom prst="rect">
            <a:avLst/>
          </a:prstGeom>
          <a:noFill/>
          <a:ln>
            <a:noFill/>
          </a:ln>
        </p:spPr>
      </p:pic>
      <p:pic>
        <p:nvPicPr>
          <p:cNvPr id="15" name="Google Shape;15;p2"/>
          <p:cNvPicPr preferRelativeResize="0"/>
          <p:nvPr/>
        </p:nvPicPr>
        <p:blipFill>
          <a:blip r:embed="rId2">
            <a:alphaModFix amt="66000"/>
          </a:blip>
          <a:stretch>
            <a:fillRect/>
          </a:stretch>
        </p:blipFill>
        <p:spPr>
          <a:xfrm rot="1326165" flipH="1">
            <a:off x="-889245" y="3430558"/>
            <a:ext cx="3297389" cy="2276634"/>
          </a:xfrm>
          <a:prstGeom prst="rect">
            <a:avLst/>
          </a:prstGeom>
          <a:noFill/>
          <a:ln>
            <a:noFill/>
          </a:ln>
        </p:spPr>
      </p:pic>
      <p:pic>
        <p:nvPicPr>
          <p:cNvPr id="16" name="Google Shape;16;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7" name="Google Shape;17;p2"/>
          <p:cNvGrpSpPr/>
          <p:nvPr/>
        </p:nvGrpSpPr>
        <p:grpSpPr>
          <a:xfrm rot="-2700000">
            <a:off x="381980" y="2801012"/>
            <a:ext cx="1344349" cy="2469678"/>
            <a:chOff x="272875" y="1419395"/>
            <a:chExt cx="255950" cy="563168"/>
          </a:xfrm>
        </p:grpSpPr>
        <p:sp>
          <p:nvSpPr>
            <p:cNvPr id="18" name="Google Shape;18;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2"/>
          <p:cNvGrpSpPr/>
          <p:nvPr/>
        </p:nvGrpSpPr>
        <p:grpSpPr>
          <a:xfrm rot="-2700000">
            <a:off x="7112113" y="-364316"/>
            <a:ext cx="1344349" cy="1995327"/>
            <a:chOff x="272875" y="1527563"/>
            <a:chExt cx="255950" cy="455000"/>
          </a:xfrm>
        </p:grpSpPr>
        <p:sp>
          <p:nvSpPr>
            <p:cNvPr id="54" name="Google Shape;54;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2"/>
          <p:cNvSpPr/>
          <p:nvPr/>
        </p:nvSpPr>
        <p:spPr>
          <a:xfrm rot="10800000">
            <a:off x="4793599" y="4568874"/>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4"/>
        <p:cNvGrpSpPr/>
        <p:nvPr/>
      </p:nvGrpSpPr>
      <p:grpSpPr>
        <a:xfrm>
          <a:off x="0" y="0"/>
          <a:ext cx="0" cy="0"/>
          <a:chOff x="0" y="0"/>
          <a:chExt cx="0" cy="0"/>
        </a:xfrm>
      </p:grpSpPr>
      <p:pic>
        <p:nvPicPr>
          <p:cNvPr id="595" name="Google Shape;595;p11"/>
          <p:cNvPicPr preferRelativeResize="0"/>
          <p:nvPr/>
        </p:nvPicPr>
        <p:blipFill>
          <a:blip r:embed="rId2">
            <a:alphaModFix amt="66000"/>
          </a:blip>
          <a:stretch>
            <a:fillRect/>
          </a:stretch>
        </p:blipFill>
        <p:spPr>
          <a:xfrm rot="8456486" flipH="1">
            <a:off x="4213816" y="1684455"/>
            <a:ext cx="3297389" cy="2276638"/>
          </a:xfrm>
          <a:prstGeom prst="rect">
            <a:avLst/>
          </a:prstGeom>
          <a:noFill/>
          <a:ln>
            <a:noFill/>
          </a:ln>
        </p:spPr>
      </p:pic>
      <p:pic>
        <p:nvPicPr>
          <p:cNvPr id="596" name="Google Shape;596;p11"/>
          <p:cNvPicPr preferRelativeResize="0"/>
          <p:nvPr/>
        </p:nvPicPr>
        <p:blipFill>
          <a:blip r:embed="rId3">
            <a:alphaModFix amt="74000"/>
          </a:blip>
          <a:stretch>
            <a:fillRect/>
          </a:stretch>
        </p:blipFill>
        <p:spPr>
          <a:xfrm rot="-5809801" flipH="1">
            <a:off x="2079893" y="1275092"/>
            <a:ext cx="2894870" cy="2593321"/>
          </a:xfrm>
          <a:prstGeom prst="rect">
            <a:avLst/>
          </a:prstGeom>
          <a:noFill/>
          <a:ln>
            <a:noFill/>
          </a:ln>
        </p:spPr>
      </p:pic>
      <p:pic>
        <p:nvPicPr>
          <p:cNvPr id="597" name="Google Shape;597;p11"/>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598" name="Google Shape;59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99" name="Google Shape;59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600" name="Google Shape;600;p11"/>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601" name="Google Shape;601;p11"/>
          <p:cNvGrpSpPr/>
          <p:nvPr/>
        </p:nvGrpSpPr>
        <p:grpSpPr>
          <a:xfrm rot="2700046">
            <a:off x="8023488" y="3760130"/>
            <a:ext cx="1344367" cy="1995327"/>
            <a:chOff x="272875" y="1527563"/>
            <a:chExt cx="255950" cy="455000"/>
          </a:xfrm>
        </p:grpSpPr>
        <p:sp>
          <p:nvSpPr>
            <p:cNvPr id="602" name="Google Shape;60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7" name="Google Shape;637;p11"/>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638" name="Google Shape;638;p11"/>
          <p:cNvGrpSpPr/>
          <p:nvPr/>
        </p:nvGrpSpPr>
        <p:grpSpPr>
          <a:xfrm rot="-7181356">
            <a:off x="474922" y="-1462434"/>
            <a:ext cx="1344356" cy="2469645"/>
            <a:chOff x="272875" y="1419395"/>
            <a:chExt cx="255950" cy="563168"/>
          </a:xfrm>
        </p:grpSpPr>
        <p:sp>
          <p:nvSpPr>
            <p:cNvPr id="639" name="Google Shape;63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11"/>
          <p:cNvSpPr/>
          <p:nvPr/>
        </p:nvSpPr>
        <p:spPr>
          <a:xfrm rot="3011561">
            <a:off x="7155837" y="485431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rot="-9900083">
            <a:off x="-1242749" y="2125430"/>
            <a:ext cx="3386946" cy="5315794"/>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77"/>
        <p:cNvGrpSpPr/>
        <p:nvPr/>
      </p:nvGrpSpPr>
      <p:grpSpPr>
        <a:xfrm>
          <a:off x="0" y="0"/>
          <a:ext cx="0" cy="0"/>
          <a:chOff x="0" y="0"/>
          <a:chExt cx="0" cy="0"/>
        </a:xfrm>
      </p:grpSpPr>
      <p:sp>
        <p:nvSpPr>
          <p:cNvPr id="678" name="Google Shape;678;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79"/>
        <p:cNvGrpSpPr/>
        <p:nvPr/>
      </p:nvGrpSpPr>
      <p:grpSpPr>
        <a:xfrm>
          <a:off x="0" y="0"/>
          <a:ext cx="0" cy="0"/>
          <a:chOff x="0" y="0"/>
          <a:chExt cx="0" cy="0"/>
        </a:xfrm>
      </p:grpSpPr>
      <p:pic>
        <p:nvPicPr>
          <p:cNvPr id="680" name="Google Shape;680;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81" name="Google Shape;681;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2" name="Google Shape;682;p13"/>
          <p:cNvGrpSpPr/>
          <p:nvPr/>
        </p:nvGrpSpPr>
        <p:grpSpPr>
          <a:xfrm rot="3559955">
            <a:off x="-42012" y="-631342"/>
            <a:ext cx="1344348" cy="1995332"/>
            <a:chOff x="272875" y="1527563"/>
            <a:chExt cx="255950" cy="455000"/>
          </a:xfrm>
        </p:grpSpPr>
        <p:sp>
          <p:nvSpPr>
            <p:cNvPr id="683" name="Google Shape;683;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18" name="Google Shape;718;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19" name="Google Shape;719;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20" name="Google Shape;720;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21" name="Google Shape;721;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22" name="Google Shape;722;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23" name="Google Shape;723;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24" name="Google Shape;724;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25" name="Google Shape;725;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26" name="Google Shape;726;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7" name="Google Shape;727;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8" name="Google Shape;728;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9" name="Google Shape;729;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0" name="Google Shape;730;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31" name="Google Shape;731;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32" name="Google Shape;732;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3" name="Google Shape;733;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34" name="Google Shape;734;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5" name="Google Shape;735;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36" name="Google Shape;736;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7" name="Google Shape;737;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38" name="Google Shape;738;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9" name="Google Shape;739;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740" name="Google Shape;740;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41"/>
        <p:cNvGrpSpPr/>
        <p:nvPr/>
      </p:nvGrpSpPr>
      <p:grpSpPr>
        <a:xfrm>
          <a:off x="0" y="0"/>
          <a:ext cx="0" cy="0"/>
          <a:chOff x="0" y="0"/>
          <a:chExt cx="0" cy="0"/>
        </a:xfrm>
      </p:grpSpPr>
      <p:pic>
        <p:nvPicPr>
          <p:cNvPr id="742" name="Google Shape;742;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43" name="Google Shape;743;p14"/>
          <p:cNvGrpSpPr/>
          <p:nvPr/>
        </p:nvGrpSpPr>
        <p:grpSpPr>
          <a:xfrm rot="-987768">
            <a:off x="7751817" y="-266278"/>
            <a:ext cx="1344359" cy="1995308"/>
            <a:chOff x="272875" y="1527563"/>
            <a:chExt cx="255950" cy="455000"/>
          </a:xfrm>
        </p:grpSpPr>
        <p:sp>
          <p:nvSpPr>
            <p:cNvPr id="744" name="Google Shape;744;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79" name="Google Shape;779;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80" name="Google Shape;780;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81" name="Google Shape;781;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783" name="Google Shape;783;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84"/>
        <p:cNvGrpSpPr/>
        <p:nvPr/>
      </p:nvGrpSpPr>
      <p:grpSpPr>
        <a:xfrm>
          <a:off x="0" y="0"/>
          <a:ext cx="0" cy="0"/>
          <a:chOff x="0" y="0"/>
          <a:chExt cx="0" cy="0"/>
        </a:xfrm>
      </p:grpSpPr>
      <p:pic>
        <p:nvPicPr>
          <p:cNvPr id="785" name="Google Shape;785;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86" name="Google Shape;786;p15"/>
          <p:cNvGrpSpPr/>
          <p:nvPr/>
        </p:nvGrpSpPr>
        <p:grpSpPr>
          <a:xfrm rot="2700046">
            <a:off x="8023488" y="3760130"/>
            <a:ext cx="1344367" cy="1995327"/>
            <a:chOff x="272875" y="1527563"/>
            <a:chExt cx="255950" cy="455000"/>
          </a:xfrm>
        </p:grpSpPr>
        <p:sp>
          <p:nvSpPr>
            <p:cNvPr id="787" name="Google Shape;787;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22" name="Google Shape;822;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23" name="Google Shape;823;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24" name="Google Shape;824;p15"/>
          <p:cNvGrpSpPr/>
          <p:nvPr/>
        </p:nvGrpSpPr>
        <p:grpSpPr>
          <a:xfrm rot="-7181356">
            <a:off x="474922" y="-1462434"/>
            <a:ext cx="1344356" cy="2469645"/>
            <a:chOff x="272875" y="1419395"/>
            <a:chExt cx="255950" cy="563168"/>
          </a:xfrm>
        </p:grpSpPr>
        <p:sp>
          <p:nvSpPr>
            <p:cNvPr id="825" name="Google Shape;825;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0" name="Google Shape;860;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862" name="Google Shape;862;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863"/>
        <p:cNvGrpSpPr/>
        <p:nvPr/>
      </p:nvGrpSpPr>
      <p:grpSpPr>
        <a:xfrm>
          <a:off x="0" y="0"/>
          <a:ext cx="0" cy="0"/>
          <a:chOff x="0" y="0"/>
          <a:chExt cx="0" cy="0"/>
        </a:xfrm>
      </p:grpSpPr>
      <p:pic>
        <p:nvPicPr>
          <p:cNvPr id="864" name="Google Shape;864;p16"/>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865" name="Google Shape;865;p16"/>
          <p:cNvGrpSpPr/>
          <p:nvPr/>
        </p:nvGrpSpPr>
        <p:grpSpPr>
          <a:xfrm rot="-8099954">
            <a:off x="15431" y="-572435"/>
            <a:ext cx="1344367" cy="1995327"/>
            <a:chOff x="272875" y="1527563"/>
            <a:chExt cx="255950" cy="455000"/>
          </a:xfrm>
        </p:grpSpPr>
        <p:sp>
          <p:nvSpPr>
            <p:cNvPr id="866" name="Google Shape;866;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01" name="Google Shape;901;p16"/>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902" name="Google Shape;902;p1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903" name="Google Shape;903;p16"/>
          <p:cNvGrpSpPr/>
          <p:nvPr/>
        </p:nvGrpSpPr>
        <p:grpSpPr>
          <a:xfrm flipH="1">
            <a:off x="-624375" y="3487614"/>
            <a:ext cx="1344377" cy="2469659"/>
            <a:chOff x="272875" y="1419395"/>
            <a:chExt cx="255950" cy="563168"/>
          </a:xfrm>
        </p:grpSpPr>
        <p:sp>
          <p:nvSpPr>
            <p:cNvPr id="904" name="Google Shape;904;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9" name="Google Shape;939;p16"/>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940" name="Google Shape;940;p16"/>
          <p:cNvSpPr/>
          <p:nvPr/>
        </p:nvSpPr>
        <p:spPr>
          <a:xfrm rot="231922" flipH="1">
            <a:off x="7469257" y="-645373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942"/>
        <p:cNvGrpSpPr/>
        <p:nvPr/>
      </p:nvGrpSpPr>
      <p:grpSpPr>
        <a:xfrm>
          <a:off x="0" y="0"/>
          <a:ext cx="0" cy="0"/>
          <a:chOff x="0" y="0"/>
          <a:chExt cx="0" cy="0"/>
        </a:xfrm>
      </p:grpSpPr>
      <p:pic>
        <p:nvPicPr>
          <p:cNvPr id="943" name="Google Shape;943;p17"/>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944" name="Google Shape;944;p17"/>
          <p:cNvGrpSpPr/>
          <p:nvPr/>
        </p:nvGrpSpPr>
        <p:grpSpPr>
          <a:xfrm rot="-8099954">
            <a:off x="15431" y="-572435"/>
            <a:ext cx="1344367" cy="1995327"/>
            <a:chOff x="272875" y="1527563"/>
            <a:chExt cx="255950" cy="455000"/>
          </a:xfrm>
        </p:grpSpPr>
        <p:sp>
          <p:nvSpPr>
            <p:cNvPr id="945" name="Google Shape;945;p1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80" name="Google Shape;980;p17"/>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sp>
        <p:nvSpPr>
          <p:cNvPr id="981" name="Google Shape;981;p1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982" name="Google Shape;982;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83"/>
        <p:cNvGrpSpPr/>
        <p:nvPr/>
      </p:nvGrpSpPr>
      <p:grpSpPr>
        <a:xfrm>
          <a:off x="0" y="0"/>
          <a:ext cx="0" cy="0"/>
          <a:chOff x="0" y="0"/>
          <a:chExt cx="0" cy="0"/>
        </a:xfrm>
      </p:grpSpPr>
      <p:grpSp>
        <p:nvGrpSpPr>
          <p:cNvPr id="984" name="Google Shape;984;p18"/>
          <p:cNvGrpSpPr/>
          <p:nvPr/>
        </p:nvGrpSpPr>
        <p:grpSpPr>
          <a:xfrm>
            <a:off x="-1680776" y="-4224695"/>
            <a:ext cx="16179801" cy="13950337"/>
            <a:chOff x="-1680776" y="-4224695"/>
            <a:chExt cx="16179801" cy="13950337"/>
          </a:xfrm>
        </p:grpSpPr>
        <p:pic>
          <p:nvPicPr>
            <p:cNvPr id="985" name="Google Shape;985;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86" name="Google Shape;986;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87" name="Google Shape;987;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88" name="Google Shape;988;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89" name="Google Shape;989;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90" name="Google Shape;990;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91" name="Google Shape;991;p18"/>
          <p:cNvSpPr txBox="1">
            <a:spLocks noGrp="1"/>
          </p:cNvSpPr>
          <p:nvPr>
            <p:ph type="title"/>
          </p:nvPr>
        </p:nvSpPr>
        <p:spPr>
          <a:xfrm>
            <a:off x="2290050" y="307608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92" name="Google Shape;992;p18"/>
          <p:cNvSpPr txBox="1">
            <a:spLocks noGrp="1"/>
          </p:cNvSpPr>
          <p:nvPr>
            <p:ph type="subTitle" idx="1"/>
          </p:nvPr>
        </p:nvSpPr>
        <p:spPr>
          <a:xfrm>
            <a:off x="1605150" y="1547033"/>
            <a:ext cx="5933700" cy="18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93" name="Google Shape;993;p18"/>
          <p:cNvGrpSpPr/>
          <p:nvPr/>
        </p:nvGrpSpPr>
        <p:grpSpPr>
          <a:xfrm rot="5400065">
            <a:off x="8667137" y="-1129839"/>
            <a:ext cx="1344377" cy="1995312"/>
            <a:chOff x="272875" y="1527563"/>
            <a:chExt cx="255950" cy="455000"/>
          </a:xfrm>
        </p:grpSpPr>
        <p:sp>
          <p:nvSpPr>
            <p:cNvPr id="994" name="Google Shape;994;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18"/>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1031"/>
        <p:cNvGrpSpPr/>
        <p:nvPr/>
      </p:nvGrpSpPr>
      <p:grpSpPr>
        <a:xfrm>
          <a:off x="0" y="0"/>
          <a:ext cx="0" cy="0"/>
          <a:chOff x="0" y="0"/>
          <a:chExt cx="0" cy="0"/>
        </a:xfrm>
      </p:grpSpPr>
      <p:pic>
        <p:nvPicPr>
          <p:cNvPr id="1032" name="Google Shape;1032;p19"/>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033" name="Google Shape;1033;p1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034" name="Google Shape;1034;p19"/>
          <p:cNvGrpSpPr/>
          <p:nvPr/>
        </p:nvGrpSpPr>
        <p:grpSpPr>
          <a:xfrm rot="-8099954">
            <a:off x="25750" y="-768875"/>
            <a:ext cx="1344367" cy="1995327"/>
            <a:chOff x="272875" y="1527563"/>
            <a:chExt cx="255950" cy="455000"/>
          </a:xfrm>
        </p:grpSpPr>
        <p:sp>
          <p:nvSpPr>
            <p:cNvPr id="1035" name="Google Shape;103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70" name="Google Shape;1070;p19"/>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071" name="Google Shape;1071;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72" name="Google Shape;1072;p19"/>
          <p:cNvGrpSpPr/>
          <p:nvPr/>
        </p:nvGrpSpPr>
        <p:grpSpPr>
          <a:xfrm rot="3618644">
            <a:off x="7686877" y="3841497"/>
            <a:ext cx="1344356" cy="2469645"/>
            <a:chOff x="272875" y="1419395"/>
            <a:chExt cx="255950" cy="563168"/>
          </a:xfrm>
        </p:grpSpPr>
        <p:sp>
          <p:nvSpPr>
            <p:cNvPr id="1073" name="Google Shape;1073;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8" name="Google Shape;1108;p19"/>
          <p:cNvSpPr txBox="1">
            <a:spLocks noGrp="1"/>
          </p:cNvSpPr>
          <p:nvPr>
            <p:ph type="title"/>
          </p:nvPr>
        </p:nvSpPr>
        <p:spPr>
          <a:xfrm>
            <a:off x="7200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9" name="Google Shape;1109;p19"/>
          <p:cNvSpPr txBox="1">
            <a:spLocks noGrp="1"/>
          </p:cNvSpPr>
          <p:nvPr>
            <p:ph type="subTitle" idx="1"/>
          </p:nvPr>
        </p:nvSpPr>
        <p:spPr>
          <a:xfrm>
            <a:off x="7200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10" name="Google Shape;1110;p19"/>
          <p:cNvSpPr txBox="1">
            <a:spLocks noGrp="1"/>
          </p:cNvSpPr>
          <p:nvPr>
            <p:ph type="title" idx="2"/>
          </p:nvPr>
        </p:nvSpPr>
        <p:spPr>
          <a:xfrm>
            <a:off x="34038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11" name="Google Shape;1111;p19"/>
          <p:cNvSpPr txBox="1">
            <a:spLocks noGrp="1"/>
          </p:cNvSpPr>
          <p:nvPr>
            <p:ph type="subTitle" idx="3"/>
          </p:nvPr>
        </p:nvSpPr>
        <p:spPr>
          <a:xfrm>
            <a:off x="34038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12" name="Google Shape;1112;p19"/>
          <p:cNvSpPr txBox="1">
            <a:spLocks noGrp="1"/>
          </p:cNvSpPr>
          <p:nvPr>
            <p:ph type="title" idx="4"/>
          </p:nvPr>
        </p:nvSpPr>
        <p:spPr>
          <a:xfrm>
            <a:off x="6100400" y="2586209"/>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13" name="Google Shape;1113;p19"/>
          <p:cNvSpPr txBox="1">
            <a:spLocks noGrp="1"/>
          </p:cNvSpPr>
          <p:nvPr>
            <p:ph type="subTitle" idx="5"/>
          </p:nvPr>
        </p:nvSpPr>
        <p:spPr>
          <a:xfrm>
            <a:off x="61004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14" name="Google Shape;1114;p19"/>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115" name="Google Shape;1115;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116"/>
        <p:cNvGrpSpPr/>
        <p:nvPr/>
      </p:nvGrpSpPr>
      <p:grpSpPr>
        <a:xfrm>
          <a:off x="0" y="0"/>
          <a:ext cx="0" cy="0"/>
          <a:chOff x="0" y="0"/>
          <a:chExt cx="0" cy="0"/>
        </a:xfrm>
      </p:grpSpPr>
      <p:sp>
        <p:nvSpPr>
          <p:cNvPr id="1117" name="Google Shape;1117;p20"/>
          <p:cNvSpPr txBox="1">
            <a:spLocks noGrp="1"/>
          </p:cNvSpPr>
          <p:nvPr>
            <p:ph type="title"/>
          </p:nvPr>
        </p:nvSpPr>
        <p:spPr>
          <a:xfrm>
            <a:off x="1224826" y="143546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18" name="Google Shape;1118;p20"/>
          <p:cNvSpPr txBox="1">
            <a:spLocks noGrp="1"/>
          </p:cNvSpPr>
          <p:nvPr>
            <p:ph type="subTitle" idx="1"/>
          </p:nvPr>
        </p:nvSpPr>
        <p:spPr>
          <a:xfrm>
            <a:off x="1224829" y="1914654"/>
            <a:ext cx="2127000" cy="91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19" name="Google Shape;1119;p20"/>
          <p:cNvSpPr txBox="1">
            <a:spLocks noGrp="1"/>
          </p:cNvSpPr>
          <p:nvPr>
            <p:ph type="title" idx="2"/>
          </p:nvPr>
        </p:nvSpPr>
        <p:spPr>
          <a:xfrm>
            <a:off x="5826912" y="143546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20" name="Google Shape;1120;p20"/>
          <p:cNvSpPr txBox="1">
            <a:spLocks noGrp="1"/>
          </p:cNvSpPr>
          <p:nvPr>
            <p:ph type="subTitle" idx="3"/>
          </p:nvPr>
        </p:nvSpPr>
        <p:spPr>
          <a:xfrm>
            <a:off x="5826914" y="1914654"/>
            <a:ext cx="2127000" cy="91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21" name="Google Shape;1121;p20"/>
          <p:cNvSpPr txBox="1">
            <a:spLocks noGrp="1"/>
          </p:cNvSpPr>
          <p:nvPr>
            <p:ph type="title" idx="4"/>
          </p:nvPr>
        </p:nvSpPr>
        <p:spPr>
          <a:xfrm>
            <a:off x="1224826" y="294575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22" name="Google Shape;1122;p20"/>
          <p:cNvSpPr txBox="1">
            <a:spLocks noGrp="1"/>
          </p:cNvSpPr>
          <p:nvPr>
            <p:ph type="subTitle" idx="5"/>
          </p:nvPr>
        </p:nvSpPr>
        <p:spPr>
          <a:xfrm>
            <a:off x="1224829" y="3473670"/>
            <a:ext cx="2127000" cy="8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23" name="Google Shape;1123;p20"/>
          <p:cNvSpPr txBox="1">
            <a:spLocks noGrp="1"/>
          </p:cNvSpPr>
          <p:nvPr>
            <p:ph type="title" idx="6"/>
          </p:nvPr>
        </p:nvSpPr>
        <p:spPr>
          <a:xfrm>
            <a:off x="5826864" y="294575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24" name="Google Shape;1124;p20"/>
          <p:cNvSpPr txBox="1">
            <a:spLocks noGrp="1"/>
          </p:cNvSpPr>
          <p:nvPr>
            <p:ph type="subTitle" idx="7"/>
          </p:nvPr>
        </p:nvSpPr>
        <p:spPr>
          <a:xfrm>
            <a:off x="5826914" y="3473670"/>
            <a:ext cx="2127000" cy="84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25" name="Google Shape;1125;p20"/>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126" name="Google Shape;1126;p20"/>
          <p:cNvGrpSpPr/>
          <p:nvPr/>
        </p:nvGrpSpPr>
        <p:grpSpPr>
          <a:xfrm rot="-8099954">
            <a:off x="15431" y="-572435"/>
            <a:ext cx="1344367" cy="1995327"/>
            <a:chOff x="272875" y="1527563"/>
            <a:chExt cx="255950" cy="455000"/>
          </a:xfrm>
        </p:grpSpPr>
        <p:sp>
          <p:nvSpPr>
            <p:cNvPr id="1127" name="Google Shape;1127;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62" name="Google Shape;1162;p20"/>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163" name="Google Shape;1163;p20"/>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164" name="Google Shape;1164;p20"/>
          <p:cNvGrpSpPr/>
          <p:nvPr/>
        </p:nvGrpSpPr>
        <p:grpSpPr>
          <a:xfrm flipH="1">
            <a:off x="-624375" y="3487614"/>
            <a:ext cx="1344377" cy="2469659"/>
            <a:chOff x="272875" y="1419395"/>
            <a:chExt cx="255950" cy="563168"/>
          </a:xfrm>
        </p:grpSpPr>
        <p:sp>
          <p:nvSpPr>
            <p:cNvPr id="1165" name="Google Shape;1165;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0" name="Google Shape;1200;p20"/>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201" name="Google Shape;1201;p20"/>
          <p:cNvSpPr/>
          <p:nvPr/>
        </p:nvSpPr>
        <p:spPr>
          <a:xfrm rot="3176794">
            <a:off x="7710596" y="4065984"/>
            <a:ext cx="2264986" cy="216574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1"/>
        <p:cNvGrpSpPr/>
        <p:nvPr/>
      </p:nvGrpSpPr>
      <p:grpSpPr>
        <a:xfrm>
          <a:off x="0" y="0"/>
          <a:ext cx="0" cy="0"/>
          <a:chOff x="0" y="0"/>
          <a:chExt cx="0" cy="0"/>
        </a:xfrm>
      </p:grpSpPr>
      <p:pic>
        <p:nvPicPr>
          <p:cNvPr id="92" name="Google Shape;92;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3" name="Google Shape;93;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4" name="Google Shape;94;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2700000">
            <a:off x="473130" y="2695837"/>
            <a:ext cx="1344349" cy="2469678"/>
            <a:chOff x="272875" y="1419395"/>
            <a:chExt cx="255950" cy="563168"/>
          </a:xfrm>
        </p:grpSpPr>
        <p:sp>
          <p:nvSpPr>
            <p:cNvPr id="96" name="Google Shape;96;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rot="-2700000">
            <a:off x="8026513" y="-183341"/>
            <a:ext cx="1344349" cy="1995327"/>
            <a:chOff x="272875" y="1527563"/>
            <a:chExt cx="255950" cy="455000"/>
          </a:xfrm>
        </p:grpSpPr>
        <p:sp>
          <p:nvSpPr>
            <p:cNvPr id="132" name="Google Shape;132;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8" name="Google Shape;168;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9" name="Google Shape;169;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170" name="Google Shape;170;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203"/>
        <p:cNvGrpSpPr/>
        <p:nvPr/>
      </p:nvGrpSpPr>
      <p:grpSpPr>
        <a:xfrm>
          <a:off x="0" y="0"/>
          <a:ext cx="0" cy="0"/>
          <a:chOff x="0" y="0"/>
          <a:chExt cx="0" cy="0"/>
        </a:xfrm>
      </p:grpSpPr>
      <p:sp>
        <p:nvSpPr>
          <p:cNvPr id="1204" name="Google Shape;1204;p21"/>
          <p:cNvSpPr txBox="1">
            <a:spLocks noGrp="1"/>
          </p:cNvSpPr>
          <p:nvPr>
            <p:ph type="title"/>
          </p:nvPr>
        </p:nvSpPr>
        <p:spPr>
          <a:xfrm>
            <a:off x="1698617" y="1400049"/>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05" name="Google Shape;1205;p21"/>
          <p:cNvSpPr txBox="1">
            <a:spLocks noGrp="1"/>
          </p:cNvSpPr>
          <p:nvPr>
            <p:ph type="subTitle" idx="1"/>
          </p:nvPr>
        </p:nvSpPr>
        <p:spPr>
          <a:xfrm>
            <a:off x="1698617" y="2015470"/>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06" name="Google Shape;1206;p21"/>
          <p:cNvSpPr txBox="1">
            <a:spLocks noGrp="1"/>
          </p:cNvSpPr>
          <p:nvPr>
            <p:ph type="title" idx="2"/>
          </p:nvPr>
        </p:nvSpPr>
        <p:spPr>
          <a:xfrm flipH="1">
            <a:off x="4593236" y="1400049"/>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07" name="Google Shape;1207;p21"/>
          <p:cNvSpPr txBox="1">
            <a:spLocks noGrp="1"/>
          </p:cNvSpPr>
          <p:nvPr>
            <p:ph type="subTitle" idx="3"/>
          </p:nvPr>
        </p:nvSpPr>
        <p:spPr>
          <a:xfrm>
            <a:off x="4593236" y="2015470"/>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08" name="Google Shape;1208;p21"/>
          <p:cNvSpPr txBox="1">
            <a:spLocks noGrp="1"/>
          </p:cNvSpPr>
          <p:nvPr>
            <p:ph type="title" idx="4"/>
          </p:nvPr>
        </p:nvSpPr>
        <p:spPr>
          <a:xfrm>
            <a:off x="1698617" y="3004407"/>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09" name="Google Shape;1209;p21"/>
          <p:cNvSpPr txBox="1">
            <a:spLocks noGrp="1"/>
          </p:cNvSpPr>
          <p:nvPr>
            <p:ph type="subTitle" idx="5"/>
          </p:nvPr>
        </p:nvSpPr>
        <p:spPr>
          <a:xfrm>
            <a:off x="1698617" y="3619626"/>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10" name="Google Shape;1210;p21"/>
          <p:cNvSpPr txBox="1">
            <a:spLocks noGrp="1"/>
          </p:cNvSpPr>
          <p:nvPr>
            <p:ph type="title" idx="6"/>
          </p:nvPr>
        </p:nvSpPr>
        <p:spPr>
          <a:xfrm flipH="1">
            <a:off x="4593236" y="3004407"/>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11" name="Google Shape;1211;p21"/>
          <p:cNvSpPr txBox="1">
            <a:spLocks noGrp="1"/>
          </p:cNvSpPr>
          <p:nvPr>
            <p:ph type="subTitle" idx="7"/>
          </p:nvPr>
        </p:nvSpPr>
        <p:spPr>
          <a:xfrm>
            <a:off x="4593236" y="3619626"/>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212" name="Google Shape;1212;p21"/>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213" name="Google Shape;1213;p21"/>
          <p:cNvGrpSpPr/>
          <p:nvPr/>
        </p:nvGrpSpPr>
        <p:grpSpPr>
          <a:xfrm rot="-987768">
            <a:off x="-733895" y="3875634"/>
            <a:ext cx="1344359" cy="1995308"/>
            <a:chOff x="272875" y="1527563"/>
            <a:chExt cx="255950" cy="455000"/>
          </a:xfrm>
        </p:grpSpPr>
        <p:sp>
          <p:nvSpPr>
            <p:cNvPr id="1214" name="Google Shape;121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49" name="Google Shape;1249;p21"/>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250" name="Google Shape;1250;p21"/>
          <p:cNvPicPr preferRelativeResize="0"/>
          <p:nvPr/>
        </p:nvPicPr>
        <p:blipFill>
          <a:blip r:embed="rId4">
            <a:alphaModFix amt="62000"/>
          </a:blip>
          <a:stretch>
            <a:fillRect/>
          </a:stretch>
        </p:blipFill>
        <p:spPr>
          <a:xfrm rot="9368145" flipH="1">
            <a:off x="-1509155" y="-1246007"/>
            <a:ext cx="2894870" cy="2593321"/>
          </a:xfrm>
          <a:prstGeom prst="rect">
            <a:avLst/>
          </a:prstGeom>
          <a:noFill/>
          <a:ln>
            <a:noFill/>
          </a:ln>
        </p:spPr>
      </p:pic>
      <p:grpSp>
        <p:nvGrpSpPr>
          <p:cNvPr id="1251" name="Google Shape;1251;p21"/>
          <p:cNvGrpSpPr/>
          <p:nvPr/>
        </p:nvGrpSpPr>
        <p:grpSpPr>
          <a:xfrm rot="5400065">
            <a:off x="8667137" y="-1129839"/>
            <a:ext cx="1344377" cy="1995312"/>
            <a:chOff x="272875" y="1527563"/>
            <a:chExt cx="255950" cy="455000"/>
          </a:xfrm>
        </p:grpSpPr>
        <p:sp>
          <p:nvSpPr>
            <p:cNvPr id="1252" name="Google Shape;125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87" name="Google Shape;1287;p21"/>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288" name="Google Shape;1288;p21"/>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289" name="Google Shape;1289;p21"/>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
  <p:cSld name="BLANK_1_1_1_2_1_1">
    <p:spTree>
      <p:nvGrpSpPr>
        <p:cNvPr id="1" name="Shape 1291"/>
        <p:cNvGrpSpPr/>
        <p:nvPr/>
      </p:nvGrpSpPr>
      <p:grpSpPr>
        <a:xfrm>
          <a:off x="0" y="0"/>
          <a:ext cx="0" cy="0"/>
          <a:chOff x="0" y="0"/>
          <a:chExt cx="0" cy="0"/>
        </a:xfrm>
      </p:grpSpPr>
      <p:pic>
        <p:nvPicPr>
          <p:cNvPr id="1292" name="Google Shape;1292;p22"/>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293" name="Google Shape;1293;p2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294" name="Google Shape;1294;p22"/>
          <p:cNvGrpSpPr/>
          <p:nvPr/>
        </p:nvGrpSpPr>
        <p:grpSpPr>
          <a:xfrm rot="-8099954">
            <a:off x="25750" y="-768875"/>
            <a:ext cx="1344367" cy="1995327"/>
            <a:chOff x="272875" y="1527563"/>
            <a:chExt cx="255950" cy="455000"/>
          </a:xfrm>
        </p:grpSpPr>
        <p:sp>
          <p:nvSpPr>
            <p:cNvPr id="1295" name="Google Shape;1295;p2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30" name="Google Shape;1330;p22"/>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331" name="Google Shape;1331;p22"/>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332" name="Google Shape;1332;p22"/>
          <p:cNvGrpSpPr/>
          <p:nvPr/>
        </p:nvGrpSpPr>
        <p:grpSpPr>
          <a:xfrm rot="3618644">
            <a:off x="7686877" y="3841497"/>
            <a:ext cx="1344356" cy="2469645"/>
            <a:chOff x="272875" y="1419395"/>
            <a:chExt cx="255950" cy="563168"/>
          </a:xfrm>
        </p:grpSpPr>
        <p:sp>
          <p:nvSpPr>
            <p:cNvPr id="1333" name="Google Shape;1333;p2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8" name="Google Shape;1368;p22"/>
          <p:cNvSpPr txBox="1">
            <a:spLocks noGrp="1"/>
          </p:cNvSpPr>
          <p:nvPr>
            <p:ph type="title"/>
          </p:nvPr>
        </p:nvSpPr>
        <p:spPr>
          <a:xfrm>
            <a:off x="730325" y="3530302"/>
            <a:ext cx="23364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69" name="Google Shape;1369;p22"/>
          <p:cNvSpPr txBox="1">
            <a:spLocks noGrp="1"/>
          </p:cNvSpPr>
          <p:nvPr>
            <p:ph type="subTitle" idx="1"/>
          </p:nvPr>
        </p:nvSpPr>
        <p:spPr>
          <a:xfrm>
            <a:off x="730325" y="3915850"/>
            <a:ext cx="2336400" cy="7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70" name="Google Shape;1370;p22"/>
          <p:cNvSpPr txBox="1">
            <a:spLocks noGrp="1"/>
          </p:cNvSpPr>
          <p:nvPr>
            <p:ph type="title" idx="2"/>
          </p:nvPr>
        </p:nvSpPr>
        <p:spPr>
          <a:xfrm>
            <a:off x="3405326" y="3530302"/>
            <a:ext cx="23364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71" name="Google Shape;1371;p22"/>
          <p:cNvSpPr txBox="1">
            <a:spLocks noGrp="1"/>
          </p:cNvSpPr>
          <p:nvPr>
            <p:ph type="subTitle" idx="3"/>
          </p:nvPr>
        </p:nvSpPr>
        <p:spPr>
          <a:xfrm>
            <a:off x="3405326" y="3915850"/>
            <a:ext cx="2336400" cy="7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72" name="Google Shape;1372;p22"/>
          <p:cNvSpPr txBox="1">
            <a:spLocks noGrp="1"/>
          </p:cNvSpPr>
          <p:nvPr>
            <p:ph type="title" idx="4"/>
          </p:nvPr>
        </p:nvSpPr>
        <p:spPr>
          <a:xfrm>
            <a:off x="6076283" y="3530302"/>
            <a:ext cx="23364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73" name="Google Shape;1373;p22"/>
          <p:cNvSpPr txBox="1">
            <a:spLocks noGrp="1"/>
          </p:cNvSpPr>
          <p:nvPr>
            <p:ph type="subTitle" idx="5"/>
          </p:nvPr>
        </p:nvSpPr>
        <p:spPr>
          <a:xfrm>
            <a:off x="6076283" y="3915850"/>
            <a:ext cx="2336400" cy="7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74" name="Google Shape;1374;p22"/>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375" name="Google Shape;1375;p22"/>
          <p:cNvSpPr txBox="1">
            <a:spLocks noGrp="1"/>
          </p:cNvSpPr>
          <p:nvPr>
            <p:ph type="title" idx="7"/>
          </p:nvPr>
        </p:nvSpPr>
        <p:spPr>
          <a:xfrm>
            <a:off x="730325" y="1813595"/>
            <a:ext cx="23364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76" name="Google Shape;1376;p22"/>
          <p:cNvSpPr txBox="1">
            <a:spLocks noGrp="1"/>
          </p:cNvSpPr>
          <p:nvPr>
            <p:ph type="subTitle" idx="8"/>
          </p:nvPr>
        </p:nvSpPr>
        <p:spPr>
          <a:xfrm>
            <a:off x="730325" y="2195913"/>
            <a:ext cx="2336400" cy="7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77" name="Google Shape;1377;p22"/>
          <p:cNvSpPr txBox="1">
            <a:spLocks noGrp="1"/>
          </p:cNvSpPr>
          <p:nvPr>
            <p:ph type="title" idx="9"/>
          </p:nvPr>
        </p:nvSpPr>
        <p:spPr>
          <a:xfrm>
            <a:off x="3405326" y="1813595"/>
            <a:ext cx="23364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78" name="Google Shape;1378;p22"/>
          <p:cNvSpPr txBox="1">
            <a:spLocks noGrp="1"/>
          </p:cNvSpPr>
          <p:nvPr>
            <p:ph type="subTitle" idx="13"/>
          </p:nvPr>
        </p:nvSpPr>
        <p:spPr>
          <a:xfrm>
            <a:off x="3405326" y="2195913"/>
            <a:ext cx="2336400" cy="7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79" name="Google Shape;1379;p22"/>
          <p:cNvSpPr txBox="1">
            <a:spLocks noGrp="1"/>
          </p:cNvSpPr>
          <p:nvPr>
            <p:ph type="title" idx="14"/>
          </p:nvPr>
        </p:nvSpPr>
        <p:spPr>
          <a:xfrm>
            <a:off x="6076283" y="1813595"/>
            <a:ext cx="23364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80" name="Google Shape;1380;p22"/>
          <p:cNvSpPr txBox="1">
            <a:spLocks noGrp="1"/>
          </p:cNvSpPr>
          <p:nvPr>
            <p:ph type="subTitle" idx="15"/>
          </p:nvPr>
        </p:nvSpPr>
        <p:spPr>
          <a:xfrm>
            <a:off x="6076283" y="2195913"/>
            <a:ext cx="2336400" cy="7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81" name="Google Shape;1381;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82"/>
        <p:cNvGrpSpPr/>
        <p:nvPr/>
      </p:nvGrpSpPr>
      <p:grpSpPr>
        <a:xfrm>
          <a:off x="0" y="0"/>
          <a:ext cx="0" cy="0"/>
          <a:chOff x="0" y="0"/>
          <a:chExt cx="0" cy="0"/>
        </a:xfrm>
      </p:grpSpPr>
      <p:pic>
        <p:nvPicPr>
          <p:cNvPr id="1383" name="Google Shape;1383;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84" name="Google Shape;1384;p23"/>
          <p:cNvGrpSpPr/>
          <p:nvPr/>
        </p:nvGrpSpPr>
        <p:grpSpPr>
          <a:xfrm rot="-8099954">
            <a:off x="-459577" y="-1021623"/>
            <a:ext cx="1344367" cy="1995327"/>
            <a:chOff x="272875" y="1527563"/>
            <a:chExt cx="255950" cy="455000"/>
          </a:xfrm>
        </p:grpSpPr>
        <p:sp>
          <p:nvSpPr>
            <p:cNvPr id="1385" name="Google Shape;1385;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20" name="Google Shape;1420;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421" name="Google Shape;1421;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22" name="Google Shape;1422;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23" name="Google Shape;1423;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4" name="Google Shape;1424;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25" name="Google Shape;1425;p23"/>
          <p:cNvGrpSpPr/>
          <p:nvPr/>
        </p:nvGrpSpPr>
        <p:grpSpPr>
          <a:xfrm rot="-8099954">
            <a:off x="8454323" y="4128852"/>
            <a:ext cx="1344367" cy="1995327"/>
            <a:chOff x="272875" y="1527563"/>
            <a:chExt cx="255950" cy="455000"/>
          </a:xfrm>
        </p:grpSpPr>
        <p:sp>
          <p:nvSpPr>
            <p:cNvPr id="1426" name="Google Shape;1426;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1" name="Google Shape;1461;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 and text">
  <p:cSld name="BLANK_1_1_1_1_1_1">
    <p:spTree>
      <p:nvGrpSpPr>
        <p:cNvPr id="1" name="Shape 1462"/>
        <p:cNvGrpSpPr/>
        <p:nvPr/>
      </p:nvGrpSpPr>
      <p:grpSpPr>
        <a:xfrm>
          <a:off x="0" y="0"/>
          <a:ext cx="0" cy="0"/>
          <a:chOff x="0" y="0"/>
          <a:chExt cx="0" cy="0"/>
        </a:xfrm>
      </p:grpSpPr>
      <p:sp>
        <p:nvSpPr>
          <p:cNvPr id="1463" name="Google Shape;1463;p24"/>
          <p:cNvSpPr txBox="1">
            <a:spLocks noGrp="1"/>
          </p:cNvSpPr>
          <p:nvPr>
            <p:ph type="title" hasCustomPrompt="1"/>
          </p:nvPr>
        </p:nvSpPr>
        <p:spPr>
          <a:xfrm>
            <a:off x="3040947"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64" name="Google Shape;1464;p24"/>
          <p:cNvSpPr txBox="1">
            <a:spLocks noGrp="1"/>
          </p:cNvSpPr>
          <p:nvPr>
            <p:ph type="subTitle" idx="1"/>
          </p:nvPr>
        </p:nvSpPr>
        <p:spPr>
          <a:xfrm>
            <a:off x="4570802" y="3295975"/>
            <a:ext cx="19134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65" name="Google Shape;1465;p24"/>
          <p:cNvSpPr txBox="1">
            <a:spLocks noGrp="1"/>
          </p:cNvSpPr>
          <p:nvPr>
            <p:ph type="title" idx="2" hasCustomPrompt="1"/>
          </p:nvPr>
        </p:nvSpPr>
        <p:spPr>
          <a:xfrm>
            <a:off x="4959602"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66" name="Google Shape;1466;p24"/>
          <p:cNvSpPr txBox="1">
            <a:spLocks noGrp="1"/>
          </p:cNvSpPr>
          <p:nvPr>
            <p:ph type="subTitle" idx="3"/>
          </p:nvPr>
        </p:nvSpPr>
        <p:spPr>
          <a:xfrm>
            <a:off x="2645697"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67" name="Google Shape;1467;p24"/>
          <p:cNvSpPr txBox="1">
            <a:spLocks noGrp="1"/>
          </p:cNvSpPr>
          <p:nvPr>
            <p:ph type="title" idx="4" hasCustomPrompt="1"/>
          </p:nvPr>
        </p:nvSpPr>
        <p:spPr>
          <a:xfrm>
            <a:off x="692645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68" name="Google Shape;1468;p24"/>
          <p:cNvSpPr txBox="1">
            <a:spLocks noGrp="1"/>
          </p:cNvSpPr>
          <p:nvPr>
            <p:ph type="subTitle" idx="5"/>
          </p:nvPr>
        </p:nvSpPr>
        <p:spPr>
          <a:xfrm>
            <a:off x="6507950" y="3295975"/>
            <a:ext cx="1920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69" name="Google Shape;1469;p24"/>
          <p:cNvSpPr txBox="1">
            <a:spLocks noGrp="1"/>
          </p:cNvSpPr>
          <p:nvPr>
            <p:ph type="title" idx="6" hasCustomPrompt="1"/>
          </p:nvPr>
        </p:nvSpPr>
        <p:spPr>
          <a:xfrm>
            <a:off x="114616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70" name="Google Shape;1470;p24"/>
          <p:cNvSpPr txBox="1">
            <a:spLocks noGrp="1"/>
          </p:cNvSpPr>
          <p:nvPr>
            <p:ph type="subTitle" idx="7"/>
          </p:nvPr>
        </p:nvSpPr>
        <p:spPr>
          <a:xfrm>
            <a:off x="724510"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71" name="Google Shape;1471;p24"/>
          <p:cNvSpPr txBox="1">
            <a:spLocks noGrp="1"/>
          </p:cNvSpPr>
          <p:nvPr>
            <p:ph type="subTitle" idx="8"/>
          </p:nvPr>
        </p:nvSpPr>
        <p:spPr>
          <a:xfrm>
            <a:off x="722260"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2" name="Google Shape;1472;p24"/>
          <p:cNvSpPr txBox="1">
            <a:spLocks noGrp="1"/>
          </p:cNvSpPr>
          <p:nvPr>
            <p:ph type="subTitle" idx="9"/>
          </p:nvPr>
        </p:nvSpPr>
        <p:spPr>
          <a:xfrm>
            <a:off x="2643447"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3" name="Google Shape;1473;p24"/>
          <p:cNvSpPr txBox="1">
            <a:spLocks noGrp="1"/>
          </p:cNvSpPr>
          <p:nvPr>
            <p:ph type="subTitle" idx="13"/>
          </p:nvPr>
        </p:nvSpPr>
        <p:spPr>
          <a:xfrm>
            <a:off x="4562102"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4" name="Google Shape;1474;p24"/>
          <p:cNvSpPr txBox="1">
            <a:spLocks noGrp="1"/>
          </p:cNvSpPr>
          <p:nvPr>
            <p:ph type="subTitle" idx="14"/>
          </p:nvPr>
        </p:nvSpPr>
        <p:spPr>
          <a:xfrm>
            <a:off x="6502550" y="3632700"/>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5" name="Google Shape;1475;p2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476" name="Google Shape;1476;p24"/>
          <p:cNvGrpSpPr/>
          <p:nvPr/>
        </p:nvGrpSpPr>
        <p:grpSpPr>
          <a:xfrm rot="-987768">
            <a:off x="7751817" y="-266278"/>
            <a:ext cx="1344359" cy="1995308"/>
            <a:chOff x="272875" y="1527563"/>
            <a:chExt cx="255950" cy="455000"/>
          </a:xfrm>
        </p:grpSpPr>
        <p:sp>
          <p:nvSpPr>
            <p:cNvPr id="1477" name="Google Shape;1477;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12" name="Google Shape;1512;p2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513" name="Google Shape;1513;p2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514" name="Google Shape;1514;p2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4"/>
          <p:cNvSpPr txBox="1">
            <a:spLocks noGrp="1"/>
          </p:cNvSpPr>
          <p:nvPr>
            <p:ph type="ctrTitle" idx="15"/>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16" name="Google Shape;1516;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517"/>
        <p:cNvGrpSpPr/>
        <p:nvPr/>
      </p:nvGrpSpPr>
      <p:grpSpPr>
        <a:xfrm>
          <a:off x="0" y="0"/>
          <a:ext cx="0" cy="0"/>
          <a:chOff x="0" y="0"/>
          <a:chExt cx="0" cy="0"/>
        </a:xfrm>
      </p:grpSpPr>
      <p:sp>
        <p:nvSpPr>
          <p:cNvPr id="1518" name="Google Shape;1518;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519" name="Google Shape;1519;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520" name="Google Shape;1520;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521" name="Google Shape;1521;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522" name="Google Shape;1522;p25"/>
          <p:cNvGrpSpPr/>
          <p:nvPr/>
        </p:nvGrpSpPr>
        <p:grpSpPr>
          <a:xfrm rot="-2700000">
            <a:off x="8026513" y="-183341"/>
            <a:ext cx="1344349" cy="1995327"/>
            <a:chOff x="272875" y="1527563"/>
            <a:chExt cx="255950" cy="455000"/>
          </a:xfrm>
        </p:grpSpPr>
        <p:sp>
          <p:nvSpPr>
            <p:cNvPr id="1523" name="Google Shape;1523;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8" name="Google Shape;1558;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9" name="Google Shape;1559;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60" name="Google Shape;1560;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
        <p:nvSpPr>
          <p:cNvPr id="1561" name="Google Shape;1561;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562"/>
        <p:cNvGrpSpPr/>
        <p:nvPr/>
      </p:nvGrpSpPr>
      <p:grpSpPr>
        <a:xfrm>
          <a:off x="0" y="0"/>
          <a:ext cx="0" cy="0"/>
          <a:chOff x="0" y="0"/>
          <a:chExt cx="0" cy="0"/>
        </a:xfrm>
      </p:grpSpPr>
      <p:sp>
        <p:nvSpPr>
          <p:cNvPr id="1563" name="Google Shape;1563;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64" name="Google Shape;1564;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65" name="Google Shape;1565;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66" name="Google Shape;1566;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67" name="Google Shape;1567;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68" name="Google Shape;1568;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69" name="Google Shape;1569;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70" name="Google Shape;1570;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71" name="Google Shape;1571;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72" name="Google Shape;1572;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73" name="Google Shape;1573;p26"/>
          <p:cNvGrpSpPr/>
          <p:nvPr/>
        </p:nvGrpSpPr>
        <p:grpSpPr>
          <a:xfrm rot="-8099954">
            <a:off x="-459577" y="-1021623"/>
            <a:ext cx="1344367" cy="1995327"/>
            <a:chOff x="272875" y="1527563"/>
            <a:chExt cx="255950" cy="455000"/>
          </a:xfrm>
        </p:grpSpPr>
        <p:sp>
          <p:nvSpPr>
            <p:cNvPr id="1574" name="Google Shape;1574;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09" name="Google Shape;1609;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610" name="Google Shape;1610;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611" name="Google Shape;1611;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612" name="Google Shape;1612;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
  <p:cSld name="CUSTOM_4">
    <p:spTree>
      <p:nvGrpSpPr>
        <p:cNvPr id="1" name="Shape 1614"/>
        <p:cNvGrpSpPr/>
        <p:nvPr/>
      </p:nvGrpSpPr>
      <p:grpSpPr>
        <a:xfrm>
          <a:off x="0" y="0"/>
          <a:ext cx="0" cy="0"/>
          <a:chOff x="0" y="0"/>
          <a:chExt cx="0" cy="0"/>
        </a:xfrm>
      </p:grpSpPr>
      <p:pic>
        <p:nvPicPr>
          <p:cNvPr id="1615" name="Google Shape;1615;p27"/>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616" name="Google Shape;1616;p27"/>
          <p:cNvGrpSpPr/>
          <p:nvPr/>
        </p:nvGrpSpPr>
        <p:grpSpPr>
          <a:xfrm rot="-8099954">
            <a:off x="15431" y="-572435"/>
            <a:ext cx="1344367" cy="1995327"/>
            <a:chOff x="272875" y="1527563"/>
            <a:chExt cx="255950" cy="455000"/>
          </a:xfrm>
        </p:grpSpPr>
        <p:sp>
          <p:nvSpPr>
            <p:cNvPr id="1617" name="Google Shape;1617;p2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52" name="Google Shape;1652;p27"/>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653" name="Google Shape;1653;p27"/>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654" name="Google Shape;1654;p27"/>
          <p:cNvGrpSpPr/>
          <p:nvPr/>
        </p:nvGrpSpPr>
        <p:grpSpPr>
          <a:xfrm flipH="1">
            <a:off x="-624375" y="3487614"/>
            <a:ext cx="1344377" cy="2469659"/>
            <a:chOff x="272875" y="1419395"/>
            <a:chExt cx="255950" cy="563168"/>
          </a:xfrm>
        </p:grpSpPr>
        <p:sp>
          <p:nvSpPr>
            <p:cNvPr id="1655" name="Google Shape;1655;p2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0" name="Google Shape;1690;p27"/>
          <p:cNvSpPr txBox="1">
            <a:spLocks noGrp="1"/>
          </p:cNvSpPr>
          <p:nvPr>
            <p:ph type="title"/>
          </p:nvPr>
        </p:nvSpPr>
        <p:spPr>
          <a:xfrm>
            <a:off x="732375" y="1618170"/>
            <a:ext cx="3839700" cy="6291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91" name="Google Shape;1691;p27"/>
          <p:cNvSpPr txBox="1">
            <a:spLocks noGrp="1"/>
          </p:cNvSpPr>
          <p:nvPr>
            <p:ph type="subTitle" idx="1"/>
          </p:nvPr>
        </p:nvSpPr>
        <p:spPr>
          <a:xfrm>
            <a:off x="732375" y="2191200"/>
            <a:ext cx="7691700" cy="2031000"/>
          </a:xfrm>
          <a:prstGeom prst="rect">
            <a:avLst/>
          </a:prstGeom>
        </p:spPr>
        <p:txBody>
          <a:bodyPr spcFirstLastPara="1" wrap="square" lIns="91425" tIns="91425" rIns="91425" bIns="91425" anchor="t" anchorCtr="0">
            <a:noAutofit/>
          </a:bodyPr>
          <a:lstStyle>
            <a:lvl1pPr marR="50800" lvl="0" rtl="0">
              <a:lnSpc>
                <a:spcPct val="166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692" name="Google Shape;1692;p27"/>
          <p:cNvSpPr txBox="1">
            <a:spLocks noGrp="1"/>
          </p:cNvSpPr>
          <p:nvPr>
            <p:ph type="ctrTitle" idx="2"/>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693" name="Google Shape;1693;p27"/>
          <p:cNvSpPr/>
          <p:nvPr/>
        </p:nvSpPr>
        <p:spPr>
          <a:xfrm rot="9899989">
            <a:off x="7836136" y="407263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695"/>
        <p:cNvGrpSpPr/>
        <p:nvPr/>
      </p:nvGrpSpPr>
      <p:grpSpPr>
        <a:xfrm>
          <a:off x="0" y="0"/>
          <a:ext cx="0" cy="0"/>
          <a:chOff x="0" y="0"/>
          <a:chExt cx="0" cy="0"/>
        </a:xfrm>
      </p:grpSpPr>
      <p:pic>
        <p:nvPicPr>
          <p:cNvPr id="1696" name="Google Shape;1696;p28"/>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697" name="Google Shape;1697;p28"/>
          <p:cNvGrpSpPr/>
          <p:nvPr/>
        </p:nvGrpSpPr>
        <p:grpSpPr>
          <a:xfrm rot="-987768">
            <a:off x="7751817" y="-266278"/>
            <a:ext cx="1344359" cy="1995308"/>
            <a:chOff x="272875" y="1527563"/>
            <a:chExt cx="255950" cy="455000"/>
          </a:xfrm>
        </p:grpSpPr>
        <p:sp>
          <p:nvSpPr>
            <p:cNvPr id="1698" name="Google Shape;1698;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33" name="Google Shape;1733;p28"/>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34" name="Google Shape;1734;p2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35" name="Google Shape;1735;p28"/>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txBox="1">
            <a:spLocks noGrp="1"/>
          </p:cNvSpPr>
          <p:nvPr>
            <p:ph type="title"/>
          </p:nvPr>
        </p:nvSpPr>
        <p:spPr>
          <a:xfrm>
            <a:off x="732375"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37" name="Google Shape;1737;p28"/>
          <p:cNvSpPr txBox="1">
            <a:spLocks noGrp="1"/>
          </p:cNvSpPr>
          <p:nvPr>
            <p:ph type="subTitle" idx="1"/>
          </p:nvPr>
        </p:nvSpPr>
        <p:spPr>
          <a:xfrm>
            <a:off x="475175" y="2194825"/>
            <a:ext cx="4096800" cy="24903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38" name="Google Shape;1738;p28"/>
          <p:cNvSpPr txBox="1">
            <a:spLocks noGrp="1"/>
          </p:cNvSpPr>
          <p:nvPr>
            <p:ph type="title" idx="2"/>
          </p:nvPr>
        </p:nvSpPr>
        <p:spPr>
          <a:xfrm>
            <a:off x="4578150"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39" name="Google Shape;1739;p28"/>
          <p:cNvSpPr txBox="1">
            <a:spLocks noGrp="1"/>
          </p:cNvSpPr>
          <p:nvPr>
            <p:ph type="subTitle" idx="3"/>
          </p:nvPr>
        </p:nvSpPr>
        <p:spPr>
          <a:xfrm>
            <a:off x="4578150" y="2194825"/>
            <a:ext cx="4096800" cy="24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40" name="Google Shape;1740;p28"/>
          <p:cNvSpPr txBox="1">
            <a:spLocks noGrp="1"/>
          </p:cNvSpPr>
          <p:nvPr>
            <p:ph type="ctrTitle" idx="4"/>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741" name="Google Shape;1741;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CUSTOM_4_1_1_1">
    <p:spTree>
      <p:nvGrpSpPr>
        <p:cNvPr id="1" name="Shape 1742"/>
        <p:cNvGrpSpPr/>
        <p:nvPr/>
      </p:nvGrpSpPr>
      <p:grpSpPr>
        <a:xfrm>
          <a:off x="0" y="0"/>
          <a:ext cx="0" cy="0"/>
          <a:chOff x="0" y="0"/>
          <a:chExt cx="0" cy="0"/>
        </a:xfrm>
      </p:grpSpPr>
      <p:pic>
        <p:nvPicPr>
          <p:cNvPr id="1743" name="Google Shape;1743;p29"/>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744" name="Google Shape;1744;p29"/>
          <p:cNvGrpSpPr/>
          <p:nvPr/>
        </p:nvGrpSpPr>
        <p:grpSpPr>
          <a:xfrm rot="-987768">
            <a:off x="7751817" y="-266278"/>
            <a:ext cx="1344359" cy="1995308"/>
            <a:chOff x="272875" y="1527563"/>
            <a:chExt cx="255950" cy="455000"/>
          </a:xfrm>
        </p:grpSpPr>
        <p:sp>
          <p:nvSpPr>
            <p:cNvPr id="1745" name="Google Shape;1745;p2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80" name="Google Shape;1780;p2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81" name="Google Shape;1781;p29"/>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82" name="Google Shape;1782;p29"/>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9"/>
          <p:cNvSpPr txBox="1">
            <a:spLocks noGrp="1"/>
          </p:cNvSpPr>
          <p:nvPr>
            <p:ph type="subTitle" idx="1"/>
          </p:nvPr>
        </p:nvSpPr>
        <p:spPr>
          <a:xfrm>
            <a:off x="724603" y="2240850"/>
            <a:ext cx="3181800" cy="12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84" name="Google Shape;1784;p29"/>
          <p:cNvSpPr txBox="1">
            <a:spLocks noGrp="1"/>
          </p:cNvSpPr>
          <p:nvPr>
            <p:ph type="ctrTitle"/>
          </p:nvPr>
        </p:nvSpPr>
        <p:spPr>
          <a:xfrm>
            <a:off x="724603" y="1663050"/>
            <a:ext cx="3181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785" name="Google Shape;1785;p29"/>
          <p:cNvSpPr/>
          <p:nvPr/>
        </p:nvSpPr>
        <p:spPr>
          <a:xfrm rot="-4340781" flipH="1">
            <a:off x="3518" y="-5268942"/>
            <a:ext cx="4623974" cy="725683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
  <p:cSld name="BLANK_1_1_1_1_1_1_2_1">
    <p:spTree>
      <p:nvGrpSpPr>
        <p:cNvPr id="1" name="Shape 1787"/>
        <p:cNvGrpSpPr/>
        <p:nvPr/>
      </p:nvGrpSpPr>
      <p:grpSpPr>
        <a:xfrm>
          <a:off x="0" y="0"/>
          <a:ext cx="0" cy="0"/>
          <a:chOff x="0" y="0"/>
          <a:chExt cx="0" cy="0"/>
        </a:xfrm>
      </p:grpSpPr>
      <p:pic>
        <p:nvPicPr>
          <p:cNvPr id="1788" name="Google Shape;1788;p30"/>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789" name="Google Shape;1789;p30"/>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790" name="Google Shape;1790;p30"/>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791" name="Google Shape;1791;p30"/>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792" name="Google Shape;1792;p30"/>
          <p:cNvGrpSpPr/>
          <p:nvPr/>
        </p:nvGrpSpPr>
        <p:grpSpPr>
          <a:xfrm rot="-2700000">
            <a:off x="167955" y="3080962"/>
            <a:ext cx="1344349" cy="2469678"/>
            <a:chOff x="272875" y="1419395"/>
            <a:chExt cx="255950" cy="563168"/>
          </a:xfrm>
        </p:grpSpPr>
        <p:sp>
          <p:nvSpPr>
            <p:cNvPr id="1793" name="Google Shape;1793;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8" name="Google Shape;1828;p30"/>
          <p:cNvGrpSpPr/>
          <p:nvPr/>
        </p:nvGrpSpPr>
        <p:grpSpPr>
          <a:xfrm rot="-2700000">
            <a:off x="8026513" y="-183341"/>
            <a:ext cx="1344349" cy="1995327"/>
            <a:chOff x="272875" y="1527563"/>
            <a:chExt cx="255950" cy="455000"/>
          </a:xfrm>
        </p:grpSpPr>
        <p:sp>
          <p:nvSpPr>
            <p:cNvPr id="1829" name="Google Shape;1829;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4" name="Google Shape;1864;p30"/>
          <p:cNvSpPr txBox="1">
            <a:spLocks noGrp="1"/>
          </p:cNvSpPr>
          <p:nvPr>
            <p:ph type="ctrTitle"/>
          </p:nvPr>
        </p:nvSpPr>
        <p:spPr>
          <a:xfrm>
            <a:off x="720000" y="540000"/>
            <a:ext cx="7704000" cy="135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865" name="Google Shape;1865;p30"/>
          <p:cNvSpPr txBox="1">
            <a:spLocks noGrp="1"/>
          </p:cNvSpPr>
          <p:nvPr>
            <p:ph type="subTitle" idx="1"/>
          </p:nvPr>
        </p:nvSpPr>
        <p:spPr>
          <a:xfrm>
            <a:off x="720000" y="2603948"/>
            <a:ext cx="7704000" cy="9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66" name="Google Shape;1866;p30"/>
          <p:cNvSpPr txBox="1"/>
          <p:nvPr/>
        </p:nvSpPr>
        <p:spPr>
          <a:xfrm>
            <a:off x="2646000" y="3628979"/>
            <a:ext cx="3852000" cy="67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Open Sans SemiBold"/>
                <a:ea typeface="Open Sans SemiBold"/>
                <a:cs typeface="Open Sans SemiBold"/>
                <a:sym typeface="Open Sans SemiBold"/>
              </a:rPr>
              <a:t>CREDITS: This presentation template was created</a:t>
            </a:r>
            <a:r>
              <a:rPr lang="en" sz="1200" b="1">
                <a:solidFill>
                  <a:schemeClr val="dk2"/>
                </a:solidFill>
                <a:latin typeface="Open Sans"/>
                <a:ea typeface="Open Sans"/>
                <a:cs typeface="Open Sans"/>
                <a:sym typeface="Open Sans"/>
              </a:rPr>
              <a:t> </a:t>
            </a:r>
            <a:r>
              <a:rPr lang="en" sz="1200" b="1">
                <a:solidFill>
                  <a:schemeClr val="dk2"/>
                </a:solidFill>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by Slidesgo,</a:t>
            </a:r>
            <a:r>
              <a:rPr lang="en" sz="1200" b="1">
                <a:solidFill>
                  <a:schemeClr val="dk2"/>
                </a:solidFill>
                <a:latin typeface="Open Sans"/>
                <a:ea typeface="Open Sans"/>
                <a:cs typeface="Open Sans"/>
                <a:sym typeface="Open Sans"/>
              </a:rPr>
              <a:t> </a:t>
            </a:r>
            <a:r>
              <a:rPr lang="en" sz="1200">
                <a:solidFill>
                  <a:schemeClr val="dk2"/>
                </a:solidFill>
                <a:latin typeface="Open Sans SemiBold"/>
                <a:ea typeface="Open Sans SemiBold"/>
                <a:cs typeface="Open Sans SemiBold"/>
                <a:sym typeface="Open Sans SemiBold"/>
              </a:rPr>
              <a:t>including icons</a:t>
            </a:r>
            <a:r>
              <a:rPr lang="en" sz="1200" b="1">
                <a:solidFill>
                  <a:schemeClr val="dk2"/>
                </a:solidFill>
                <a:latin typeface="Open Sans"/>
                <a:ea typeface="Open Sans"/>
                <a:cs typeface="Open Sans"/>
                <a:sym typeface="Open Sans"/>
              </a:rPr>
              <a:t> </a:t>
            </a:r>
            <a:r>
              <a:rPr lang="en" sz="1200" b="1">
                <a:solidFill>
                  <a:schemeClr val="dk2"/>
                </a:solidFill>
                <a:uFill>
                  <a:noFill/>
                </a:u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by Flaticon,</a:t>
            </a:r>
            <a:r>
              <a:rPr lang="en" sz="1200" b="1">
                <a:solidFill>
                  <a:schemeClr val="dk2"/>
                </a:solidFill>
                <a:latin typeface="Open Sans"/>
                <a:ea typeface="Open Sans"/>
                <a:cs typeface="Open Sans"/>
                <a:sym typeface="Open Sans"/>
              </a:rPr>
              <a:t> i</a:t>
            </a:r>
            <a:r>
              <a:rPr lang="en" sz="1200">
                <a:solidFill>
                  <a:schemeClr val="dk2"/>
                </a:solidFill>
                <a:latin typeface="Open Sans SemiBold"/>
                <a:ea typeface="Open Sans SemiBold"/>
                <a:cs typeface="Open Sans SemiBold"/>
                <a:sym typeface="Open Sans SemiBold"/>
              </a:rPr>
              <a:t>nfographics &amp; images </a:t>
            </a:r>
            <a:r>
              <a:rPr lang="en" sz="1200" b="1">
                <a:solidFill>
                  <a:schemeClr val="dk2"/>
                </a:solidFill>
                <a:uFill>
                  <a:noFill/>
                </a:u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by Freepik</a:t>
            </a:r>
            <a:r>
              <a:rPr lang="en" sz="1200" b="1">
                <a:solidFill>
                  <a:schemeClr val="dk2"/>
                </a:solidFill>
                <a:latin typeface="Open Sans"/>
                <a:ea typeface="Open Sans"/>
                <a:cs typeface="Open Sans"/>
                <a:sym typeface="Open Sans"/>
              </a:rPr>
              <a:t> </a:t>
            </a:r>
            <a:endParaRPr sz="1200" b="1">
              <a:solidFill>
                <a:schemeClr val="dk2"/>
              </a:solidFill>
              <a:latin typeface="Open Sans"/>
              <a:ea typeface="Open Sans"/>
              <a:cs typeface="Open Sans"/>
              <a:sym typeface="Open Sans"/>
            </a:endParaRPr>
          </a:p>
        </p:txBody>
      </p:sp>
      <p:sp>
        <p:nvSpPr>
          <p:cNvPr id="1867" name="Google Shape;1867;p30"/>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1"/>
        <p:cNvGrpSpPr/>
        <p:nvPr/>
      </p:nvGrpSpPr>
      <p:grpSpPr>
        <a:xfrm>
          <a:off x="0" y="0"/>
          <a:ext cx="0" cy="0"/>
          <a:chOff x="0" y="0"/>
          <a:chExt cx="0" cy="0"/>
        </a:xfrm>
      </p:grpSpPr>
      <p:sp>
        <p:nvSpPr>
          <p:cNvPr id="172" name="Google Shape;172;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3" name="Google Shape;173;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4" name="Google Shape;174;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5" name="Google Shape;175;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6" name="Google Shape;176;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7" name="Google Shape;177;p4"/>
          <p:cNvGrpSpPr/>
          <p:nvPr/>
        </p:nvGrpSpPr>
        <p:grpSpPr>
          <a:xfrm>
            <a:off x="-624370" y="1649584"/>
            <a:ext cx="1344377" cy="1995312"/>
            <a:chOff x="272875" y="1527563"/>
            <a:chExt cx="255950" cy="455000"/>
          </a:xfrm>
        </p:grpSpPr>
        <p:sp>
          <p:nvSpPr>
            <p:cNvPr id="178" name="Google Shape;178;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215" name="Google Shape;215;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434343"/>
                </a:solidFill>
              </a:defRPr>
            </a:lvl1pPr>
            <a:lvl2pPr lvl="1">
              <a:buNone/>
              <a:defRPr>
                <a:solidFill>
                  <a:srgbClr val="434343"/>
                </a:solidFill>
              </a:defRPr>
            </a:lvl2pPr>
            <a:lvl3pPr lvl="2">
              <a:buNone/>
              <a:defRPr>
                <a:solidFill>
                  <a:srgbClr val="434343"/>
                </a:solidFill>
              </a:defRPr>
            </a:lvl3pPr>
            <a:lvl4pPr lvl="3">
              <a:buNone/>
              <a:defRPr>
                <a:solidFill>
                  <a:srgbClr val="434343"/>
                </a:solidFill>
              </a:defRPr>
            </a:lvl4pPr>
            <a:lvl5pPr lvl="4">
              <a:buNone/>
              <a:defRPr>
                <a:solidFill>
                  <a:srgbClr val="434343"/>
                </a:solidFill>
              </a:defRPr>
            </a:lvl5pPr>
            <a:lvl6pPr lvl="5">
              <a:buNone/>
              <a:defRPr>
                <a:solidFill>
                  <a:srgbClr val="434343"/>
                </a:solidFill>
              </a:defRPr>
            </a:lvl6pPr>
            <a:lvl7pPr lvl="6">
              <a:buNone/>
              <a:defRPr>
                <a:solidFill>
                  <a:srgbClr val="434343"/>
                </a:solidFill>
              </a:defRPr>
            </a:lvl7pPr>
            <a:lvl8pPr lvl="7">
              <a:buNone/>
              <a:defRPr>
                <a:solidFill>
                  <a:srgbClr val="434343"/>
                </a:solidFill>
              </a:defRPr>
            </a:lvl8pPr>
            <a:lvl9pPr lvl="8">
              <a:buNone/>
              <a:defRPr>
                <a:solidFill>
                  <a:srgbClr val="43434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69"/>
        <p:cNvGrpSpPr/>
        <p:nvPr/>
      </p:nvGrpSpPr>
      <p:grpSpPr>
        <a:xfrm>
          <a:off x="0" y="0"/>
          <a:ext cx="0" cy="0"/>
          <a:chOff x="0" y="0"/>
          <a:chExt cx="0" cy="0"/>
        </a:xfrm>
      </p:grpSpPr>
      <p:pic>
        <p:nvPicPr>
          <p:cNvPr id="1870" name="Google Shape;187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71" name="Google Shape;187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72" name="Google Shape;187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73" name="Google Shape;187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74" name="Google Shape;1874;p31"/>
          <p:cNvGrpSpPr/>
          <p:nvPr/>
        </p:nvGrpSpPr>
        <p:grpSpPr>
          <a:xfrm rot="-2700000">
            <a:off x="167955" y="3080962"/>
            <a:ext cx="1344349" cy="2469678"/>
            <a:chOff x="272875" y="1419395"/>
            <a:chExt cx="255950" cy="563168"/>
          </a:xfrm>
        </p:grpSpPr>
        <p:sp>
          <p:nvSpPr>
            <p:cNvPr id="1875" name="Google Shape;187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0" name="Google Shape;1910;p31"/>
          <p:cNvGrpSpPr/>
          <p:nvPr/>
        </p:nvGrpSpPr>
        <p:grpSpPr>
          <a:xfrm rot="-2700000">
            <a:off x="8026513" y="-183341"/>
            <a:ext cx="1344349" cy="1995327"/>
            <a:chOff x="272875" y="1527563"/>
            <a:chExt cx="255950" cy="455000"/>
          </a:xfrm>
        </p:grpSpPr>
        <p:sp>
          <p:nvSpPr>
            <p:cNvPr id="1911" name="Google Shape;191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6" name="Google Shape;194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48"/>
        <p:cNvGrpSpPr/>
        <p:nvPr/>
      </p:nvGrpSpPr>
      <p:grpSpPr>
        <a:xfrm>
          <a:off x="0" y="0"/>
          <a:ext cx="0" cy="0"/>
          <a:chOff x="0" y="0"/>
          <a:chExt cx="0" cy="0"/>
        </a:xfrm>
      </p:grpSpPr>
      <p:pic>
        <p:nvPicPr>
          <p:cNvPr id="1949" name="Google Shape;1949;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50" name="Google Shape;1950;p32"/>
          <p:cNvGrpSpPr/>
          <p:nvPr/>
        </p:nvGrpSpPr>
        <p:grpSpPr>
          <a:xfrm rot="-987768">
            <a:off x="7751817" y="-266278"/>
            <a:ext cx="1344359" cy="1995308"/>
            <a:chOff x="272875" y="1527563"/>
            <a:chExt cx="255950" cy="455000"/>
          </a:xfrm>
        </p:grpSpPr>
        <p:sp>
          <p:nvSpPr>
            <p:cNvPr id="1951" name="Google Shape;1951;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86" name="Google Shape;1986;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87" name="Google Shape;1987;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88" name="Google Shape;1988;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90"/>
        <p:cNvGrpSpPr/>
        <p:nvPr/>
      </p:nvGrpSpPr>
      <p:grpSpPr>
        <a:xfrm>
          <a:off x="0" y="0"/>
          <a:ext cx="0" cy="0"/>
          <a:chOff x="0" y="0"/>
          <a:chExt cx="0" cy="0"/>
        </a:xfrm>
      </p:grpSpPr>
      <p:pic>
        <p:nvPicPr>
          <p:cNvPr id="1991" name="Google Shape;1991;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92" name="Google Shape;1992;p33"/>
          <p:cNvGrpSpPr/>
          <p:nvPr/>
        </p:nvGrpSpPr>
        <p:grpSpPr>
          <a:xfrm rot="-8099954">
            <a:off x="15431" y="-572435"/>
            <a:ext cx="1344367" cy="1995327"/>
            <a:chOff x="272875" y="1527563"/>
            <a:chExt cx="255950" cy="455000"/>
          </a:xfrm>
        </p:grpSpPr>
        <p:sp>
          <p:nvSpPr>
            <p:cNvPr id="1993" name="Google Shape;1993;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28" name="Google Shape;2028;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2029" name="Google Shape;2029;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2030" name="Google Shape;2030;p33"/>
          <p:cNvGrpSpPr/>
          <p:nvPr/>
        </p:nvGrpSpPr>
        <p:grpSpPr>
          <a:xfrm flipH="1">
            <a:off x="-624375" y="3487614"/>
            <a:ext cx="1344377" cy="2469659"/>
            <a:chOff x="272875" y="1419395"/>
            <a:chExt cx="255950" cy="563168"/>
          </a:xfrm>
        </p:grpSpPr>
        <p:sp>
          <p:nvSpPr>
            <p:cNvPr id="2031" name="Google Shape;203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6" name="Google Shape;2066;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67"/>
        <p:cNvGrpSpPr/>
        <p:nvPr/>
      </p:nvGrpSpPr>
      <p:grpSpPr>
        <a:xfrm>
          <a:off x="0" y="0"/>
          <a:ext cx="0" cy="0"/>
          <a:chOff x="0" y="0"/>
          <a:chExt cx="0" cy="0"/>
        </a:xfrm>
      </p:grpSpPr>
      <p:pic>
        <p:nvPicPr>
          <p:cNvPr id="2068" name="Google Shape;2068;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69" name="Google Shape;2069;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70" name="Google Shape;2070;p34"/>
          <p:cNvGrpSpPr/>
          <p:nvPr/>
        </p:nvGrpSpPr>
        <p:grpSpPr>
          <a:xfrm rot="-2700000">
            <a:off x="8026513" y="-183341"/>
            <a:ext cx="1344349" cy="1995327"/>
            <a:chOff x="272875" y="1527563"/>
            <a:chExt cx="255950" cy="455000"/>
          </a:xfrm>
        </p:grpSpPr>
        <p:sp>
          <p:nvSpPr>
            <p:cNvPr id="2071" name="Google Shape;2071;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6" name="Google Shape;2106;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07" name="Google Shape;2107;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108" name="Google Shape;2108;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
        <p:nvSpPr>
          <p:cNvPr id="2109" name="Google Shape;2109;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110"/>
        <p:cNvGrpSpPr/>
        <p:nvPr/>
      </p:nvGrpSpPr>
      <p:grpSpPr>
        <a:xfrm>
          <a:off x="0" y="0"/>
          <a:ext cx="0" cy="0"/>
          <a:chOff x="0" y="0"/>
          <a:chExt cx="0" cy="0"/>
        </a:xfrm>
      </p:grpSpPr>
      <p:pic>
        <p:nvPicPr>
          <p:cNvPr id="2111" name="Google Shape;2111;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112" name="Google Shape;2112;p35"/>
          <p:cNvGrpSpPr/>
          <p:nvPr/>
        </p:nvGrpSpPr>
        <p:grpSpPr>
          <a:xfrm rot="-987768">
            <a:off x="7751817" y="-266278"/>
            <a:ext cx="1344359" cy="1995308"/>
            <a:chOff x="272875" y="1527563"/>
            <a:chExt cx="255950" cy="455000"/>
          </a:xfrm>
        </p:grpSpPr>
        <p:sp>
          <p:nvSpPr>
            <p:cNvPr id="2113" name="Google Shape;2113;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48" name="Google Shape;2148;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49" name="Google Shape;2149;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50" name="Google Shape;2150;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152"/>
        <p:cNvGrpSpPr/>
        <p:nvPr/>
      </p:nvGrpSpPr>
      <p:grpSpPr>
        <a:xfrm>
          <a:off x="0" y="0"/>
          <a:ext cx="0" cy="0"/>
          <a:chOff x="0" y="0"/>
          <a:chExt cx="0" cy="0"/>
        </a:xfrm>
      </p:grpSpPr>
      <p:sp>
        <p:nvSpPr>
          <p:cNvPr id="2153" name="Google Shape;2153;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54" name="Google Shape;2154;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155" name="Google Shape;215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2156"/>
        <p:cNvGrpSpPr/>
        <p:nvPr/>
      </p:nvGrpSpPr>
      <p:grpSpPr>
        <a:xfrm>
          <a:off x="0" y="0"/>
          <a:ext cx="0" cy="0"/>
          <a:chOff x="0" y="0"/>
          <a:chExt cx="0" cy="0"/>
        </a:xfrm>
      </p:grpSpPr>
      <p:sp>
        <p:nvSpPr>
          <p:cNvPr id="2157" name="Google Shape;2157;p3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58" name="Google Shape;2158;p37"/>
          <p:cNvSpPr txBox="1">
            <a:spLocks noGrp="1"/>
          </p:cNvSpPr>
          <p:nvPr>
            <p:ph type="body" idx="1"/>
          </p:nvPr>
        </p:nvSpPr>
        <p:spPr>
          <a:xfrm>
            <a:off x="311700" y="1490875"/>
            <a:ext cx="2808000" cy="3078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159" name="Google Shape;2159;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1">
  <p:cSld name="TITLE_ONLY_1">
    <p:spTree>
      <p:nvGrpSpPr>
        <p:cNvPr id="1" name="Shape 2160"/>
        <p:cNvGrpSpPr/>
        <p:nvPr/>
      </p:nvGrpSpPr>
      <p:grpSpPr>
        <a:xfrm>
          <a:off x="0" y="0"/>
          <a:ext cx="0" cy="0"/>
          <a:chOff x="0" y="0"/>
          <a:chExt cx="0" cy="0"/>
        </a:xfrm>
      </p:grpSpPr>
      <p:sp>
        <p:nvSpPr>
          <p:cNvPr id="2161" name="Google Shape;2161;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62" name="Google Shape;2162;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dk1"/>
        </a:solidFill>
        <a:effectLst/>
      </p:bgPr>
    </p:bg>
    <p:spTree>
      <p:nvGrpSpPr>
        <p:cNvPr id="1" name="Shape 2163"/>
        <p:cNvGrpSpPr/>
        <p:nvPr/>
      </p:nvGrpSpPr>
      <p:grpSpPr>
        <a:xfrm>
          <a:off x="0" y="0"/>
          <a:ext cx="0" cy="0"/>
          <a:chOff x="0" y="0"/>
          <a:chExt cx="0" cy="0"/>
        </a:xfrm>
      </p:grpSpPr>
      <p:sp>
        <p:nvSpPr>
          <p:cNvPr id="2164" name="Google Shape;2164;p39"/>
          <p:cNvSpPr txBox="1">
            <a:spLocks noGrp="1"/>
          </p:cNvSpPr>
          <p:nvPr>
            <p:ph type="title"/>
          </p:nvPr>
        </p:nvSpPr>
        <p:spPr>
          <a:xfrm>
            <a:off x="311700" y="2480550"/>
            <a:ext cx="8114400" cy="2445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6800"/>
              <a:buNone/>
              <a:defRPr sz="6800">
                <a:solidFill>
                  <a:schemeClr val="lt1"/>
                </a:solidFill>
              </a:defRPr>
            </a:lvl1pPr>
            <a:lvl2pPr lvl="1" rtl="0">
              <a:spcBef>
                <a:spcPts val="0"/>
              </a:spcBef>
              <a:spcAft>
                <a:spcPts val="0"/>
              </a:spcAft>
              <a:buClr>
                <a:schemeClr val="lt1"/>
              </a:buClr>
              <a:buSzPts val="6800"/>
              <a:buNone/>
              <a:defRPr sz="6800">
                <a:solidFill>
                  <a:schemeClr val="lt1"/>
                </a:solidFill>
              </a:defRPr>
            </a:lvl2pPr>
            <a:lvl3pPr lvl="2" rtl="0">
              <a:spcBef>
                <a:spcPts val="0"/>
              </a:spcBef>
              <a:spcAft>
                <a:spcPts val="0"/>
              </a:spcAft>
              <a:buClr>
                <a:schemeClr val="lt1"/>
              </a:buClr>
              <a:buSzPts val="6800"/>
              <a:buNone/>
              <a:defRPr sz="6800">
                <a:solidFill>
                  <a:schemeClr val="lt1"/>
                </a:solidFill>
              </a:defRPr>
            </a:lvl3pPr>
            <a:lvl4pPr lvl="3" rtl="0">
              <a:spcBef>
                <a:spcPts val="0"/>
              </a:spcBef>
              <a:spcAft>
                <a:spcPts val="0"/>
              </a:spcAft>
              <a:buClr>
                <a:schemeClr val="lt1"/>
              </a:buClr>
              <a:buSzPts val="6800"/>
              <a:buNone/>
              <a:defRPr sz="6800">
                <a:solidFill>
                  <a:schemeClr val="lt1"/>
                </a:solidFill>
              </a:defRPr>
            </a:lvl4pPr>
            <a:lvl5pPr lvl="4" rtl="0">
              <a:spcBef>
                <a:spcPts val="0"/>
              </a:spcBef>
              <a:spcAft>
                <a:spcPts val="0"/>
              </a:spcAft>
              <a:buClr>
                <a:schemeClr val="lt1"/>
              </a:buClr>
              <a:buSzPts val="6800"/>
              <a:buNone/>
              <a:defRPr sz="6800">
                <a:solidFill>
                  <a:schemeClr val="lt1"/>
                </a:solidFill>
              </a:defRPr>
            </a:lvl5pPr>
            <a:lvl6pPr lvl="5" rtl="0">
              <a:spcBef>
                <a:spcPts val="0"/>
              </a:spcBef>
              <a:spcAft>
                <a:spcPts val="0"/>
              </a:spcAft>
              <a:buClr>
                <a:schemeClr val="lt1"/>
              </a:buClr>
              <a:buSzPts val="6800"/>
              <a:buNone/>
              <a:defRPr sz="6800">
                <a:solidFill>
                  <a:schemeClr val="lt1"/>
                </a:solidFill>
              </a:defRPr>
            </a:lvl6pPr>
            <a:lvl7pPr lvl="6" rtl="0">
              <a:spcBef>
                <a:spcPts val="0"/>
              </a:spcBef>
              <a:spcAft>
                <a:spcPts val="0"/>
              </a:spcAft>
              <a:buClr>
                <a:schemeClr val="lt1"/>
              </a:buClr>
              <a:buSzPts val="6800"/>
              <a:buNone/>
              <a:defRPr sz="6800">
                <a:solidFill>
                  <a:schemeClr val="lt1"/>
                </a:solidFill>
              </a:defRPr>
            </a:lvl7pPr>
            <a:lvl8pPr lvl="7" rtl="0">
              <a:spcBef>
                <a:spcPts val="0"/>
              </a:spcBef>
              <a:spcAft>
                <a:spcPts val="0"/>
              </a:spcAft>
              <a:buClr>
                <a:schemeClr val="lt1"/>
              </a:buClr>
              <a:buSzPts val="6800"/>
              <a:buNone/>
              <a:defRPr sz="6800">
                <a:solidFill>
                  <a:schemeClr val="lt1"/>
                </a:solidFill>
              </a:defRPr>
            </a:lvl8pPr>
            <a:lvl9pPr lvl="8" rtl="0">
              <a:spcBef>
                <a:spcPts val="0"/>
              </a:spcBef>
              <a:spcAft>
                <a:spcPts val="0"/>
              </a:spcAft>
              <a:buClr>
                <a:schemeClr val="lt1"/>
              </a:buClr>
              <a:buSzPts val="6800"/>
              <a:buNone/>
              <a:defRPr sz="6800">
                <a:solidFill>
                  <a:schemeClr val="lt1"/>
                </a:solidFill>
              </a:defRPr>
            </a:lvl9pPr>
          </a:lstStyle>
          <a:p>
            <a:endParaRPr/>
          </a:p>
        </p:txBody>
      </p:sp>
      <p:sp>
        <p:nvSpPr>
          <p:cNvPr id="2165" name="Google Shape;2165;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2166"/>
        <p:cNvGrpSpPr/>
        <p:nvPr/>
      </p:nvGrpSpPr>
      <p:grpSpPr>
        <a:xfrm>
          <a:off x="0" y="0"/>
          <a:ext cx="0" cy="0"/>
          <a:chOff x="0" y="0"/>
          <a:chExt cx="0" cy="0"/>
        </a:xfrm>
      </p:grpSpPr>
      <p:sp>
        <p:nvSpPr>
          <p:cNvPr id="2167" name="Google Shape;2167;p4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400"/>
              <a:buNone/>
              <a:defRPr/>
            </a:lvl1pPr>
          </a:lstStyle>
          <a:p>
            <a:endParaRPr/>
          </a:p>
        </p:txBody>
      </p:sp>
      <p:sp>
        <p:nvSpPr>
          <p:cNvPr id="2168" name="Google Shape;2168;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6"/>
        <p:cNvGrpSpPr/>
        <p:nvPr/>
      </p:nvGrpSpPr>
      <p:grpSpPr>
        <a:xfrm>
          <a:off x="0" y="0"/>
          <a:ext cx="0" cy="0"/>
          <a:chOff x="0" y="0"/>
          <a:chExt cx="0" cy="0"/>
        </a:xfrm>
      </p:grpSpPr>
      <p:sp>
        <p:nvSpPr>
          <p:cNvPr id="217" name="Google Shape;217;p5"/>
          <p:cNvSpPr txBox="1">
            <a:spLocks noGrp="1"/>
          </p:cNvSpPr>
          <p:nvPr>
            <p:ph type="subTitle" idx="1"/>
          </p:nvPr>
        </p:nvSpPr>
        <p:spPr>
          <a:xfrm>
            <a:off x="1944337" y="3168343"/>
            <a:ext cx="1532400" cy="479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b="1">
                <a:latin typeface="Josefin Sans"/>
                <a:ea typeface="Josefin Sans"/>
                <a:cs typeface="Josefin Sans"/>
                <a:sym typeface="Josefin Sans"/>
              </a:defRPr>
            </a:lvl1pPr>
            <a:lvl2pPr lvl="1" algn="ctr" rtl="0">
              <a:lnSpc>
                <a:spcPct val="100000"/>
              </a:lnSpc>
              <a:spcBef>
                <a:spcPts val="0"/>
              </a:spcBef>
              <a:spcAft>
                <a:spcPts val="0"/>
              </a:spcAft>
              <a:buNone/>
              <a:defRPr sz="1600" b="1">
                <a:latin typeface="Josefin Sans"/>
                <a:ea typeface="Josefin Sans"/>
                <a:cs typeface="Josefin Sans"/>
                <a:sym typeface="Josefin Sans"/>
              </a:defRPr>
            </a:lvl2pPr>
            <a:lvl3pPr lvl="2" algn="ctr" rtl="0">
              <a:lnSpc>
                <a:spcPct val="100000"/>
              </a:lnSpc>
              <a:spcBef>
                <a:spcPts val="0"/>
              </a:spcBef>
              <a:spcAft>
                <a:spcPts val="0"/>
              </a:spcAft>
              <a:buNone/>
              <a:defRPr sz="1600" b="1">
                <a:latin typeface="Josefin Sans"/>
                <a:ea typeface="Josefin Sans"/>
                <a:cs typeface="Josefin Sans"/>
                <a:sym typeface="Josefin Sans"/>
              </a:defRPr>
            </a:lvl3pPr>
            <a:lvl4pPr lvl="3" algn="ctr" rtl="0">
              <a:lnSpc>
                <a:spcPct val="100000"/>
              </a:lnSpc>
              <a:spcBef>
                <a:spcPts val="0"/>
              </a:spcBef>
              <a:spcAft>
                <a:spcPts val="0"/>
              </a:spcAft>
              <a:buNone/>
              <a:defRPr sz="1600" b="1">
                <a:latin typeface="Josefin Sans"/>
                <a:ea typeface="Josefin Sans"/>
                <a:cs typeface="Josefin Sans"/>
                <a:sym typeface="Josefin Sans"/>
              </a:defRPr>
            </a:lvl4pPr>
            <a:lvl5pPr lvl="4" algn="ctr" rtl="0">
              <a:lnSpc>
                <a:spcPct val="100000"/>
              </a:lnSpc>
              <a:spcBef>
                <a:spcPts val="0"/>
              </a:spcBef>
              <a:spcAft>
                <a:spcPts val="0"/>
              </a:spcAft>
              <a:buNone/>
              <a:defRPr sz="1600" b="1">
                <a:latin typeface="Josefin Sans"/>
                <a:ea typeface="Josefin Sans"/>
                <a:cs typeface="Josefin Sans"/>
                <a:sym typeface="Josefin Sans"/>
              </a:defRPr>
            </a:lvl5pPr>
            <a:lvl6pPr lvl="5" algn="ctr" rtl="0">
              <a:lnSpc>
                <a:spcPct val="100000"/>
              </a:lnSpc>
              <a:spcBef>
                <a:spcPts val="0"/>
              </a:spcBef>
              <a:spcAft>
                <a:spcPts val="0"/>
              </a:spcAft>
              <a:buNone/>
              <a:defRPr sz="1600" b="1">
                <a:latin typeface="Josefin Sans"/>
                <a:ea typeface="Josefin Sans"/>
                <a:cs typeface="Josefin Sans"/>
                <a:sym typeface="Josefin Sans"/>
              </a:defRPr>
            </a:lvl6pPr>
            <a:lvl7pPr lvl="6" algn="ctr" rtl="0">
              <a:lnSpc>
                <a:spcPct val="100000"/>
              </a:lnSpc>
              <a:spcBef>
                <a:spcPts val="0"/>
              </a:spcBef>
              <a:spcAft>
                <a:spcPts val="0"/>
              </a:spcAft>
              <a:buNone/>
              <a:defRPr sz="1600" b="1">
                <a:latin typeface="Josefin Sans"/>
                <a:ea typeface="Josefin Sans"/>
                <a:cs typeface="Josefin Sans"/>
                <a:sym typeface="Josefin Sans"/>
              </a:defRPr>
            </a:lvl7pPr>
            <a:lvl8pPr lvl="7" algn="ctr" rtl="0">
              <a:lnSpc>
                <a:spcPct val="100000"/>
              </a:lnSpc>
              <a:spcBef>
                <a:spcPts val="0"/>
              </a:spcBef>
              <a:spcAft>
                <a:spcPts val="0"/>
              </a:spcAft>
              <a:buNone/>
              <a:defRPr sz="1600" b="1">
                <a:latin typeface="Josefin Sans"/>
                <a:ea typeface="Josefin Sans"/>
                <a:cs typeface="Josefin Sans"/>
                <a:sym typeface="Josefin Sans"/>
              </a:defRPr>
            </a:lvl8pPr>
            <a:lvl9pPr lvl="8" algn="ctr" rtl="0">
              <a:lnSpc>
                <a:spcPct val="100000"/>
              </a:lnSpc>
              <a:spcBef>
                <a:spcPts val="0"/>
              </a:spcBef>
              <a:spcAft>
                <a:spcPts val="0"/>
              </a:spcAft>
              <a:buNone/>
              <a:defRPr sz="1600" b="1">
                <a:latin typeface="Josefin Sans"/>
                <a:ea typeface="Josefin Sans"/>
                <a:cs typeface="Josefin Sans"/>
                <a:sym typeface="Josefin Sans"/>
              </a:defRPr>
            </a:lvl9pPr>
          </a:lstStyle>
          <a:p>
            <a:endParaRPr/>
          </a:p>
        </p:txBody>
      </p:sp>
      <p:sp>
        <p:nvSpPr>
          <p:cNvPr id="218" name="Google Shape;218;p5"/>
          <p:cNvSpPr txBox="1">
            <a:spLocks noGrp="1"/>
          </p:cNvSpPr>
          <p:nvPr>
            <p:ph type="subTitle" idx="2"/>
          </p:nvPr>
        </p:nvSpPr>
        <p:spPr>
          <a:xfrm>
            <a:off x="1381688" y="3559333"/>
            <a:ext cx="2657700" cy="10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219" name="Google Shape;219;p5"/>
          <p:cNvSpPr txBox="1">
            <a:spLocks noGrp="1"/>
          </p:cNvSpPr>
          <p:nvPr>
            <p:ph type="subTitle" idx="3"/>
          </p:nvPr>
        </p:nvSpPr>
        <p:spPr>
          <a:xfrm flipH="1">
            <a:off x="5667265" y="3168343"/>
            <a:ext cx="1532400" cy="479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b="1">
                <a:latin typeface="Josefin Sans"/>
                <a:ea typeface="Josefin Sans"/>
                <a:cs typeface="Josefin Sans"/>
                <a:sym typeface="Josefin Sans"/>
              </a:defRPr>
            </a:lvl1pPr>
            <a:lvl2pPr lvl="1" algn="ctr" rtl="0">
              <a:lnSpc>
                <a:spcPct val="100000"/>
              </a:lnSpc>
              <a:spcBef>
                <a:spcPts val="0"/>
              </a:spcBef>
              <a:spcAft>
                <a:spcPts val="0"/>
              </a:spcAft>
              <a:buNone/>
              <a:defRPr sz="1600" b="1">
                <a:latin typeface="Josefin Sans"/>
                <a:ea typeface="Josefin Sans"/>
                <a:cs typeface="Josefin Sans"/>
                <a:sym typeface="Josefin Sans"/>
              </a:defRPr>
            </a:lvl2pPr>
            <a:lvl3pPr lvl="2" algn="ctr" rtl="0">
              <a:lnSpc>
                <a:spcPct val="100000"/>
              </a:lnSpc>
              <a:spcBef>
                <a:spcPts val="0"/>
              </a:spcBef>
              <a:spcAft>
                <a:spcPts val="0"/>
              </a:spcAft>
              <a:buNone/>
              <a:defRPr sz="1600" b="1">
                <a:latin typeface="Josefin Sans"/>
                <a:ea typeface="Josefin Sans"/>
                <a:cs typeface="Josefin Sans"/>
                <a:sym typeface="Josefin Sans"/>
              </a:defRPr>
            </a:lvl3pPr>
            <a:lvl4pPr lvl="3" algn="ctr" rtl="0">
              <a:lnSpc>
                <a:spcPct val="100000"/>
              </a:lnSpc>
              <a:spcBef>
                <a:spcPts val="0"/>
              </a:spcBef>
              <a:spcAft>
                <a:spcPts val="0"/>
              </a:spcAft>
              <a:buNone/>
              <a:defRPr sz="1600" b="1">
                <a:latin typeface="Josefin Sans"/>
                <a:ea typeface="Josefin Sans"/>
                <a:cs typeface="Josefin Sans"/>
                <a:sym typeface="Josefin Sans"/>
              </a:defRPr>
            </a:lvl4pPr>
            <a:lvl5pPr lvl="4" algn="ctr" rtl="0">
              <a:lnSpc>
                <a:spcPct val="100000"/>
              </a:lnSpc>
              <a:spcBef>
                <a:spcPts val="0"/>
              </a:spcBef>
              <a:spcAft>
                <a:spcPts val="0"/>
              </a:spcAft>
              <a:buNone/>
              <a:defRPr sz="1600" b="1">
                <a:latin typeface="Josefin Sans"/>
                <a:ea typeface="Josefin Sans"/>
                <a:cs typeface="Josefin Sans"/>
                <a:sym typeface="Josefin Sans"/>
              </a:defRPr>
            </a:lvl5pPr>
            <a:lvl6pPr lvl="5" algn="ctr" rtl="0">
              <a:lnSpc>
                <a:spcPct val="100000"/>
              </a:lnSpc>
              <a:spcBef>
                <a:spcPts val="0"/>
              </a:spcBef>
              <a:spcAft>
                <a:spcPts val="0"/>
              </a:spcAft>
              <a:buNone/>
              <a:defRPr sz="1600" b="1">
                <a:latin typeface="Josefin Sans"/>
                <a:ea typeface="Josefin Sans"/>
                <a:cs typeface="Josefin Sans"/>
                <a:sym typeface="Josefin Sans"/>
              </a:defRPr>
            </a:lvl6pPr>
            <a:lvl7pPr lvl="6" algn="ctr" rtl="0">
              <a:lnSpc>
                <a:spcPct val="100000"/>
              </a:lnSpc>
              <a:spcBef>
                <a:spcPts val="0"/>
              </a:spcBef>
              <a:spcAft>
                <a:spcPts val="0"/>
              </a:spcAft>
              <a:buNone/>
              <a:defRPr sz="1600" b="1">
                <a:latin typeface="Josefin Sans"/>
                <a:ea typeface="Josefin Sans"/>
                <a:cs typeface="Josefin Sans"/>
                <a:sym typeface="Josefin Sans"/>
              </a:defRPr>
            </a:lvl7pPr>
            <a:lvl8pPr lvl="7" algn="ctr" rtl="0">
              <a:lnSpc>
                <a:spcPct val="100000"/>
              </a:lnSpc>
              <a:spcBef>
                <a:spcPts val="0"/>
              </a:spcBef>
              <a:spcAft>
                <a:spcPts val="0"/>
              </a:spcAft>
              <a:buNone/>
              <a:defRPr sz="1600" b="1">
                <a:latin typeface="Josefin Sans"/>
                <a:ea typeface="Josefin Sans"/>
                <a:cs typeface="Josefin Sans"/>
                <a:sym typeface="Josefin Sans"/>
              </a:defRPr>
            </a:lvl8pPr>
            <a:lvl9pPr lvl="8" algn="ctr" rtl="0">
              <a:lnSpc>
                <a:spcPct val="100000"/>
              </a:lnSpc>
              <a:spcBef>
                <a:spcPts val="0"/>
              </a:spcBef>
              <a:spcAft>
                <a:spcPts val="0"/>
              </a:spcAft>
              <a:buNone/>
              <a:defRPr sz="1600" b="1">
                <a:latin typeface="Josefin Sans"/>
                <a:ea typeface="Josefin Sans"/>
                <a:cs typeface="Josefin Sans"/>
                <a:sym typeface="Josefin Sans"/>
              </a:defRPr>
            </a:lvl9pPr>
          </a:lstStyle>
          <a:p>
            <a:endParaRPr/>
          </a:p>
        </p:txBody>
      </p:sp>
      <p:sp>
        <p:nvSpPr>
          <p:cNvPr id="220" name="Google Shape;220;p5"/>
          <p:cNvSpPr txBox="1">
            <a:spLocks noGrp="1"/>
          </p:cNvSpPr>
          <p:nvPr>
            <p:ph type="subTitle" idx="4"/>
          </p:nvPr>
        </p:nvSpPr>
        <p:spPr>
          <a:xfrm flipH="1">
            <a:off x="5104613" y="3559333"/>
            <a:ext cx="2657700" cy="10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pic>
        <p:nvPicPr>
          <p:cNvPr id="221" name="Google Shape;221;p5"/>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222" name="Google Shape;222;p5"/>
          <p:cNvGrpSpPr/>
          <p:nvPr/>
        </p:nvGrpSpPr>
        <p:grpSpPr>
          <a:xfrm rot="-987768">
            <a:off x="-414533" y="3230134"/>
            <a:ext cx="1344359" cy="1995308"/>
            <a:chOff x="272875" y="1527563"/>
            <a:chExt cx="255950" cy="455000"/>
          </a:xfrm>
        </p:grpSpPr>
        <p:sp>
          <p:nvSpPr>
            <p:cNvPr id="223" name="Google Shape;223;p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8" name="Google Shape;258;p5"/>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259" name="Google Shape;259;p5"/>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260" name="Google Shape;260;p5"/>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261" name="Google Shape;261;p5"/>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262" name="Google Shape;262;p5"/>
          <p:cNvGrpSpPr/>
          <p:nvPr/>
        </p:nvGrpSpPr>
        <p:grpSpPr>
          <a:xfrm rot="8100046">
            <a:off x="8172668" y="-457651"/>
            <a:ext cx="1344367" cy="1995327"/>
            <a:chOff x="272875" y="1527563"/>
            <a:chExt cx="255950" cy="455000"/>
          </a:xfrm>
        </p:grpSpPr>
        <p:sp>
          <p:nvSpPr>
            <p:cNvPr id="263" name="Google Shape;263;p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299" name="Google Shape;299;p5"/>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2"/>
        <p:cNvGrpSpPr/>
        <p:nvPr/>
      </p:nvGrpSpPr>
      <p:grpSpPr>
        <a:xfrm>
          <a:off x="0" y="0"/>
          <a:ext cx="0" cy="0"/>
          <a:chOff x="0" y="0"/>
          <a:chExt cx="0" cy="0"/>
        </a:xfrm>
      </p:grpSpPr>
      <p:pic>
        <p:nvPicPr>
          <p:cNvPr id="303" name="Google Shape;303;p6"/>
          <p:cNvPicPr preferRelativeResize="0"/>
          <p:nvPr/>
        </p:nvPicPr>
        <p:blipFill>
          <a:blip r:embed="rId2">
            <a:alphaModFix amt="66000"/>
          </a:blip>
          <a:stretch>
            <a:fillRect/>
          </a:stretch>
        </p:blipFill>
        <p:spPr>
          <a:xfrm rot="1326164" flipH="1">
            <a:off x="2960862" y="1361553"/>
            <a:ext cx="3222304" cy="2224797"/>
          </a:xfrm>
          <a:prstGeom prst="rect">
            <a:avLst/>
          </a:prstGeom>
          <a:noFill/>
          <a:ln>
            <a:noFill/>
          </a:ln>
        </p:spPr>
      </p:pic>
      <p:pic>
        <p:nvPicPr>
          <p:cNvPr id="304" name="Google Shape;304;p6"/>
          <p:cNvPicPr preferRelativeResize="0"/>
          <p:nvPr/>
        </p:nvPicPr>
        <p:blipFill>
          <a:blip r:embed="rId3">
            <a:alphaModFix amt="47000"/>
          </a:blip>
          <a:stretch>
            <a:fillRect/>
          </a:stretch>
        </p:blipFill>
        <p:spPr>
          <a:xfrm rot="1331770">
            <a:off x="-1977764" y="3821949"/>
            <a:ext cx="2989902" cy="2468226"/>
          </a:xfrm>
          <a:prstGeom prst="rect">
            <a:avLst/>
          </a:prstGeom>
          <a:noFill/>
          <a:ln>
            <a:noFill/>
          </a:ln>
        </p:spPr>
      </p:pic>
      <p:grpSp>
        <p:nvGrpSpPr>
          <p:cNvPr id="305" name="Google Shape;305;p6"/>
          <p:cNvGrpSpPr/>
          <p:nvPr/>
        </p:nvGrpSpPr>
        <p:grpSpPr>
          <a:xfrm rot="-987768">
            <a:off x="-733895" y="3875634"/>
            <a:ext cx="1344359" cy="1995308"/>
            <a:chOff x="272875" y="1527563"/>
            <a:chExt cx="255950" cy="455000"/>
          </a:xfrm>
        </p:grpSpPr>
        <p:sp>
          <p:nvSpPr>
            <p:cNvPr id="306" name="Google Shape;306;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1" name="Google Shape;341;p6"/>
          <p:cNvPicPr preferRelativeResize="0"/>
          <p:nvPr/>
        </p:nvPicPr>
        <p:blipFill>
          <a:blip r:embed="rId4">
            <a:alphaModFix amt="74000"/>
          </a:blip>
          <a:stretch>
            <a:fillRect/>
          </a:stretch>
        </p:blipFill>
        <p:spPr>
          <a:xfrm flipH="1">
            <a:off x="7809444" y="4139664"/>
            <a:ext cx="2894870" cy="2593321"/>
          </a:xfrm>
          <a:prstGeom prst="rect">
            <a:avLst/>
          </a:prstGeom>
          <a:noFill/>
          <a:ln>
            <a:noFill/>
          </a:ln>
        </p:spPr>
      </p:pic>
      <p:pic>
        <p:nvPicPr>
          <p:cNvPr id="342" name="Google Shape;342;p6"/>
          <p:cNvPicPr preferRelativeResize="0"/>
          <p:nvPr/>
        </p:nvPicPr>
        <p:blipFill>
          <a:blip r:embed="rId5">
            <a:alphaModFix amt="62000"/>
          </a:blip>
          <a:stretch>
            <a:fillRect/>
          </a:stretch>
        </p:blipFill>
        <p:spPr>
          <a:xfrm rot="9368145" flipH="1">
            <a:off x="-1509155" y="-1246007"/>
            <a:ext cx="2894870" cy="2593321"/>
          </a:xfrm>
          <a:prstGeom prst="rect">
            <a:avLst/>
          </a:prstGeom>
          <a:noFill/>
          <a:ln>
            <a:noFill/>
          </a:ln>
        </p:spPr>
      </p:pic>
      <p:grpSp>
        <p:nvGrpSpPr>
          <p:cNvPr id="343" name="Google Shape;343;p6"/>
          <p:cNvGrpSpPr/>
          <p:nvPr/>
        </p:nvGrpSpPr>
        <p:grpSpPr>
          <a:xfrm rot="5400065">
            <a:off x="8667137" y="-1129839"/>
            <a:ext cx="1344377" cy="1995312"/>
            <a:chOff x="272875" y="1527563"/>
            <a:chExt cx="255950" cy="455000"/>
          </a:xfrm>
        </p:grpSpPr>
        <p:sp>
          <p:nvSpPr>
            <p:cNvPr id="344" name="Google Shape;344;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 name="Google Shape;379;p6"/>
          <p:cNvSpPr txBox="1">
            <a:spLocks noGrp="1"/>
          </p:cNvSpPr>
          <p:nvPr>
            <p:ph type="title"/>
          </p:nvPr>
        </p:nvSpPr>
        <p:spPr>
          <a:xfrm>
            <a:off x="3566522" y="1727900"/>
            <a:ext cx="2028900" cy="17145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2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80" name="Google Shape;380;p6"/>
          <p:cNvPicPr preferRelativeResize="0"/>
          <p:nvPr/>
        </p:nvPicPr>
        <p:blipFill>
          <a:blip r:embed="rId3">
            <a:alphaModFix amt="47000"/>
          </a:blip>
          <a:stretch>
            <a:fillRect/>
          </a:stretch>
        </p:blipFill>
        <p:spPr>
          <a:xfrm rot="-10643014">
            <a:off x="7943421" y="-1509312"/>
            <a:ext cx="2989903" cy="2468227"/>
          </a:xfrm>
          <a:prstGeom prst="rect">
            <a:avLst/>
          </a:prstGeom>
          <a:noFill/>
          <a:ln>
            <a:noFill/>
          </a:ln>
        </p:spPr>
      </p:pic>
      <p:sp>
        <p:nvSpPr>
          <p:cNvPr id="381" name="Google Shape;381;p6"/>
          <p:cNvSpPr/>
          <p:nvPr/>
        </p:nvSpPr>
        <p:spPr>
          <a:xfrm rot="-7373435">
            <a:off x="3439495" y="5025020"/>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3"/>
        <p:cNvGrpSpPr/>
        <p:nvPr/>
      </p:nvGrpSpPr>
      <p:grpSpPr>
        <a:xfrm>
          <a:off x="0" y="0"/>
          <a:ext cx="0" cy="0"/>
          <a:chOff x="0" y="0"/>
          <a:chExt cx="0" cy="0"/>
        </a:xfrm>
      </p:grpSpPr>
      <p:sp>
        <p:nvSpPr>
          <p:cNvPr id="384" name="Google Shape;384;p7"/>
          <p:cNvSpPr txBox="1">
            <a:spLocks noGrp="1"/>
          </p:cNvSpPr>
          <p:nvPr>
            <p:ph type="subTitle" idx="1"/>
          </p:nvPr>
        </p:nvSpPr>
        <p:spPr>
          <a:xfrm>
            <a:off x="720000" y="1475700"/>
            <a:ext cx="7704000" cy="265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385" name="Google Shape;385;p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pic>
        <p:nvPicPr>
          <p:cNvPr id="386" name="Google Shape;386;p7"/>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87" name="Google Shape;387;p7"/>
          <p:cNvGrpSpPr/>
          <p:nvPr/>
        </p:nvGrpSpPr>
        <p:grpSpPr>
          <a:xfrm rot="-987768">
            <a:off x="-414533" y="3230134"/>
            <a:ext cx="1344359" cy="1995308"/>
            <a:chOff x="272875" y="1527563"/>
            <a:chExt cx="255950" cy="455000"/>
          </a:xfrm>
        </p:grpSpPr>
        <p:sp>
          <p:nvSpPr>
            <p:cNvPr id="388" name="Google Shape;388;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3" name="Google Shape;423;p7"/>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424" name="Google Shape;424;p7"/>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25" name="Google Shape;425;p7"/>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26" name="Google Shape;426;p7"/>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427" name="Google Shape;427;p7"/>
          <p:cNvGrpSpPr/>
          <p:nvPr/>
        </p:nvGrpSpPr>
        <p:grpSpPr>
          <a:xfrm rot="8100046">
            <a:off x="8172668" y="-457651"/>
            <a:ext cx="1344367" cy="1995327"/>
            <a:chOff x="272875" y="1527563"/>
            <a:chExt cx="255950" cy="455000"/>
          </a:xfrm>
        </p:grpSpPr>
        <p:sp>
          <p:nvSpPr>
            <p:cNvPr id="428" name="Google Shape;428;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7"/>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6"/>
        <p:cNvGrpSpPr/>
        <p:nvPr/>
      </p:nvGrpSpPr>
      <p:grpSpPr>
        <a:xfrm>
          <a:off x="0" y="0"/>
          <a:ext cx="0" cy="0"/>
          <a:chOff x="0" y="0"/>
          <a:chExt cx="0" cy="0"/>
        </a:xfrm>
      </p:grpSpPr>
      <p:pic>
        <p:nvPicPr>
          <p:cNvPr id="467" name="Google Shape;467;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8" name="Google Shape;468;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9" name="Google Shape;469;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70" name="Google Shape;470;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71" name="Google Shape;471;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8"/>
          <p:cNvGrpSpPr/>
          <p:nvPr/>
        </p:nvGrpSpPr>
        <p:grpSpPr>
          <a:xfrm rot="8100046">
            <a:off x="-12030" y="3450661"/>
            <a:ext cx="1344367" cy="1995327"/>
            <a:chOff x="272875" y="1527563"/>
            <a:chExt cx="255950" cy="455000"/>
          </a:xfrm>
        </p:grpSpPr>
        <p:sp>
          <p:nvSpPr>
            <p:cNvPr id="473" name="Google Shape;473;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8"/>
          <p:cNvGrpSpPr/>
          <p:nvPr/>
        </p:nvGrpSpPr>
        <p:grpSpPr>
          <a:xfrm rot="-987768">
            <a:off x="7751817" y="-266278"/>
            <a:ext cx="1344359" cy="1995308"/>
            <a:chOff x="272875" y="1527563"/>
            <a:chExt cx="255950" cy="455000"/>
          </a:xfrm>
        </p:grpSpPr>
        <p:sp>
          <p:nvSpPr>
            <p:cNvPr id="509" name="Google Shape;509;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44" name="Google Shape;544;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45" name="Google Shape;545;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46" name="Google Shape;546;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8"/>
        <p:cNvGrpSpPr/>
        <p:nvPr/>
      </p:nvGrpSpPr>
      <p:grpSpPr>
        <a:xfrm>
          <a:off x="0" y="0"/>
          <a:ext cx="0" cy="0"/>
          <a:chOff x="0" y="0"/>
          <a:chExt cx="0" cy="0"/>
        </a:xfrm>
      </p:grpSpPr>
      <p:sp>
        <p:nvSpPr>
          <p:cNvPr id="549" name="Google Shape;549;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50" name="Google Shape;550;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51" name="Google Shape;551;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52" name="Google Shape;552;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9"/>
          <p:cNvGrpSpPr/>
          <p:nvPr/>
        </p:nvGrpSpPr>
        <p:grpSpPr>
          <a:xfrm rot="-6629356">
            <a:off x="7495291" y="3526103"/>
            <a:ext cx="1344346" cy="2469672"/>
            <a:chOff x="272875" y="1419395"/>
            <a:chExt cx="255950" cy="563168"/>
          </a:xfrm>
        </p:grpSpPr>
        <p:sp>
          <p:nvSpPr>
            <p:cNvPr id="554" name="Google Shape;554;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9" name="Google Shape;589;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
        <p:nvSpPr>
          <p:cNvPr id="590" name="Google Shape;590;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1"/>
        <p:cNvGrpSpPr/>
        <p:nvPr/>
      </p:nvGrpSpPr>
      <p:grpSpPr>
        <a:xfrm>
          <a:off x="0" y="0"/>
          <a:ext cx="0" cy="0"/>
          <a:chOff x="0" y="0"/>
          <a:chExt cx="0" cy="0"/>
        </a:xfrm>
      </p:grpSpPr>
      <p:sp>
        <p:nvSpPr>
          <p:cNvPr id="592" name="Google Shape;592;p10"/>
          <p:cNvSpPr txBox="1">
            <a:spLocks noGrp="1"/>
          </p:cNvSpPr>
          <p:nvPr>
            <p:ph type="title"/>
          </p:nvPr>
        </p:nvSpPr>
        <p:spPr>
          <a:xfrm>
            <a:off x="720000" y="3314050"/>
            <a:ext cx="7704000" cy="125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3" name="Google Shape;593;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4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Open Sans"/>
                <a:ea typeface="Open Sans"/>
                <a:cs typeface="Open Sans"/>
                <a:sym typeface="Open Sans"/>
              </a:defRPr>
            </a:lvl1pPr>
            <a:lvl2pPr lvl="1" algn="r">
              <a:buNone/>
              <a:defRPr sz="1300">
                <a:solidFill>
                  <a:schemeClr val="dk2"/>
                </a:solidFill>
                <a:latin typeface="Open Sans"/>
                <a:ea typeface="Open Sans"/>
                <a:cs typeface="Open Sans"/>
                <a:sym typeface="Open Sans"/>
              </a:defRPr>
            </a:lvl2pPr>
            <a:lvl3pPr lvl="2" algn="r">
              <a:buNone/>
              <a:defRPr sz="1300">
                <a:solidFill>
                  <a:schemeClr val="dk2"/>
                </a:solidFill>
                <a:latin typeface="Open Sans"/>
                <a:ea typeface="Open Sans"/>
                <a:cs typeface="Open Sans"/>
                <a:sym typeface="Open Sans"/>
              </a:defRPr>
            </a:lvl3pPr>
            <a:lvl4pPr lvl="3" algn="r">
              <a:buNone/>
              <a:defRPr sz="1300">
                <a:solidFill>
                  <a:schemeClr val="dk2"/>
                </a:solidFill>
                <a:latin typeface="Open Sans"/>
                <a:ea typeface="Open Sans"/>
                <a:cs typeface="Open Sans"/>
                <a:sym typeface="Open Sans"/>
              </a:defRPr>
            </a:lvl4pPr>
            <a:lvl5pPr lvl="4" algn="r">
              <a:buNone/>
              <a:defRPr sz="1300">
                <a:solidFill>
                  <a:schemeClr val="dk2"/>
                </a:solidFill>
                <a:latin typeface="Open Sans"/>
                <a:ea typeface="Open Sans"/>
                <a:cs typeface="Open Sans"/>
                <a:sym typeface="Open Sans"/>
              </a:defRPr>
            </a:lvl5pPr>
            <a:lvl6pPr lvl="5" algn="r">
              <a:buNone/>
              <a:defRPr sz="1300">
                <a:solidFill>
                  <a:schemeClr val="dk2"/>
                </a:solidFill>
                <a:latin typeface="Open Sans"/>
                <a:ea typeface="Open Sans"/>
                <a:cs typeface="Open Sans"/>
                <a:sym typeface="Open Sans"/>
              </a:defRPr>
            </a:lvl6pPr>
            <a:lvl7pPr lvl="6" algn="r">
              <a:buNone/>
              <a:defRPr sz="1300">
                <a:solidFill>
                  <a:schemeClr val="dk2"/>
                </a:solidFill>
                <a:latin typeface="Open Sans"/>
                <a:ea typeface="Open Sans"/>
                <a:cs typeface="Open Sans"/>
                <a:sym typeface="Open Sans"/>
              </a:defRPr>
            </a:lvl7pPr>
            <a:lvl8pPr lvl="7" algn="r">
              <a:buNone/>
              <a:defRPr sz="1300">
                <a:solidFill>
                  <a:schemeClr val="dk2"/>
                </a:solidFill>
                <a:latin typeface="Open Sans"/>
                <a:ea typeface="Open Sans"/>
                <a:cs typeface="Open Sans"/>
                <a:sym typeface="Open Sans"/>
              </a:defRPr>
            </a:lvl8pPr>
            <a:lvl9pPr lvl="8" algn="r">
              <a:buNone/>
              <a:defRPr sz="13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hyperlink" Target="https://safesupportivelearning.ed.gov/leading-trauma-sensitive-schools" TargetMode="External"/><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AZ-pU7ozt3g" TargetMode="External"/><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hyperlink" Target="https://safesupportivelearning.ed.gov/leading-trauma-sensitive-schools" TargetMode="Externa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4.xml"/><Relationship Id="rId5" Type="http://schemas.openxmlformats.org/officeDocument/2006/relationships/hyperlink" Target="https://safesupportivelearning.ed.gov/leading-trauma-sensitive-schools" TargetMode="Externa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hyperlink" Target="https://safesupportivelearning.ed.gov/leading-trauma-sensitive-schools" TargetMode="External"/><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hyperlink" Target="https://safesupportivelearning.ed.gov/leading-trauma-sensitive-schools" TargetMode="External"/><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safesupportivelearning.ed.gov/leading-trauma-sensitive-schools" TargetMode="External"/><Relationship Id="rId2" Type="http://schemas.openxmlformats.org/officeDocument/2006/relationships/notesSlide" Target="../notesSlides/notesSlide20.xml"/><Relationship Id="rId1" Type="http://schemas.openxmlformats.org/officeDocument/2006/relationships/slideLayout" Target="../slideLayouts/slideLayout32.xml"/><Relationship Id="rId5" Type="http://schemas.openxmlformats.org/officeDocument/2006/relationships/hyperlink" Target="https://www.thesandyhookkidscenter.com/blog1/understanding-the-impact-of-trauma" TargetMode="Externa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hyperlink" Target="https://www.heart.co.uk/lifestyle/dog-or-man-optical-illusio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hyperlink" Target="https://www.newsweek.com/beach-car-door-optical-illusion-1448216"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ccKFkcfXx-c" TargetMode="External"/><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taKdfDHwzqU" TargetMode="External"/><Relationship Id="rId2" Type="http://schemas.openxmlformats.org/officeDocument/2006/relationships/notesSlide" Target="../notesSlides/notesSlide34.xml"/><Relationship Id="rId1" Type="http://schemas.openxmlformats.org/officeDocument/2006/relationships/slideLayout" Target="../slideLayouts/slideLayout33.xml"/><Relationship Id="rId4" Type="http://schemas.openxmlformats.org/officeDocument/2006/relationships/image" Target="../media/image57.jp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AZ-pU7ozt3g" TargetMode="External"/><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27.jpg"/></Relationships>
</file>

<file path=ppt/slides/_rels/slide5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Y5vCX8TGqmc" TargetMode="External"/><Relationship Id="rId2" Type="http://schemas.openxmlformats.org/officeDocument/2006/relationships/notesSlide" Target="../notesSlides/notesSlide52.xml"/><Relationship Id="rId1" Type="http://schemas.openxmlformats.org/officeDocument/2006/relationships/slideLayout" Target="../slideLayouts/slideLayout32.xml"/><Relationship Id="rId4" Type="http://schemas.openxmlformats.org/officeDocument/2006/relationships/image" Target="../media/image74.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172"/>
        <p:cNvGrpSpPr/>
        <p:nvPr/>
      </p:nvGrpSpPr>
      <p:grpSpPr>
        <a:xfrm>
          <a:off x="0" y="0"/>
          <a:ext cx="0" cy="0"/>
          <a:chOff x="0" y="0"/>
          <a:chExt cx="0" cy="0"/>
        </a:xfrm>
      </p:grpSpPr>
      <p:sp>
        <p:nvSpPr>
          <p:cNvPr id="2173" name="Google Shape;2173;p41"/>
          <p:cNvSpPr txBox="1">
            <a:spLocks noGrp="1"/>
          </p:cNvSpPr>
          <p:nvPr>
            <p:ph type="ctrTitle"/>
          </p:nvPr>
        </p:nvSpPr>
        <p:spPr>
          <a:xfrm>
            <a:off x="214950" y="201525"/>
            <a:ext cx="8520600" cy="142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66"/>
              <a:t>Trauma Sensitive Schools</a:t>
            </a:r>
            <a:endParaRPr sz="5066"/>
          </a:p>
          <a:p>
            <a:pPr marL="0" lvl="0" indent="0" algn="ctr" rtl="0">
              <a:spcBef>
                <a:spcPts val="0"/>
              </a:spcBef>
              <a:spcAft>
                <a:spcPts val="0"/>
              </a:spcAft>
              <a:buNone/>
            </a:pPr>
            <a:r>
              <a:rPr lang="en" sz="4066"/>
              <a:t>Part 1</a:t>
            </a:r>
            <a:endParaRPr sz="4066"/>
          </a:p>
        </p:txBody>
      </p:sp>
      <p:sp>
        <p:nvSpPr>
          <p:cNvPr id="2174" name="Google Shape;2174;p41"/>
          <p:cNvSpPr txBox="1">
            <a:spLocks noGrp="1"/>
          </p:cNvSpPr>
          <p:nvPr>
            <p:ph type="subTitle" idx="1"/>
          </p:nvPr>
        </p:nvSpPr>
        <p:spPr>
          <a:xfrm>
            <a:off x="1174600" y="3756825"/>
            <a:ext cx="7443300" cy="8868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1018"/>
              <a:buNone/>
            </a:pPr>
            <a:endParaRPr sz="2020"/>
          </a:p>
          <a:p>
            <a:pPr marL="0" lvl="0" indent="0" algn="ctr" rtl="0">
              <a:lnSpc>
                <a:spcPct val="80000"/>
              </a:lnSpc>
              <a:spcBef>
                <a:spcPts val="0"/>
              </a:spcBef>
              <a:spcAft>
                <a:spcPts val="0"/>
              </a:spcAft>
              <a:buSzPts val="1018"/>
              <a:buNone/>
            </a:pPr>
            <a:r>
              <a:rPr lang="en" sz="2020" b="1"/>
              <a:t>Dr. Susan Lindblad- Hastings Public Schools </a:t>
            </a:r>
            <a:endParaRPr sz="2020" b="1"/>
          </a:p>
          <a:p>
            <a:pPr marL="0" lvl="0" indent="0" algn="ctr" rtl="0">
              <a:lnSpc>
                <a:spcPct val="80000"/>
              </a:lnSpc>
              <a:spcBef>
                <a:spcPts val="0"/>
              </a:spcBef>
              <a:spcAft>
                <a:spcPts val="0"/>
              </a:spcAft>
              <a:buSzPts val="1018"/>
              <a:buNone/>
            </a:pPr>
            <a:r>
              <a:rPr lang="en" sz="2020" b="1"/>
              <a:t>Sarah Shanahan- Heartland Counseling Services</a:t>
            </a:r>
            <a:endParaRPr sz="2020" b="1"/>
          </a:p>
        </p:txBody>
      </p:sp>
      <p:pic>
        <p:nvPicPr>
          <p:cNvPr id="2175" name="Google Shape;2175;p41"/>
          <p:cNvPicPr preferRelativeResize="0"/>
          <p:nvPr/>
        </p:nvPicPr>
        <p:blipFill>
          <a:blip r:embed="rId3">
            <a:alphaModFix/>
          </a:blip>
          <a:stretch>
            <a:fillRect/>
          </a:stretch>
        </p:blipFill>
        <p:spPr>
          <a:xfrm>
            <a:off x="2598375" y="1753925"/>
            <a:ext cx="3639700" cy="2002902"/>
          </a:xfrm>
          <a:prstGeom prst="rect">
            <a:avLst/>
          </a:prstGeom>
          <a:noFill/>
          <a:ln>
            <a:noFill/>
          </a:ln>
        </p:spPr>
      </p:pic>
      <p:sp>
        <p:nvSpPr>
          <p:cNvPr id="2176" name="Google Shape;2176;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2246" name="Google Shape;2246;p50"/>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Toxic Stress</a:t>
            </a:r>
            <a:endParaRPr b="1"/>
          </a:p>
        </p:txBody>
      </p:sp>
      <p:sp>
        <p:nvSpPr>
          <p:cNvPr id="2247" name="Google Shape;2247;p50"/>
          <p:cNvSpPr txBox="1">
            <a:spLocks noGrp="1"/>
          </p:cNvSpPr>
          <p:nvPr>
            <p:ph type="body" idx="4294967295"/>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a:solidFill>
                  <a:srgbClr val="000000"/>
                </a:solidFill>
              </a:rPr>
              <a:t>Stress hormones inhibit healthy brain growth and development</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The student’s brain is overwhelmed with cortisol</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The brain remains on alert for danger</a:t>
            </a:r>
            <a:endParaRPr>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Fight, Flight, Freeze, or Submit</a:t>
            </a:r>
            <a:endParaRPr sz="1800">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The student is stuck in survival mode</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The student’s brain </a:t>
            </a:r>
            <a:r>
              <a:rPr lang="en" u="sng">
                <a:solidFill>
                  <a:srgbClr val="000000"/>
                </a:solidFill>
              </a:rPr>
              <a:t>cannot</a:t>
            </a:r>
            <a:r>
              <a:rPr lang="en">
                <a:solidFill>
                  <a:srgbClr val="000000"/>
                </a:solidFill>
              </a:rPr>
              <a:t> physiologically take in new knowledge or problem solve</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The student feels that life is out of control</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Mental health symptoms develop</a:t>
            </a:r>
            <a:endParaRPr>
              <a:solidFill>
                <a:srgbClr val="000000"/>
              </a:solidFill>
            </a:endParaRPr>
          </a:p>
        </p:txBody>
      </p:sp>
      <p:pic>
        <p:nvPicPr>
          <p:cNvPr id="2248" name="Google Shape;2248;p50"/>
          <p:cNvPicPr preferRelativeResize="0"/>
          <p:nvPr/>
        </p:nvPicPr>
        <p:blipFill>
          <a:blip r:embed="rId3">
            <a:alphaModFix/>
          </a:blip>
          <a:stretch>
            <a:fillRect/>
          </a:stretch>
        </p:blipFill>
        <p:spPr>
          <a:xfrm>
            <a:off x="5309225" y="3277295"/>
            <a:ext cx="2947824" cy="1567400"/>
          </a:xfrm>
          <a:prstGeom prst="rect">
            <a:avLst/>
          </a:prstGeom>
          <a:noFill/>
          <a:ln>
            <a:noFill/>
          </a:ln>
        </p:spPr>
      </p:pic>
      <p:sp>
        <p:nvSpPr>
          <p:cNvPr id="2249" name="Google Shape;2249;p50"/>
          <p:cNvSpPr txBox="1"/>
          <p:nvPr/>
        </p:nvSpPr>
        <p:spPr>
          <a:xfrm>
            <a:off x="348750" y="4227750"/>
            <a:ext cx="36180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chemeClr val="dk1"/>
                </a:solidFill>
              </a:rPr>
              <a:t>Hertel, R., &amp; Johnson, M. (2013). How the traumatic experiences of students manifest in school settings. In E. Rossen &amp; R. Hull (Eds.) </a:t>
            </a:r>
            <a:r>
              <a:rPr lang="en" sz="1000" u="sng">
                <a:solidFill>
                  <a:schemeClr val="dk1"/>
                </a:solidFill>
              </a:rPr>
              <a:t>Supporting and educating traumatized students: A guide for school based professionals</a:t>
            </a:r>
            <a:r>
              <a:rPr lang="en" sz="1000">
                <a:solidFill>
                  <a:schemeClr val="dk1"/>
                </a:solidFill>
              </a:rPr>
              <a:t>. New York, NY: Oxford Press. </a:t>
            </a:r>
            <a:endParaRPr sz="1000">
              <a:solidFill>
                <a:schemeClr val="dk1"/>
              </a:solidFill>
            </a:endParaRPr>
          </a:p>
          <a:p>
            <a:pPr marL="0" lvl="0" indent="0" algn="l" rtl="0">
              <a:spcBef>
                <a:spcPts val="0"/>
              </a:spcBef>
              <a:spcAft>
                <a:spcPts val="0"/>
              </a:spcAft>
              <a:buNone/>
            </a:pPr>
            <a:endParaRPr/>
          </a:p>
        </p:txBody>
      </p:sp>
      <p:sp>
        <p:nvSpPr>
          <p:cNvPr id="2250" name="Google Shape;2250;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254"/>
        <p:cNvGrpSpPr/>
        <p:nvPr/>
      </p:nvGrpSpPr>
      <p:grpSpPr>
        <a:xfrm>
          <a:off x="0" y="0"/>
          <a:ext cx="0" cy="0"/>
          <a:chOff x="0" y="0"/>
          <a:chExt cx="0" cy="0"/>
        </a:xfrm>
      </p:grpSpPr>
      <p:sp>
        <p:nvSpPr>
          <p:cNvPr id="2255" name="Google Shape;2255;p51"/>
          <p:cNvSpPr txBox="1">
            <a:spLocks noGrp="1"/>
          </p:cNvSpPr>
          <p:nvPr>
            <p:ph type="body" idx="4294967295"/>
          </p:nvPr>
        </p:nvSpPr>
        <p:spPr>
          <a:xfrm>
            <a:off x="511200" y="1189500"/>
            <a:ext cx="5671800" cy="2968200"/>
          </a:xfrm>
          <a:prstGeom prst="rect">
            <a:avLst/>
          </a:prstGeom>
        </p:spPr>
        <p:txBody>
          <a:bodyPr spcFirstLastPara="1" wrap="square" lIns="91425" tIns="91425" rIns="91425" bIns="91425" anchor="t" anchorCtr="0">
            <a:noAutofit/>
          </a:bodyPr>
          <a:lstStyle/>
          <a:p>
            <a:pPr marL="0" lvl="0" indent="0" algn="l" rtl="0">
              <a:spcBef>
                <a:spcPts val="667"/>
              </a:spcBef>
              <a:spcAft>
                <a:spcPts val="0"/>
              </a:spcAft>
              <a:buNone/>
            </a:pPr>
            <a:r>
              <a:rPr lang="en" sz="2000">
                <a:solidFill>
                  <a:schemeClr val="lt1"/>
                </a:solidFill>
                <a:latin typeface="Arial"/>
                <a:ea typeface="Arial"/>
                <a:cs typeface="Arial"/>
                <a:sym typeface="Arial"/>
              </a:rPr>
              <a:t>Trauma refers to an </a:t>
            </a:r>
            <a:r>
              <a:rPr lang="en" sz="2000" b="1" u="sng">
                <a:solidFill>
                  <a:schemeClr val="lt1"/>
                </a:solidFill>
                <a:latin typeface="Arial"/>
                <a:ea typeface="Arial"/>
                <a:cs typeface="Arial"/>
                <a:sym typeface="Arial"/>
              </a:rPr>
              <a:t>event</a:t>
            </a:r>
            <a:r>
              <a:rPr lang="en" sz="2000">
                <a:solidFill>
                  <a:schemeClr val="lt1"/>
                </a:solidFill>
                <a:latin typeface="Arial"/>
                <a:ea typeface="Arial"/>
                <a:cs typeface="Arial"/>
                <a:sym typeface="Arial"/>
              </a:rPr>
              <a:t>, series of events, or set of circumstances that is </a:t>
            </a:r>
            <a:r>
              <a:rPr lang="en" sz="2000" b="1" u="sng">
                <a:solidFill>
                  <a:schemeClr val="lt1"/>
                </a:solidFill>
                <a:latin typeface="Arial"/>
                <a:ea typeface="Arial"/>
                <a:cs typeface="Arial"/>
                <a:sym typeface="Arial"/>
              </a:rPr>
              <a:t>experienced (real or perceived)</a:t>
            </a:r>
            <a:r>
              <a:rPr lang="en" sz="2000">
                <a:solidFill>
                  <a:schemeClr val="lt1"/>
                </a:solidFill>
                <a:latin typeface="Arial"/>
                <a:ea typeface="Arial"/>
                <a:cs typeface="Arial"/>
                <a:sym typeface="Arial"/>
              </a:rPr>
              <a:t> by an individual as physically or emotionally harmful or life threatening and that has lasting adverse </a:t>
            </a:r>
            <a:r>
              <a:rPr lang="en" sz="2000" b="1" u="sng">
                <a:solidFill>
                  <a:schemeClr val="lt1"/>
                </a:solidFill>
                <a:latin typeface="Arial"/>
                <a:ea typeface="Arial"/>
                <a:cs typeface="Arial"/>
                <a:sym typeface="Arial"/>
              </a:rPr>
              <a:t>effects</a:t>
            </a:r>
            <a:r>
              <a:rPr lang="en" sz="2000">
                <a:solidFill>
                  <a:schemeClr val="lt1"/>
                </a:solidFill>
                <a:latin typeface="Arial"/>
                <a:ea typeface="Arial"/>
                <a:cs typeface="Arial"/>
                <a:sym typeface="Arial"/>
              </a:rPr>
              <a:t>.</a:t>
            </a:r>
            <a:endParaRPr sz="2000">
              <a:solidFill>
                <a:schemeClr val="lt1"/>
              </a:solidFill>
              <a:latin typeface="Arial"/>
              <a:ea typeface="Arial"/>
              <a:cs typeface="Arial"/>
              <a:sym typeface="Arial"/>
            </a:endParaRPr>
          </a:p>
          <a:p>
            <a:pPr marL="0" lvl="0" indent="0" algn="l" rtl="0">
              <a:spcBef>
                <a:spcPts val="667"/>
              </a:spcBef>
              <a:spcAft>
                <a:spcPts val="0"/>
              </a:spcAft>
              <a:buNone/>
            </a:pPr>
            <a:endParaRPr sz="2100">
              <a:solidFill>
                <a:schemeClr val="lt1"/>
              </a:solidFill>
              <a:latin typeface="Arial"/>
              <a:ea typeface="Arial"/>
              <a:cs typeface="Arial"/>
              <a:sym typeface="Arial"/>
            </a:endParaRPr>
          </a:p>
          <a:p>
            <a:pPr marL="0" lvl="0" indent="0" algn="l" rtl="0">
              <a:spcBef>
                <a:spcPts val="667"/>
              </a:spcBef>
              <a:spcAft>
                <a:spcPts val="0"/>
              </a:spcAft>
              <a:buClr>
                <a:srgbClr val="5B9BD5"/>
              </a:buClr>
              <a:buSzPts val="800"/>
              <a:buFont typeface="Arial"/>
              <a:buNone/>
            </a:pPr>
            <a:r>
              <a:rPr lang="en" sz="1600">
                <a:solidFill>
                  <a:schemeClr val="lt1"/>
                </a:solidFill>
                <a:latin typeface="Arial"/>
                <a:ea typeface="Arial"/>
                <a:cs typeface="Arial"/>
                <a:sym typeface="Arial"/>
              </a:rPr>
              <a:t>“Traumatization occurs when both internal and external resources, are inadequate to cope with external threat” - Bessel van der Kolk, 1989</a:t>
            </a:r>
            <a:endParaRPr sz="1600">
              <a:solidFill>
                <a:schemeClr val="lt1"/>
              </a:solidFill>
              <a:latin typeface="Arial"/>
              <a:ea typeface="Arial"/>
              <a:cs typeface="Arial"/>
              <a:sym typeface="Arial"/>
            </a:endParaRPr>
          </a:p>
        </p:txBody>
      </p:sp>
      <p:sp>
        <p:nvSpPr>
          <p:cNvPr id="2256" name="Google Shape;2256;p51"/>
          <p:cNvSpPr txBox="1"/>
          <p:nvPr/>
        </p:nvSpPr>
        <p:spPr>
          <a:xfrm>
            <a:off x="460775" y="4725600"/>
            <a:ext cx="6729300" cy="48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Font typeface="Arial"/>
              <a:buNone/>
            </a:pPr>
            <a:r>
              <a:rPr lang="en" sz="967">
                <a:latin typeface="Calibri"/>
                <a:ea typeface="Calibri"/>
                <a:cs typeface="Calibri"/>
                <a:sym typeface="Calibri"/>
              </a:rPr>
              <a:t>National Center on Safe Supportive Learning Environments, </a:t>
            </a:r>
            <a:r>
              <a:rPr lang="en" sz="967" u="sng">
                <a:latin typeface="Calibri"/>
                <a:ea typeface="Calibri"/>
                <a:cs typeface="Calibri"/>
                <a:sym typeface="Calibri"/>
                <a:hlinkClick r:id="rId3"/>
              </a:rPr>
              <a:t>https://safesupportivelearning.ed.gov/leading-trauma-sensitive-schools</a:t>
            </a:r>
            <a:endParaRPr sz="1300">
              <a:latin typeface="Proxima Nova"/>
              <a:ea typeface="Proxima Nova"/>
              <a:cs typeface="Proxima Nova"/>
              <a:sym typeface="Proxima Nova"/>
            </a:endParaRPr>
          </a:p>
        </p:txBody>
      </p:sp>
      <p:sp>
        <p:nvSpPr>
          <p:cNvPr id="2257" name="Google Shape;2257;p51"/>
          <p:cNvSpPr txBox="1">
            <a:spLocks noGrp="1"/>
          </p:cNvSpPr>
          <p:nvPr>
            <p:ph type="ctrTitle" idx="2"/>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Defining Trauma</a:t>
            </a:r>
            <a:endParaRPr/>
          </a:p>
        </p:txBody>
      </p:sp>
      <p:sp>
        <p:nvSpPr>
          <p:cNvPr id="2258" name="Google Shape;2258;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2259" name="Google Shape;2259;p51"/>
          <p:cNvPicPr preferRelativeResize="0"/>
          <p:nvPr/>
        </p:nvPicPr>
        <p:blipFill>
          <a:blip r:embed="rId4">
            <a:alphaModFix/>
          </a:blip>
          <a:stretch>
            <a:fillRect/>
          </a:stretch>
        </p:blipFill>
        <p:spPr>
          <a:xfrm>
            <a:off x="6025821" y="1433125"/>
            <a:ext cx="2976480" cy="29681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sp>
        <p:nvSpPr>
          <p:cNvPr id="2264" name="Google Shape;2264;p52"/>
          <p:cNvSpPr txBox="1">
            <a:spLocks noGrp="1"/>
          </p:cNvSpPr>
          <p:nvPr>
            <p:ph type="title"/>
          </p:nvPr>
        </p:nvSpPr>
        <p:spPr>
          <a:xfrm>
            <a:off x="805000" y="0"/>
            <a:ext cx="7713900" cy="62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Consider this...</a:t>
            </a:r>
            <a:endParaRPr/>
          </a:p>
        </p:txBody>
      </p:sp>
      <p:pic>
        <p:nvPicPr>
          <p:cNvPr id="2265" name="Google Shape;2265;p52" descr="cinematographer - Austin Wideman&#10;editor - Austin Wideman&#10;contact me - austinwideman.com  /  austinwideman@gmail.com&#10;___________________________&#10;&#10;writer - Sam Ayers, Ed. D.&#10;director - Sam Ayers, Ed. D.&#10;___________________________&#10;&#10;music licensed through - themusicbed.com&#10;&quot;Midnight&quot; by Salomon Ligthelm" title="&quot;Under The Surface&quot; - Empathy Film">
            <a:hlinkClick r:id="rId3"/>
          </p:cNvPr>
          <p:cNvPicPr preferRelativeResize="0"/>
          <p:nvPr/>
        </p:nvPicPr>
        <p:blipFill>
          <a:blip r:embed="rId4">
            <a:alphaModFix/>
          </a:blip>
          <a:stretch>
            <a:fillRect/>
          </a:stretch>
        </p:blipFill>
        <p:spPr>
          <a:xfrm>
            <a:off x="1942475" y="750100"/>
            <a:ext cx="5258425" cy="3943825"/>
          </a:xfrm>
          <a:prstGeom prst="rect">
            <a:avLst/>
          </a:prstGeom>
          <a:noFill/>
          <a:ln>
            <a:noFill/>
          </a:ln>
        </p:spPr>
      </p:pic>
      <p:sp>
        <p:nvSpPr>
          <p:cNvPr id="2266" name="Google Shape;2266;p52"/>
          <p:cNvSpPr txBox="1"/>
          <p:nvPr/>
        </p:nvSpPr>
        <p:spPr>
          <a:xfrm>
            <a:off x="43550" y="4769225"/>
            <a:ext cx="7768800" cy="31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Font typeface="Arial"/>
              <a:buNone/>
            </a:pPr>
            <a:r>
              <a:rPr lang="en" sz="867"/>
              <a:t>Building Strong Brains: Tennessee’s ACEs Initiative, Facilitator’s Guide” Tennessee Department of Children’s Services. </a:t>
            </a:r>
            <a:endParaRPr sz="1200">
              <a:latin typeface="Proxima Nova"/>
              <a:ea typeface="Proxima Nova"/>
              <a:cs typeface="Proxima Nova"/>
              <a:sym typeface="Proxima Nova"/>
            </a:endParaRPr>
          </a:p>
        </p:txBody>
      </p:sp>
      <p:sp>
        <p:nvSpPr>
          <p:cNvPr id="2267" name="Google Shape;2267;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5"/>
                                        </p:tgtEl>
                                        <p:attrNameLst>
                                          <p:attrName>style.visibility</p:attrName>
                                        </p:attrNameLst>
                                      </p:cBhvr>
                                      <p:to>
                                        <p:strVal val="visible"/>
                                      </p:to>
                                    </p:set>
                                    <p:animEffect transition="in" filter="fade">
                                      <p:cBhvr>
                                        <p:cTn id="7" dur="1000"/>
                                        <p:tgtEl>
                                          <p:spTgt spid="2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pic>
        <p:nvPicPr>
          <p:cNvPr id="2272" name="Google Shape;2272;p53"/>
          <p:cNvPicPr preferRelativeResize="0"/>
          <p:nvPr/>
        </p:nvPicPr>
        <p:blipFill>
          <a:blip r:embed="rId3">
            <a:alphaModFix/>
          </a:blip>
          <a:stretch>
            <a:fillRect/>
          </a:stretch>
        </p:blipFill>
        <p:spPr>
          <a:xfrm>
            <a:off x="108475" y="166450"/>
            <a:ext cx="4420350" cy="2295000"/>
          </a:xfrm>
          <a:prstGeom prst="rect">
            <a:avLst/>
          </a:prstGeom>
          <a:noFill/>
          <a:ln>
            <a:noFill/>
          </a:ln>
        </p:spPr>
      </p:pic>
      <p:pic>
        <p:nvPicPr>
          <p:cNvPr id="2273" name="Google Shape;2273;p53"/>
          <p:cNvPicPr preferRelativeResize="0"/>
          <p:nvPr/>
        </p:nvPicPr>
        <p:blipFill>
          <a:blip r:embed="rId4">
            <a:alphaModFix/>
          </a:blip>
          <a:stretch>
            <a:fillRect/>
          </a:stretch>
        </p:blipFill>
        <p:spPr>
          <a:xfrm>
            <a:off x="4627000" y="2555305"/>
            <a:ext cx="4372999" cy="2459345"/>
          </a:xfrm>
          <a:prstGeom prst="rect">
            <a:avLst/>
          </a:prstGeom>
          <a:noFill/>
          <a:ln>
            <a:noFill/>
          </a:ln>
        </p:spPr>
      </p:pic>
      <p:pic>
        <p:nvPicPr>
          <p:cNvPr id="2274" name="Google Shape;2274;p53"/>
          <p:cNvPicPr preferRelativeResize="0"/>
          <p:nvPr/>
        </p:nvPicPr>
        <p:blipFill>
          <a:blip r:embed="rId5">
            <a:alphaModFix/>
          </a:blip>
          <a:stretch>
            <a:fillRect/>
          </a:stretch>
        </p:blipFill>
        <p:spPr>
          <a:xfrm>
            <a:off x="105050" y="2501550"/>
            <a:ext cx="4420350" cy="2513100"/>
          </a:xfrm>
          <a:prstGeom prst="rect">
            <a:avLst/>
          </a:prstGeom>
          <a:noFill/>
          <a:ln>
            <a:noFill/>
          </a:ln>
        </p:spPr>
      </p:pic>
      <p:pic>
        <p:nvPicPr>
          <p:cNvPr id="2275" name="Google Shape;2275;p53"/>
          <p:cNvPicPr preferRelativeResize="0"/>
          <p:nvPr/>
        </p:nvPicPr>
        <p:blipFill>
          <a:blip r:embed="rId6">
            <a:alphaModFix/>
          </a:blip>
          <a:stretch>
            <a:fillRect/>
          </a:stretch>
        </p:blipFill>
        <p:spPr>
          <a:xfrm>
            <a:off x="4627000" y="166450"/>
            <a:ext cx="4373000" cy="2295000"/>
          </a:xfrm>
          <a:prstGeom prst="rect">
            <a:avLst/>
          </a:prstGeom>
          <a:noFill/>
          <a:ln>
            <a:noFill/>
          </a:ln>
        </p:spPr>
      </p:pic>
      <p:sp>
        <p:nvSpPr>
          <p:cNvPr id="2276" name="Google Shape;2276;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0"/>
        <p:cNvGrpSpPr/>
        <p:nvPr/>
      </p:nvGrpSpPr>
      <p:grpSpPr>
        <a:xfrm>
          <a:off x="0" y="0"/>
          <a:ext cx="0" cy="0"/>
          <a:chOff x="0" y="0"/>
          <a:chExt cx="0" cy="0"/>
        </a:xfrm>
      </p:grpSpPr>
      <p:pic>
        <p:nvPicPr>
          <p:cNvPr id="2281" name="Google Shape;2281;p54"/>
          <p:cNvPicPr preferRelativeResize="0"/>
          <p:nvPr/>
        </p:nvPicPr>
        <p:blipFill>
          <a:blip r:embed="rId3">
            <a:alphaModFix/>
          </a:blip>
          <a:stretch>
            <a:fillRect/>
          </a:stretch>
        </p:blipFill>
        <p:spPr>
          <a:xfrm>
            <a:off x="364238" y="105275"/>
            <a:ext cx="8415525" cy="4867675"/>
          </a:xfrm>
          <a:prstGeom prst="rect">
            <a:avLst/>
          </a:prstGeom>
          <a:noFill/>
          <a:ln>
            <a:noFill/>
          </a:ln>
        </p:spPr>
      </p:pic>
      <p:sp>
        <p:nvSpPr>
          <p:cNvPr id="2282" name="Google Shape;2282;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6"/>
        <p:cNvGrpSpPr/>
        <p:nvPr/>
      </p:nvGrpSpPr>
      <p:grpSpPr>
        <a:xfrm>
          <a:off x="0" y="0"/>
          <a:ext cx="0" cy="0"/>
          <a:chOff x="0" y="0"/>
          <a:chExt cx="0" cy="0"/>
        </a:xfrm>
      </p:grpSpPr>
      <p:pic>
        <p:nvPicPr>
          <p:cNvPr id="2287" name="Google Shape;2287;p55"/>
          <p:cNvPicPr preferRelativeResize="0"/>
          <p:nvPr/>
        </p:nvPicPr>
        <p:blipFill>
          <a:blip r:embed="rId3">
            <a:alphaModFix/>
          </a:blip>
          <a:stretch>
            <a:fillRect/>
          </a:stretch>
        </p:blipFill>
        <p:spPr>
          <a:xfrm>
            <a:off x="461000" y="112500"/>
            <a:ext cx="8025650" cy="4918500"/>
          </a:xfrm>
          <a:prstGeom prst="rect">
            <a:avLst/>
          </a:prstGeom>
          <a:noFill/>
          <a:ln>
            <a:noFill/>
          </a:ln>
        </p:spPr>
      </p:pic>
      <p:sp>
        <p:nvSpPr>
          <p:cNvPr id="2288" name="Google Shape;2288;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2289" name="Google Shape;2289;p55"/>
          <p:cNvSpPr txBox="1"/>
          <p:nvPr/>
        </p:nvSpPr>
        <p:spPr>
          <a:xfrm>
            <a:off x="461000" y="242050"/>
            <a:ext cx="68754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How often in the past week did I have thoughts of hurting myself?</a:t>
            </a:r>
            <a:endParaRPr b="1">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sp>
        <p:nvSpPr>
          <p:cNvPr id="2294" name="Google Shape;2294;p56"/>
          <p:cNvSpPr txBox="1"/>
          <p:nvPr/>
        </p:nvSpPr>
        <p:spPr>
          <a:xfrm>
            <a:off x="450050" y="171450"/>
            <a:ext cx="5765100" cy="79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4400"/>
              <a:buFont typeface="Calibri"/>
              <a:buNone/>
            </a:pPr>
            <a:r>
              <a:rPr lang="en" sz="4400">
                <a:solidFill>
                  <a:schemeClr val="dk1"/>
                </a:solidFill>
                <a:latin typeface="Calibri"/>
                <a:ea typeface="Calibri"/>
                <a:cs typeface="Calibri"/>
                <a:sym typeface="Calibri"/>
              </a:rPr>
              <a:t>Types of Trauma</a:t>
            </a:r>
            <a:endParaRPr>
              <a:latin typeface="Roboto"/>
              <a:ea typeface="Roboto"/>
              <a:cs typeface="Roboto"/>
              <a:sym typeface="Roboto"/>
            </a:endParaRPr>
          </a:p>
        </p:txBody>
      </p:sp>
      <p:sp>
        <p:nvSpPr>
          <p:cNvPr id="2295" name="Google Shape;2295;p56"/>
          <p:cNvSpPr txBox="1"/>
          <p:nvPr/>
        </p:nvSpPr>
        <p:spPr>
          <a:xfrm>
            <a:off x="557225" y="1189425"/>
            <a:ext cx="5658000" cy="1403700"/>
          </a:xfrm>
          <a:prstGeom prst="rect">
            <a:avLst/>
          </a:prstGeom>
          <a:noFill/>
          <a:ln>
            <a:noFill/>
          </a:ln>
        </p:spPr>
        <p:txBody>
          <a:bodyPr spcFirstLastPara="1" wrap="square" lIns="91425" tIns="91425" rIns="91425" bIns="91425" anchor="t" anchorCtr="0">
            <a:spAutoFit/>
          </a:bodyPr>
          <a:lstStyle/>
          <a:p>
            <a:pPr marL="457200" lvl="0" indent="-355600" algn="l" rtl="0">
              <a:lnSpc>
                <a:spcPct val="90000"/>
              </a:lnSpc>
              <a:spcBef>
                <a:spcPts val="0"/>
              </a:spcBef>
              <a:spcAft>
                <a:spcPts val="0"/>
              </a:spcAft>
              <a:buClr>
                <a:schemeClr val="dk1"/>
              </a:buClr>
              <a:buSzPts val="2000"/>
              <a:buFont typeface="Roboto"/>
              <a:buAutoNum type="arabicPeriod"/>
            </a:pPr>
            <a:r>
              <a:rPr lang="en" sz="2000" b="1">
                <a:solidFill>
                  <a:schemeClr val="dk1"/>
                </a:solidFill>
                <a:latin typeface="Roboto"/>
                <a:ea typeface="Roboto"/>
                <a:cs typeface="Roboto"/>
                <a:sym typeface="Roboto"/>
              </a:rPr>
              <a:t>Acute trauma</a:t>
            </a:r>
            <a:r>
              <a:rPr lang="en" sz="2000">
                <a:solidFill>
                  <a:schemeClr val="dk1"/>
                </a:solidFill>
                <a:latin typeface="Roboto"/>
                <a:ea typeface="Roboto"/>
                <a:cs typeface="Roboto"/>
                <a:sym typeface="Roboto"/>
              </a:rPr>
              <a:t>- single, isolated incident</a:t>
            </a:r>
            <a:endParaRPr sz="2000">
              <a:solidFill>
                <a:schemeClr val="dk1"/>
              </a:solidFill>
              <a:latin typeface="Roboto"/>
              <a:ea typeface="Roboto"/>
              <a:cs typeface="Roboto"/>
              <a:sym typeface="Roboto"/>
            </a:endParaRPr>
          </a:p>
          <a:p>
            <a:pPr marL="457200" lvl="0" indent="0" algn="l" rtl="0">
              <a:lnSpc>
                <a:spcPct val="90000"/>
              </a:lnSpc>
              <a:spcBef>
                <a:spcPts val="0"/>
              </a:spcBef>
              <a:spcAft>
                <a:spcPts val="0"/>
              </a:spcAft>
              <a:buNone/>
            </a:pPr>
            <a:endParaRPr sz="2000">
              <a:solidFill>
                <a:schemeClr val="dk1"/>
              </a:solidFill>
              <a:latin typeface="Roboto"/>
              <a:ea typeface="Roboto"/>
              <a:cs typeface="Roboto"/>
              <a:sym typeface="Roboto"/>
            </a:endParaRPr>
          </a:p>
          <a:p>
            <a:pPr marL="457200" lvl="0" indent="-330200" algn="l" rtl="0">
              <a:lnSpc>
                <a:spcPct val="9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Car accident</a:t>
            </a:r>
            <a:endParaRPr sz="1600">
              <a:solidFill>
                <a:schemeClr val="dk1"/>
              </a:solidFill>
              <a:latin typeface="Roboto"/>
              <a:ea typeface="Roboto"/>
              <a:cs typeface="Roboto"/>
              <a:sym typeface="Roboto"/>
            </a:endParaRPr>
          </a:p>
          <a:p>
            <a:pPr marL="457200" lvl="0" indent="-330200" algn="l" rtl="0">
              <a:lnSpc>
                <a:spcPct val="9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Natural disaster</a:t>
            </a:r>
            <a:endParaRPr sz="1600">
              <a:solidFill>
                <a:schemeClr val="dk1"/>
              </a:solidFill>
              <a:latin typeface="Roboto"/>
              <a:ea typeface="Roboto"/>
              <a:cs typeface="Roboto"/>
              <a:sym typeface="Roboto"/>
            </a:endParaRPr>
          </a:p>
          <a:p>
            <a:pPr marL="457200" lvl="0" indent="-330200" algn="l" rtl="0">
              <a:lnSpc>
                <a:spcPct val="9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Sudden, unexpected loss</a:t>
            </a:r>
            <a:endParaRPr sz="1600">
              <a:solidFill>
                <a:schemeClr val="dk1"/>
              </a:solidFill>
              <a:latin typeface="Roboto"/>
              <a:ea typeface="Roboto"/>
              <a:cs typeface="Roboto"/>
              <a:sym typeface="Roboto"/>
            </a:endParaRPr>
          </a:p>
        </p:txBody>
      </p:sp>
      <p:pic>
        <p:nvPicPr>
          <p:cNvPr id="2296" name="Google Shape;2296;p56"/>
          <p:cNvPicPr preferRelativeResize="0"/>
          <p:nvPr/>
        </p:nvPicPr>
        <p:blipFill>
          <a:blip r:embed="rId3">
            <a:alphaModFix/>
          </a:blip>
          <a:stretch>
            <a:fillRect/>
          </a:stretch>
        </p:blipFill>
        <p:spPr>
          <a:xfrm>
            <a:off x="902500" y="2626750"/>
            <a:ext cx="2857500" cy="2143125"/>
          </a:xfrm>
          <a:prstGeom prst="rect">
            <a:avLst/>
          </a:prstGeom>
          <a:noFill/>
          <a:ln>
            <a:noFill/>
          </a:ln>
        </p:spPr>
      </p:pic>
      <p:pic>
        <p:nvPicPr>
          <p:cNvPr id="2297" name="Google Shape;2297;p56"/>
          <p:cNvPicPr preferRelativeResize="0"/>
          <p:nvPr/>
        </p:nvPicPr>
        <p:blipFill>
          <a:blip r:embed="rId4">
            <a:alphaModFix/>
          </a:blip>
          <a:stretch>
            <a:fillRect/>
          </a:stretch>
        </p:blipFill>
        <p:spPr>
          <a:xfrm>
            <a:off x="4400075" y="2626750"/>
            <a:ext cx="3504896" cy="1970251"/>
          </a:xfrm>
          <a:prstGeom prst="rect">
            <a:avLst/>
          </a:prstGeom>
          <a:noFill/>
          <a:ln>
            <a:noFill/>
          </a:ln>
        </p:spPr>
      </p:pic>
      <p:sp>
        <p:nvSpPr>
          <p:cNvPr id="2298" name="Google Shape;2298;p56"/>
          <p:cNvSpPr txBox="1"/>
          <p:nvPr/>
        </p:nvSpPr>
        <p:spPr>
          <a:xfrm>
            <a:off x="0" y="4769875"/>
            <a:ext cx="8208300" cy="33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Font typeface="Arial"/>
              <a:buNone/>
            </a:pPr>
            <a:r>
              <a:rPr lang="en" sz="967">
                <a:latin typeface="Calibri"/>
                <a:ea typeface="Calibri"/>
                <a:cs typeface="Calibri"/>
                <a:sym typeface="Calibri"/>
              </a:rPr>
              <a:t>National Center on Safe Supportive Learning Environments, </a:t>
            </a:r>
            <a:r>
              <a:rPr lang="en" sz="967" u="sng">
                <a:latin typeface="Calibri"/>
                <a:ea typeface="Calibri"/>
                <a:cs typeface="Calibri"/>
                <a:sym typeface="Calibri"/>
                <a:hlinkClick r:id="rId5"/>
              </a:rPr>
              <a:t>https://safesupportivelearning.ed.gov/leading-trauma-sensitive-schools</a:t>
            </a:r>
            <a:endParaRPr sz="867">
              <a:latin typeface="Proxima Nova"/>
              <a:ea typeface="Proxima Nova"/>
              <a:cs typeface="Proxima Nova"/>
              <a:sym typeface="Proxima Nova"/>
            </a:endParaRPr>
          </a:p>
        </p:txBody>
      </p:sp>
      <p:sp>
        <p:nvSpPr>
          <p:cNvPr id="2299" name="Google Shape;2299;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3"/>
        <p:cNvGrpSpPr/>
        <p:nvPr/>
      </p:nvGrpSpPr>
      <p:grpSpPr>
        <a:xfrm>
          <a:off x="0" y="0"/>
          <a:ext cx="0" cy="0"/>
          <a:chOff x="0" y="0"/>
          <a:chExt cx="0" cy="0"/>
        </a:xfrm>
      </p:grpSpPr>
      <p:sp>
        <p:nvSpPr>
          <p:cNvPr id="2304" name="Google Shape;2304;p57"/>
          <p:cNvSpPr txBox="1"/>
          <p:nvPr/>
        </p:nvSpPr>
        <p:spPr>
          <a:xfrm>
            <a:off x="364325" y="214300"/>
            <a:ext cx="5765100" cy="79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4400">
                <a:solidFill>
                  <a:schemeClr val="dk1"/>
                </a:solidFill>
                <a:latin typeface="Calibri"/>
                <a:ea typeface="Calibri"/>
                <a:cs typeface="Calibri"/>
                <a:sym typeface="Calibri"/>
              </a:rPr>
              <a:t>Types of Trauma</a:t>
            </a:r>
            <a:endParaRPr>
              <a:latin typeface="Roboto"/>
              <a:ea typeface="Roboto"/>
              <a:cs typeface="Roboto"/>
              <a:sym typeface="Roboto"/>
            </a:endParaRPr>
          </a:p>
        </p:txBody>
      </p:sp>
      <p:sp>
        <p:nvSpPr>
          <p:cNvPr id="2305" name="Google Shape;2305;p57"/>
          <p:cNvSpPr txBox="1"/>
          <p:nvPr/>
        </p:nvSpPr>
        <p:spPr>
          <a:xfrm>
            <a:off x="557225" y="1189425"/>
            <a:ext cx="8122500" cy="2345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000" b="1">
                <a:solidFill>
                  <a:schemeClr val="dk1"/>
                </a:solidFill>
                <a:latin typeface="Roboto"/>
                <a:ea typeface="Roboto"/>
                <a:cs typeface="Roboto"/>
                <a:sym typeface="Roboto"/>
              </a:rPr>
              <a:t>2. Chronic trauma</a:t>
            </a:r>
            <a:r>
              <a:rPr lang="en" sz="2000">
                <a:solidFill>
                  <a:schemeClr val="dk1"/>
                </a:solidFill>
                <a:latin typeface="Roboto"/>
                <a:ea typeface="Roboto"/>
                <a:cs typeface="Roboto"/>
                <a:sym typeface="Roboto"/>
              </a:rPr>
              <a:t>- traumatic experiences that are repeated and prolonged</a:t>
            </a:r>
            <a:endParaRPr sz="2000">
              <a:solidFill>
                <a:schemeClr val="dk1"/>
              </a:solidFill>
              <a:latin typeface="Roboto"/>
              <a:ea typeface="Roboto"/>
              <a:cs typeface="Roboto"/>
              <a:sym typeface="Roboto"/>
            </a:endParaRPr>
          </a:p>
          <a:p>
            <a:pPr marL="457200" lvl="0" indent="0" algn="l" rtl="0">
              <a:lnSpc>
                <a:spcPct val="90000"/>
              </a:lnSpc>
              <a:spcBef>
                <a:spcPts val="0"/>
              </a:spcBef>
              <a:spcAft>
                <a:spcPts val="0"/>
              </a:spcAft>
              <a:buNone/>
            </a:pPr>
            <a:endParaRPr sz="2000">
              <a:solidFill>
                <a:schemeClr val="dk1"/>
              </a:solidFill>
              <a:latin typeface="Roboto"/>
              <a:ea typeface="Roboto"/>
              <a:cs typeface="Roboto"/>
              <a:sym typeface="Roboto"/>
            </a:endParaRPr>
          </a:p>
          <a:p>
            <a:pPr marL="457200" lvl="0" indent="-330200" algn="l" rtl="0">
              <a:lnSpc>
                <a:spcPct val="9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Prolonged family or community violence</a:t>
            </a:r>
            <a:endParaRPr sz="1600">
              <a:solidFill>
                <a:schemeClr val="dk1"/>
              </a:solidFill>
              <a:latin typeface="Roboto"/>
              <a:ea typeface="Roboto"/>
              <a:cs typeface="Roboto"/>
              <a:sym typeface="Roboto"/>
            </a:endParaRPr>
          </a:p>
          <a:p>
            <a:pPr marL="457200" lvl="0" indent="-330200" algn="l" rtl="0">
              <a:lnSpc>
                <a:spcPct val="9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Long-term illness</a:t>
            </a:r>
            <a:endParaRPr sz="1600">
              <a:solidFill>
                <a:schemeClr val="dk1"/>
              </a:solidFill>
              <a:latin typeface="Roboto"/>
              <a:ea typeface="Roboto"/>
              <a:cs typeface="Roboto"/>
              <a:sym typeface="Roboto"/>
            </a:endParaRPr>
          </a:p>
          <a:p>
            <a:pPr marL="457200" lvl="0" indent="-330200" algn="l" rtl="0">
              <a:lnSpc>
                <a:spcPct val="9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Chronic bullying</a:t>
            </a:r>
            <a:endParaRPr sz="1600">
              <a:solidFill>
                <a:schemeClr val="dk1"/>
              </a:solidFill>
              <a:latin typeface="Roboto"/>
              <a:ea typeface="Roboto"/>
              <a:cs typeface="Roboto"/>
              <a:sym typeface="Roboto"/>
            </a:endParaRPr>
          </a:p>
          <a:p>
            <a:pPr marL="457200" lvl="0" indent="-330200" algn="l" rtl="0">
              <a:lnSpc>
                <a:spcPct val="9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Chronic poverty</a:t>
            </a:r>
            <a:endParaRPr sz="1600">
              <a:solidFill>
                <a:schemeClr val="dk1"/>
              </a:solidFill>
              <a:latin typeface="Roboto"/>
              <a:ea typeface="Roboto"/>
              <a:cs typeface="Roboto"/>
              <a:sym typeface="Roboto"/>
            </a:endParaRPr>
          </a:p>
          <a:p>
            <a:pPr marL="457200" lvl="0" indent="-330200" algn="l" rtl="0">
              <a:lnSpc>
                <a:spcPct val="9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Exposure to war</a:t>
            </a:r>
            <a:endParaRPr sz="1600">
              <a:solidFill>
                <a:schemeClr val="dk1"/>
              </a:solidFill>
              <a:latin typeface="Roboto"/>
              <a:ea typeface="Roboto"/>
              <a:cs typeface="Roboto"/>
              <a:sym typeface="Roboto"/>
            </a:endParaRPr>
          </a:p>
          <a:p>
            <a:pPr marL="457200" lvl="0" indent="-330200" algn="l" rtl="0">
              <a:lnSpc>
                <a:spcPct val="9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Racism</a:t>
            </a:r>
            <a:endParaRPr sz="1600">
              <a:solidFill>
                <a:schemeClr val="dk1"/>
              </a:solidFill>
              <a:latin typeface="Roboto"/>
              <a:ea typeface="Roboto"/>
              <a:cs typeface="Roboto"/>
              <a:sym typeface="Roboto"/>
            </a:endParaRPr>
          </a:p>
        </p:txBody>
      </p:sp>
      <p:pic>
        <p:nvPicPr>
          <p:cNvPr id="2306" name="Google Shape;2306;p57"/>
          <p:cNvPicPr preferRelativeResize="0"/>
          <p:nvPr/>
        </p:nvPicPr>
        <p:blipFill>
          <a:blip r:embed="rId3">
            <a:alphaModFix/>
          </a:blip>
          <a:stretch>
            <a:fillRect/>
          </a:stretch>
        </p:blipFill>
        <p:spPr>
          <a:xfrm>
            <a:off x="2921800" y="2625325"/>
            <a:ext cx="3150426" cy="2100276"/>
          </a:xfrm>
          <a:prstGeom prst="rect">
            <a:avLst/>
          </a:prstGeom>
          <a:noFill/>
          <a:ln>
            <a:noFill/>
          </a:ln>
        </p:spPr>
      </p:pic>
      <p:pic>
        <p:nvPicPr>
          <p:cNvPr id="2307" name="Google Shape;2307;p57"/>
          <p:cNvPicPr preferRelativeResize="0"/>
          <p:nvPr/>
        </p:nvPicPr>
        <p:blipFill>
          <a:blip r:embed="rId4">
            <a:alphaModFix/>
          </a:blip>
          <a:stretch>
            <a:fillRect/>
          </a:stretch>
        </p:blipFill>
        <p:spPr>
          <a:xfrm>
            <a:off x="6503200" y="2209800"/>
            <a:ext cx="2419348" cy="2419348"/>
          </a:xfrm>
          <a:prstGeom prst="rect">
            <a:avLst/>
          </a:prstGeom>
          <a:noFill/>
          <a:ln>
            <a:noFill/>
          </a:ln>
        </p:spPr>
      </p:pic>
      <p:sp>
        <p:nvSpPr>
          <p:cNvPr id="2308" name="Google Shape;2308;p57"/>
          <p:cNvSpPr txBox="1"/>
          <p:nvPr/>
        </p:nvSpPr>
        <p:spPr>
          <a:xfrm>
            <a:off x="171450" y="4747025"/>
            <a:ext cx="8326200" cy="34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Font typeface="Arial"/>
              <a:buNone/>
            </a:pPr>
            <a:r>
              <a:rPr lang="en" sz="1067">
                <a:latin typeface="Calibri"/>
                <a:ea typeface="Calibri"/>
                <a:cs typeface="Calibri"/>
                <a:sym typeface="Calibri"/>
              </a:rPr>
              <a:t>National Center on Safe Supportive Learning Environments, </a:t>
            </a:r>
            <a:r>
              <a:rPr lang="en" sz="1067" u="sng">
                <a:latin typeface="Calibri"/>
                <a:ea typeface="Calibri"/>
                <a:cs typeface="Calibri"/>
                <a:sym typeface="Calibri"/>
                <a:hlinkClick r:id="rId5"/>
              </a:rPr>
              <a:t>https://safesupportivelearning.ed.gov/leading-trauma-sensitive-schools</a:t>
            </a:r>
            <a:endParaRPr>
              <a:latin typeface="Proxima Nova"/>
              <a:ea typeface="Proxima Nova"/>
              <a:cs typeface="Proxima Nova"/>
              <a:sym typeface="Proxima Nova"/>
            </a:endParaRPr>
          </a:p>
        </p:txBody>
      </p:sp>
      <p:sp>
        <p:nvSpPr>
          <p:cNvPr id="2309" name="Google Shape;2309;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sp>
        <p:nvSpPr>
          <p:cNvPr id="2314" name="Google Shape;2314;p58"/>
          <p:cNvSpPr txBox="1"/>
          <p:nvPr/>
        </p:nvSpPr>
        <p:spPr>
          <a:xfrm>
            <a:off x="364325" y="214300"/>
            <a:ext cx="5765100" cy="79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4400">
                <a:solidFill>
                  <a:schemeClr val="dk1"/>
                </a:solidFill>
                <a:latin typeface="Calibri"/>
                <a:ea typeface="Calibri"/>
                <a:cs typeface="Calibri"/>
                <a:sym typeface="Calibri"/>
              </a:rPr>
              <a:t>Types of Trauma</a:t>
            </a:r>
            <a:endParaRPr>
              <a:latin typeface="Roboto"/>
              <a:ea typeface="Roboto"/>
              <a:cs typeface="Roboto"/>
              <a:sym typeface="Roboto"/>
            </a:endParaRPr>
          </a:p>
        </p:txBody>
      </p:sp>
      <p:sp>
        <p:nvSpPr>
          <p:cNvPr id="2315" name="Google Shape;2315;p58"/>
          <p:cNvSpPr txBox="1"/>
          <p:nvPr/>
        </p:nvSpPr>
        <p:spPr>
          <a:xfrm>
            <a:off x="557225" y="1189425"/>
            <a:ext cx="8122500" cy="3381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000" b="1">
                <a:solidFill>
                  <a:schemeClr val="dk1"/>
                </a:solidFill>
                <a:latin typeface="Roboto"/>
                <a:ea typeface="Roboto"/>
                <a:cs typeface="Roboto"/>
                <a:sym typeface="Roboto"/>
              </a:rPr>
              <a:t>3. Complex trauma</a:t>
            </a:r>
            <a:r>
              <a:rPr lang="en" sz="2000">
                <a:solidFill>
                  <a:schemeClr val="dk1"/>
                </a:solidFill>
                <a:latin typeface="Roboto"/>
                <a:ea typeface="Roboto"/>
                <a:cs typeface="Roboto"/>
                <a:sym typeface="Roboto"/>
              </a:rPr>
              <a:t>- a specific type of chronic trauma</a:t>
            </a:r>
            <a:endParaRPr sz="2000">
              <a:solidFill>
                <a:schemeClr val="dk1"/>
              </a:solidFill>
              <a:latin typeface="Roboto"/>
              <a:ea typeface="Roboto"/>
              <a:cs typeface="Roboto"/>
              <a:sym typeface="Roboto"/>
            </a:endParaRPr>
          </a:p>
          <a:p>
            <a:pPr marL="0" lvl="0" indent="0" algn="l" rtl="0">
              <a:lnSpc>
                <a:spcPct val="90000"/>
              </a:lnSpc>
              <a:spcBef>
                <a:spcPts val="0"/>
              </a:spcBef>
              <a:spcAft>
                <a:spcPts val="0"/>
              </a:spcAft>
              <a:buNone/>
            </a:pPr>
            <a:endParaRPr sz="2000">
              <a:solidFill>
                <a:schemeClr val="dk1"/>
              </a:solidFill>
              <a:latin typeface="Roboto"/>
              <a:ea typeface="Roboto"/>
              <a:cs typeface="Roboto"/>
              <a:sym typeface="Roboto"/>
            </a:endParaRPr>
          </a:p>
          <a:p>
            <a:pPr marL="457200" lvl="0" indent="-330200" algn="l" rtl="0">
              <a:lnSpc>
                <a:spcPct val="9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Physical, emotional, and sexual abuse from caregiver</a:t>
            </a:r>
            <a:endParaRPr sz="1600">
              <a:solidFill>
                <a:schemeClr val="dk1"/>
              </a:solidFill>
              <a:latin typeface="Roboto"/>
              <a:ea typeface="Roboto"/>
              <a:cs typeface="Roboto"/>
              <a:sym typeface="Roboto"/>
            </a:endParaRPr>
          </a:p>
          <a:p>
            <a:pPr marL="457200" lvl="0" indent="-330200" algn="l" rtl="0">
              <a:lnSpc>
                <a:spcPct val="9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Witnessing domestic violence</a:t>
            </a:r>
            <a:endParaRPr sz="1600">
              <a:solidFill>
                <a:schemeClr val="dk1"/>
              </a:solidFill>
              <a:latin typeface="Roboto"/>
              <a:ea typeface="Roboto"/>
              <a:cs typeface="Roboto"/>
              <a:sym typeface="Roboto"/>
            </a:endParaRPr>
          </a:p>
          <a:p>
            <a:pPr marL="457200" lvl="0" indent="-330200" algn="l" rtl="0">
              <a:lnSpc>
                <a:spcPct val="9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Neglect</a:t>
            </a:r>
            <a:endParaRPr sz="2000">
              <a:solidFill>
                <a:schemeClr val="dk1"/>
              </a:solidFill>
              <a:latin typeface="Roboto"/>
              <a:ea typeface="Roboto"/>
              <a:cs typeface="Roboto"/>
              <a:sym typeface="Roboto"/>
            </a:endParaRPr>
          </a:p>
          <a:p>
            <a:pPr marL="0" lvl="0" indent="457200" algn="l" rtl="0">
              <a:lnSpc>
                <a:spcPct val="90000"/>
              </a:lnSpc>
              <a:spcBef>
                <a:spcPts val="1000"/>
              </a:spcBef>
              <a:spcAft>
                <a:spcPts val="0"/>
              </a:spcAft>
              <a:buClr>
                <a:srgbClr val="FF0000"/>
              </a:buClr>
              <a:buSzPts val="2800"/>
              <a:buFont typeface="Arial"/>
              <a:buNone/>
            </a:pPr>
            <a:r>
              <a:rPr lang="en" sz="2300" b="1" i="1">
                <a:solidFill>
                  <a:schemeClr val="accent5"/>
                </a:solidFill>
              </a:rPr>
              <a:t>- exposure to multiple traumatic events from an early	 age</a:t>
            </a:r>
            <a:endParaRPr sz="2300" b="1" i="1">
              <a:solidFill>
                <a:schemeClr val="accent5"/>
              </a:solidFill>
            </a:endParaRPr>
          </a:p>
          <a:p>
            <a:pPr marL="457188" lvl="0" indent="0" algn="l" rtl="0">
              <a:lnSpc>
                <a:spcPct val="90000"/>
              </a:lnSpc>
              <a:spcBef>
                <a:spcPts val="1000"/>
              </a:spcBef>
              <a:spcAft>
                <a:spcPts val="0"/>
              </a:spcAft>
              <a:buClr>
                <a:srgbClr val="FF0000"/>
              </a:buClr>
              <a:buSzPts val="2800"/>
              <a:buFont typeface="Arial"/>
              <a:buNone/>
            </a:pPr>
            <a:r>
              <a:rPr lang="en" sz="2300" b="1" i="1" u="sng">
                <a:solidFill>
                  <a:schemeClr val="accent5"/>
                </a:solidFill>
              </a:rPr>
              <a:t>AND </a:t>
            </a:r>
            <a:endParaRPr sz="2300" b="1" i="1" u="sng">
              <a:solidFill>
                <a:schemeClr val="accent5"/>
              </a:solidFill>
            </a:endParaRPr>
          </a:p>
          <a:p>
            <a:pPr marL="0" lvl="0" indent="457188" algn="l" rtl="0">
              <a:lnSpc>
                <a:spcPct val="90000"/>
              </a:lnSpc>
              <a:spcBef>
                <a:spcPts val="1000"/>
              </a:spcBef>
              <a:spcAft>
                <a:spcPts val="0"/>
              </a:spcAft>
              <a:buNone/>
            </a:pPr>
            <a:r>
              <a:rPr lang="en" sz="2300" b="1" i="1">
                <a:solidFill>
                  <a:schemeClr val="accent5"/>
                </a:solidFill>
              </a:rPr>
              <a:t>- the immediate and long-term effects of these				 experiences over development</a:t>
            </a:r>
            <a:endParaRPr sz="1600">
              <a:solidFill>
                <a:schemeClr val="dk1"/>
              </a:solidFill>
              <a:latin typeface="Roboto"/>
              <a:ea typeface="Roboto"/>
              <a:cs typeface="Roboto"/>
              <a:sym typeface="Roboto"/>
            </a:endParaRPr>
          </a:p>
        </p:txBody>
      </p:sp>
      <p:sp>
        <p:nvSpPr>
          <p:cNvPr id="2316" name="Google Shape;2316;p58"/>
          <p:cNvSpPr txBox="1"/>
          <p:nvPr/>
        </p:nvSpPr>
        <p:spPr>
          <a:xfrm>
            <a:off x="300050" y="4757750"/>
            <a:ext cx="8915400" cy="34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Font typeface="Arial"/>
              <a:buNone/>
            </a:pPr>
            <a:r>
              <a:rPr lang="en" sz="1067">
                <a:latin typeface="Calibri"/>
                <a:ea typeface="Calibri"/>
                <a:cs typeface="Calibri"/>
                <a:sym typeface="Calibri"/>
              </a:rPr>
              <a:t>National Center on Safe Supportive Learning Environments, </a:t>
            </a:r>
            <a:r>
              <a:rPr lang="en" sz="1067"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https://safesupportivelearning.ed.gov/leading-trauma-sensitive-schools</a:t>
            </a:r>
            <a:endParaRPr>
              <a:latin typeface="Proxima Nova"/>
              <a:ea typeface="Proxima Nova"/>
              <a:cs typeface="Proxima Nova"/>
              <a:sym typeface="Proxima Nova"/>
            </a:endParaRPr>
          </a:p>
        </p:txBody>
      </p:sp>
      <p:sp>
        <p:nvSpPr>
          <p:cNvPr id="2317" name="Google Shape;2317;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2322" name="Google Shape;2322;p59"/>
          <p:cNvSpPr txBox="1"/>
          <p:nvPr/>
        </p:nvSpPr>
        <p:spPr>
          <a:xfrm>
            <a:off x="407200" y="1017975"/>
            <a:ext cx="7222200" cy="4320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000" b="1">
                <a:solidFill>
                  <a:schemeClr val="dk1"/>
                </a:solidFill>
                <a:latin typeface="Roboto"/>
                <a:ea typeface="Roboto"/>
                <a:cs typeface="Roboto"/>
                <a:sym typeface="Roboto"/>
              </a:rPr>
              <a:t>4. Historical trauma</a:t>
            </a:r>
            <a:endParaRPr sz="2000">
              <a:solidFill>
                <a:schemeClr val="dk1"/>
              </a:solidFill>
              <a:latin typeface="Roboto"/>
              <a:ea typeface="Roboto"/>
              <a:cs typeface="Roboto"/>
              <a:sym typeface="Roboto"/>
            </a:endParaRPr>
          </a:p>
          <a:p>
            <a:pPr marL="0" lvl="0" indent="0" algn="l" rtl="0">
              <a:lnSpc>
                <a:spcPct val="90000"/>
              </a:lnSpc>
              <a:spcBef>
                <a:spcPts val="1000"/>
              </a:spcBef>
              <a:spcAft>
                <a:spcPts val="0"/>
              </a:spcAft>
              <a:buClr>
                <a:srgbClr val="000000"/>
              </a:buClr>
              <a:buSzPts val="2000"/>
              <a:buFont typeface="Arial"/>
              <a:buNone/>
            </a:pPr>
            <a:r>
              <a:rPr lang="en" sz="1600" b="1" i="1"/>
              <a:t>“</a:t>
            </a:r>
            <a:r>
              <a:rPr lang="en" sz="1600" i="1"/>
              <a:t>The cumulative emotional and psychological wounding across generations, including the lifespan, which emanates from massive group trauma” – Maria Yellow Horse Brave Heart</a:t>
            </a:r>
            <a:endParaRPr sz="1600" i="1"/>
          </a:p>
          <a:p>
            <a:pPr marL="914377" lvl="0" indent="-347124" algn="l" rtl="0">
              <a:lnSpc>
                <a:spcPct val="90000"/>
              </a:lnSpc>
              <a:spcBef>
                <a:spcPts val="1000"/>
              </a:spcBef>
              <a:spcAft>
                <a:spcPts val="0"/>
              </a:spcAft>
              <a:buClr>
                <a:srgbClr val="000000"/>
              </a:buClr>
              <a:buSzPts val="2000"/>
              <a:buChar char="•"/>
            </a:pPr>
            <a:r>
              <a:rPr lang="en" sz="2000"/>
              <a:t>across generations</a:t>
            </a:r>
            <a:endParaRPr sz="2000"/>
          </a:p>
          <a:p>
            <a:pPr marL="914377" lvl="0" indent="-347124" algn="l" rtl="0">
              <a:lnSpc>
                <a:spcPct val="90000"/>
              </a:lnSpc>
              <a:spcBef>
                <a:spcPts val="0"/>
              </a:spcBef>
              <a:spcAft>
                <a:spcPts val="0"/>
              </a:spcAft>
              <a:buClr>
                <a:srgbClr val="000000"/>
              </a:buClr>
              <a:buSzPts val="2000"/>
              <a:buChar char="•"/>
            </a:pPr>
            <a:r>
              <a:rPr lang="en" sz="2000"/>
              <a:t>result of massive group trauma</a:t>
            </a:r>
            <a:endParaRPr sz="2000"/>
          </a:p>
          <a:p>
            <a:pPr marL="1371565" lvl="1" indent="-338658" algn="l" rtl="0">
              <a:lnSpc>
                <a:spcPct val="90000"/>
              </a:lnSpc>
              <a:spcBef>
                <a:spcPts val="0"/>
              </a:spcBef>
              <a:spcAft>
                <a:spcPts val="0"/>
              </a:spcAft>
              <a:buClr>
                <a:srgbClr val="000000"/>
              </a:buClr>
              <a:buSzPts val="1600"/>
              <a:buFont typeface="Noto Sans Symbols"/>
              <a:buChar char="▪"/>
            </a:pPr>
            <a:r>
              <a:rPr lang="en" sz="1600"/>
              <a:t>racism </a:t>
            </a:r>
            <a:endParaRPr sz="1600"/>
          </a:p>
          <a:p>
            <a:pPr marL="1371565" lvl="1" indent="-338658" algn="l" rtl="0">
              <a:lnSpc>
                <a:spcPct val="90000"/>
              </a:lnSpc>
              <a:spcBef>
                <a:spcPts val="0"/>
              </a:spcBef>
              <a:spcAft>
                <a:spcPts val="0"/>
              </a:spcAft>
              <a:buClr>
                <a:srgbClr val="000000"/>
              </a:buClr>
              <a:buSzPts val="1600"/>
              <a:buFont typeface="Noto Sans Symbols"/>
              <a:buChar char="▪"/>
            </a:pPr>
            <a:r>
              <a:rPr lang="en" sz="1600"/>
              <a:t>poverty</a:t>
            </a:r>
            <a:endParaRPr sz="1600"/>
          </a:p>
          <a:p>
            <a:pPr marL="1371565" lvl="1" indent="-338658" algn="l" rtl="0">
              <a:lnSpc>
                <a:spcPct val="90000"/>
              </a:lnSpc>
              <a:spcBef>
                <a:spcPts val="0"/>
              </a:spcBef>
              <a:spcAft>
                <a:spcPts val="0"/>
              </a:spcAft>
              <a:buClr>
                <a:srgbClr val="000000"/>
              </a:buClr>
              <a:buSzPts val="1600"/>
              <a:buFont typeface="Noto Sans Symbols"/>
              <a:buChar char="▪"/>
            </a:pPr>
            <a:r>
              <a:rPr lang="en" sz="1600"/>
              <a:t>oppression</a:t>
            </a:r>
            <a:endParaRPr sz="2000">
              <a:solidFill>
                <a:srgbClr val="5B9BD5"/>
              </a:solidFill>
            </a:endParaRPr>
          </a:p>
          <a:p>
            <a:pPr marL="914365" lvl="0" indent="-338658" algn="l" rtl="0">
              <a:lnSpc>
                <a:spcPct val="90000"/>
              </a:lnSpc>
              <a:spcBef>
                <a:spcPts val="0"/>
              </a:spcBef>
              <a:spcAft>
                <a:spcPts val="0"/>
              </a:spcAft>
              <a:buClr>
                <a:srgbClr val="000000"/>
              </a:buClr>
              <a:buSzPts val="2000"/>
              <a:buChar char="•"/>
            </a:pPr>
            <a:r>
              <a:rPr lang="en" sz="2000"/>
              <a:t>Can impact genetic makeup and world view (epigenetics):</a:t>
            </a:r>
            <a:endParaRPr sz="2400">
              <a:solidFill>
                <a:srgbClr val="5B9BD5"/>
              </a:solidFill>
            </a:endParaRPr>
          </a:p>
          <a:p>
            <a:pPr marL="1371565" lvl="1" indent="-338658" algn="l" rtl="0">
              <a:lnSpc>
                <a:spcPct val="90000"/>
              </a:lnSpc>
              <a:spcBef>
                <a:spcPts val="0"/>
              </a:spcBef>
              <a:spcAft>
                <a:spcPts val="0"/>
              </a:spcAft>
              <a:buClr>
                <a:srgbClr val="000000"/>
              </a:buClr>
              <a:buSzPts val="1600"/>
              <a:buFont typeface="Noto Sans Symbols"/>
              <a:buChar char="▪"/>
            </a:pPr>
            <a:r>
              <a:rPr lang="en" sz="1600"/>
              <a:t>Unsettled trauma or grief</a:t>
            </a:r>
            <a:endParaRPr sz="2000">
              <a:solidFill>
                <a:srgbClr val="5B9BD5"/>
              </a:solidFill>
            </a:endParaRPr>
          </a:p>
          <a:p>
            <a:pPr marL="1371565" lvl="1" indent="-338658" algn="l" rtl="0">
              <a:lnSpc>
                <a:spcPct val="90000"/>
              </a:lnSpc>
              <a:spcBef>
                <a:spcPts val="0"/>
              </a:spcBef>
              <a:spcAft>
                <a:spcPts val="0"/>
              </a:spcAft>
              <a:buClr>
                <a:srgbClr val="000000"/>
              </a:buClr>
              <a:buSzPts val="1600"/>
              <a:buFont typeface="Noto Sans Symbols"/>
              <a:buChar char="▪"/>
            </a:pPr>
            <a:r>
              <a:rPr lang="en" sz="1600"/>
              <a:t>Depression, high mortality</a:t>
            </a:r>
            <a:endParaRPr sz="2000">
              <a:solidFill>
                <a:srgbClr val="5B9BD5"/>
              </a:solidFill>
            </a:endParaRPr>
          </a:p>
          <a:p>
            <a:pPr marL="1371565" lvl="1" indent="-338658" algn="l" rtl="0">
              <a:lnSpc>
                <a:spcPct val="90000"/>
              </a:lnSpc>
              <a:spcBef>
                <a:spcPts val="0"/>
              </a:spcBef>
              <a:spcAft>
                <a:spcPts val="0"/>
              </a:spcAft>
              <a:buClr>
                <a:srgbClr val="000000"/>
              </a:buClr>
              <a:buSzPts val="1600"/>
              <a:buFont typeface="Noto Sans Symbols"/>
              <a:buChar char="▪"/>
            </a:pPr>
            <a:r>
              <a:rPr lang="en" sz="1600"/>
              <a:t>Increase of alcohol abuse, child abuse, and domestic violence</a:t>
            </a:r>
            <a:endParaRPr sz="2000">
              <a:solidFill>
                <a:srgbClr val="5B9BD5"/>
              </a:solidFill>
            </a:endParaRPr>
          </a:p>
          <a:p>
            <a:pPr marL="1371565" lvl="1" indent="-338658" algn="l" rtl="0">
              <a:lnSpc>
                <a:spcPct val="90000"/>
              </a:lnSpc>
              <a:spcBef>
                <a:spcPts val="0"/>
              </a:spcBef>
              <a:spcAft>
                <a:spcPts val="0"/>
              </a:spcAft>
              <a:buClr>
                <a:srgbClr val="000000"/>
              </a:buClr>
              <a:buSzPts val="1600"/>
              <a:buFont typeface="Noto Sans Symbols"/>
              <a:buChar char="▪"/>
            </a:pPr>
            <a:r>
              <a:rPr lang="en" sz="1600"/>
              <a:t>Response to authority figures </a:t>
            </a:r>
            <a:endParaRPr sz="2000">
              <a:solidFill>
                <a:srgbClr val="5B9BD5"/>
              </a:solidFill>
            </a:endParaRPr>
          </a:p>
          <a:p>
            <a:pPr marL="0" lvl="0" indent="0" algn="l" rtl="0">
              <a:lnSpc>
                <a:spcPct val="90000"/>
              </a:lnSpc>
              <a:spcBef>
                <a:spcPts val="0"/>
              </a:spcBef>
              <a:spcAft>
                <a:spcPts val="0"/>
              </a:spcAft>
              <a:buNone/>
            </a:pPr>
            <a:endParaRPr sz="2000">
              <a:solidFill>
                <a:schemeClr val="dk1"/>
              </a:solidFill>
              <a:latin typeface="Roboto"/>
              <a:ea typeface="Roboto"/>
              <a:cs typeface="Roboto"/>
              <a:sym typeface="Roboto"/>
            </a:endParaRPr>
          </a:p>
        </p:txBody>
      </p:sp>
      <p:sp>
        <p:nvSpPr>
          <p:cNvPr id="2323" name="Google Shape;2323;p59"/>
          <p:cNvSpPr txBox="1">
            <a:spLocks noGrp="1"/>
          </p:cNvSpPr>
          <p:nvPr>
            <p:ph type="title" idx="4294967295"/>
          </p:nvPr>
        </p:nvSpPr>
        <p:spPr>
          <a:xfrm>
            <a:off x="311700" y="383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 of Trauma</a:t>
            </a:r>
            <a:endParaRPr/>
          </a:p>
        </p:txBody>
      </p:sp>
      <p:sp>
        <p:nvSpPr>
          <p:cNvPr id="2324" name="Google Shape;2324;p59"/>
          <p:cNvSpPr txBox="1"/>
          <p:nvPr/>
        </p:nvSpPr>
        <p:spPr>
          <a:xfrm>
            <a:off x="171450" y="4693450"/>
            <a:ext cx="8661000" cy="34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Font typeface="Arial"/>
              <a:buNone/>
            </a:pPr>
            <a:r>
              <a:rPr lang="en" sz="1067">
                <a:latin typeface="Calibri"/>
                <a:ea typeface="Calibri"/>
                <a:cs typeface="Calibri"/>
                <a:sym typeface="Calibri"/>
              </a:rPr>
              <a:t>National Center on Safe Supportive Learning Environments, </a:t>
            </a:r>
            <a:r>
              <a:rPr lang="en" sz="1067"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https://safesupportivelearning.ed.gov/leading-trauma-sensitive-schools</a:t>
            </a:r>
            <a:endParaRPr>
              <a:latin typeface="Proxima Nova"/>
              <a:ea typeface="Proxima Nova"/>
              <a:cs typeface="Proxima Nova"/>
              <a:sym typeface="Proxima Nova"/>
            </a:endParaRPr>
          </a:p>
        </p:txBody>
      </p:sp>
      <p:sp>
        <p:nvSpPr>
          <p:cNvPr id="2325" name="Google Shape;2325;p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pic>
        <p:nvPicPr>
          <p:cNvPr id="2326" name="Google Shape;2326;p59"/>
          <p:cNvPicPr preferRelativeResize="0"/>
          <p:nvPr/>
        </p:nvPicPr>
        <p:blipFill>
          <a:blip r:embed="rId4">
            <a:alphaModFix/>
          </a:blip>
          <a:stretch>
            <a:fillRect/>
          </a:stretch>
        </p:blipFill>
        <p:spPr>
          <a:xfrm>
            <a:off x="6567050" y="2088925"/>
            <a:ext cx="2176419" cy="21781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Google Shape;2181;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
        <p:nvSpPr>
          <p:cNvPr id="2182" name="Google Shape;2182;p42"/>
          <p:cNvSpPr txBox="1">
            <a:spLocks noGrp="1"/>
          </p:cNvSpPr>
          <p:nvPr>
            <p:ph type="subTitle" idx="1"/>
          </p:nvPr>
        </p:nvSpPr>
        <p:spPr>
          <a:xfrm>
            <a:off x="720000" y="1475700"/>
            <a:ext cx="7704000" cy="2657700"/>
          </a:xfrm>
          <a:prstGeom prst="rect">
            <a:avLst/>
          </a:prstGeom>
        </p:spPr>
        <p:txBody>
          <a:bodyPr spcFirstLastPara="1" wrap="square" lIns="91425" tIns="91425" rIns="91425" bIns="91425" anchor="ctr" anchorCtr="0">
            <a:noAutofit/>
          </a:bodyPr>
          <a:lstStyle/>
          <a:p>
            <a:pPr marL="0" lvl="0" indent="0" algn="ctr" rtl="0">
              <a:spcBef>
                <a:spcPts val="0"/>
              </a:spcBef>
              <a:spcAft>
                <a:spcPts val="1000"/>
              </a:spcAft>
              <a:buNone/>
            </a:pPr>
            <a:r>
              <a:rPr lang="en" sz="2000">
                <a:solidFill>
                  <a:srgbClr val="000000"/>
                </a:solidFill>
                <a:highlight>
                  <a:srgbClr val="FFFFFF"/>
                </a:highlight>
                <a:latin typeface="Arial"/>
                <a:ea typeface="Arial"/>
                <a:cs typeface="Arial"/>
                <a:sym typeface="Arial"/>
              </a:rPr>
              <a:t>This training is being sponsored by Nebraska’s Project AWARE Grant, which is jointly undertaken by the Nebraska Department of Education and Nebraska Department of Health and Human Services - Division of Behavioral Health.  Project AWARE is made possible through Nebraska’s AWARE-SEA Grant (Number 1H795MO80960-01) from the U.S. Department of Health and Human Services - Substance Abuse and Mental Health Services Administration (SAMHSA).</a:t>
            </a:r>
            <a:endParaRPr sz="25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0"/>
        <p:cNvGrpSpPr/>
        <p:nvPr/>
      </p:nvGrpSpPr>
      <p:grpSpPr>
        <a:xfrm>
          <a:off x="0" y="0"/>
          <a:ext cx="0" cy="0"/>
          <a:chOff x="0" y="0"/>
          <a:chExt cx="0" cy="0"/>
        </a:xfrm>
      </p:grpSpPr>
      <p:sp>
        <p:nvSpPr>
          <p:cNvPr id="2331" name="Google Shape;2331;p60"/>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Impact of Trauma</a:t>
            </a:r>
            <a:endParaRPr/>
          </a:p>
        </p:txBody>
      </p:sp>
      <p:sp>
        <p:nvSpPr>
          <p:cNvPr id="2332" name="Google Shape;2332;p60"/>
          <p:cNvSpPr txBox="1">
            <a:spLocks noGrp="1"/>
          </p:cNvSpPr>
          <p:nvPr>
            <p:ph type="body" idx="4294967295"/>
          </p:nvPr>
        </p:nvSpPr>
        <p:spPr>
          <a:xfrm>
            <a:off x="311700" y="1152475"/>
            <a:ext cx="8520600" cy="373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Is dependent on:</a:t>
            </a:r>
            <a:endParaRPr b="1"/>
          </a:p>
          <a:p>
            <a:pPr marL="457200" lvl="0" indent="-317500" algn="l" rtl="0">
              <a:spcBef>
                <a:spcPts val="1600"/>
              </a:spcBef>
              <a:spcAft>
                <a:spcPts val="0"/>
              </a:spcAft>
              <a:buSzPts val="1400"/>
              <a:buChar char="●"/>
            </a:pPr>
            <a:r>
              <a:rPr lang="en"/>
              <a:t>age and developmental stage,</a:t>
            </a:r>
            <a:endParaRPr/>
          </a:p>
          <a:p>
            <a:pPr marL="457200" lvl="0" indent="-317500" algn="l" rtl="0">
              <a:spcBef>
                <a:spcPts val="1600"/>
              </a:spcBef>
              <a:spcAft>
                <a:spcPts val="0"/>
              </a:spcAft>
              <a:buSzPts val="1400"/>
              <a:buChar char="●"/>
            </a:pPr>
            <a:r>
              <a:rPr lang="en"/>
              <a:t>perception of danger,</a:t>
            </a:r>
            <a:endParaRPr/>
          </a:p>
          <a:p>
            <a:pPr marL="457200" lvl="0" indent="-317500" algn="l" rtl="0">
              <a:spcBef>
                <a:spcPts val="1600"/>
              </a:spcBef>
              <a:spcAft>
                <a:spcPts val="0"/>
              </a:spcAft>
              <a:buSzPts val="1400"/>
              <a:buChar char="●"/>
            </a:pPr>
            <a:r>
              <a:rPr lang="en"/>
              <a:t>whether a victim or witness,</a:t>
            </a:r>
            <a:endParaRPr/>
          </a:p>
          <a:p>
            <a:pPr marL="457200" lvl="0" indent="-317500" algn="l" rtl="0">
              <a:spcBef>
                <a:spcPts val="1600"/>
              </a:spcBef>
              <a:spcAft>
                <a:spcPts val="0"/>
              </a:spcAft>
              <a:buSzPts val="1400"/>
              <a:buChar char="●"/>
            </a:pPr>
            <a:r>
              <a:rPr lang="en"/>
              <a:t>relationship to the victim or the perpetrator,</a:t>
            </a:r>
            <a:endParaRPr/>
          </a:p>
          <a:p>
            <a:pPr marL="457200" lvl="0" indent="-317500" algn="l" rtl="0">
              <a:spcBef>
                <a:spcPts val="1600"/>
              </a:spcBef>
              <a:spcAft>
                <a:spcPts val="0"/>
              </a:spcAft>
              <a:buSzPts val="1400"/>
              <a:buChar char="●"/>
            </a:pPr>
            <a:r>
              <a:rPr lang="en"/>
              <a:t>past experience with trauma,</a:t>
            </a:r>
            <a:endParaRPr/>
          </a:p>
          <a:p>
            <a:pPr marL="457200" lvl="0" indent="-317500" algn="l" rtl="0">
              <a:spcBef>
                <a:spcPts val="1600"/>
              </a:spcBef>
              <a:spcAft>
                <a:spcPts val="0"/>
              </a:spcAft>
              <a:buSzPts val="1400"/>
              <a:buChar char="●"/>
            </a:pPr>
            <a:r>
              <a:rPr lang="en"/>
              <a:t>adversities faced after traumatic event(s),</a:t>
            </a:r>
            <a:endParaRPr/>
          </a:p>
          <a:p>
            <a:pPr marL="457200" lvl="0" indent="-317500" algn="l" rtl="0">
              <a:spcBef>
                <a:spcPts val="1600"/>
              </a:spcBef>
              <a:spcAft>
                <a:spcPts val="0"/>
              </a:spcAft>
              <a:buSzPts val="1400"/>
              <a:buChar char="●"/>
            </a:pPr>
            <a:r>
              <a:rPr lang="en"/>
              <a:t>presence and availability of adults who can offer help &amp; protection, AND</a:t>
            </a:r>
            <a:endParaRPr/>
          </a:p>
          <a:p>
            <a:pPr marL="457200" lvl="0" indent="-317500" algn="l" rtl="0">
              <a:spcBef>
                <a:spcPts val="1600"/>
              </a:spcBef>
              <a:spcAft>
                <a:spcPts val="1600"/>
              </a:spcAft>
              <a:buSzPts val="1400"/>
              <a:buChar char="●"/>
            </a:pPr>
            <a:r>
              <a:rPr lang="en"/>
              <a:t>the individual’s perception of threat and presence or lack of adult buffers to stressors.</a:t>
            </a:r>
            <a:endParaRPr/>
          </a:p>
        </p:txBody>
      </p:sp>
      <p:sp>
        <p:nvSpPr>
          <p:cNvPr id="2333" name="Google Shape;2333;p60"/>
          <p:cNvSpPr txBox="1"/>
          <p:nvPr/>
        </p:nvSpPr>
        <p:spPr>
          <a:xfrm>
            <a:off x="321475" y="4736300"/>
            <a:ext cx="8100900" cy="34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Font typeface="Arial"/>
              <a:buNone/>
            </a:pPr>
            <a:r>
              <a:rPr lang="en" sz="1067">
                <a:latin typeface="Calibri"/>
                <a:ea typeface="Calibri"/>
                <a:cs typeface="Calibri"/>
                <a:sym typeface="Calibri"/>
              </a:rPr>
              <a:t>National Center on Safe Supportive Learning Environments, </a:t>
            </a:r>
            <a:r>
              <a:rPr lang="en" sz="1067" u="sng">
                <a:latin typeface="Calibri"/>
                <a:ea typeface="Calibri"/>
                <a:cs typeface="Calibri"/>
                <a:sym typeface="Calibri"/>
                <a:hlinkClick r:id="rId3"/>
              </a:rPr>
              <a:t>https://safesupportivelearning.ed.gov/leading-trauma-sensitive-schools</a:t>
            </a:r>
            <a:endParaRPr>
              <a:latin typeface="Proxima Nova"/>
              <a:ea typeface="Proxima Nova"/>
              <a:cs typeface="Proxima Nova"/>
              <a:sym typeface="Proxima Nova"/>
            </a:endParaRPr>
          </a:p>
        </p:txBody>
      </p:sp>
      <p:sp>
        <p:nvSpPr>
          <p:cNvPr id="2334" name="Google Shape;2334;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pic>
        <p:nvPicPr>
          <p:cNvPr id="2335" name="Google Shape;2335;p60"/>
          <p:cNvPicPr preferRelativeResize="0"/>
          <p:nvPr/>
        </p:nvPicPr>
        <p:blipFill>
          <a:blip r:embed="rId4">
            <a:alphaModFix/>
          </a:blip>
          <a:stretch>
            <a:fillRect/>
          </a:stretch>
        </p:blipFill>
        <p:spPr>
          <a:xfrm>
            <a:off x="5332125" y="531598"/>
            <a:ext cx="3435900" cy="2308725"/>
          </a:xfrm>
          <a:prstGeom prst="rect">
            <a:avLst/>
          </a:prstGeom>
          <a:noFill/>
          <a:ln>
            <a:noFill/>
          </a:ln>
        </p:spPr>
      </p:pic>
      <p:sp>
        <p:nvSpPr>
          <p:cNvPr id="2336" name="Google Shape;2336;p60"/>
          <p:cNvSpPr txBox="1"/>
          <p:nvPr/>
        </p:nvSpPr>
        <p:spPr>
          <a:xfrm>
            <a:off x="5947125" y="3020600"/>
            <a:ext cx="282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Open Sans"/>
                <a:ea typeface="Open Sans"/>
                <a:cs typeface="Open Sans"/>
                <a:sym typeface="Open Sans"/>
                <a:hlinkClick r:id="rId5"/>
              </a:rPr>
              <a:t>Sandy Hook Kids Center</a:t>
            </a:r>
            <a:endParaRPr>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0"/>
        <p:cNvGrpSpPr/>
        <p:nvPr/>
      </p:nvGrpSpPr>
      <p:grpSpPr>
        <a:xfrm>
          <a:off x="0" y="0"/>
          <a:ext cx="0" cy="0"/>
          <a:chOff x="0" y="0"/>
          <a:chExt cx="0" cy="0"/>
        </a:xfrm>
      </p:grpSpPr>
      <p:sp>
        <p:nvSpPr>
          <p:cNvPr id="2341" name="Google Shape;2341;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pic>
        <p:nvPicPr>
          <p:cNvPr id="2342" name="Google Shape;2342;p61"/>
          <p:cNvPicPr preferRelativeResize="0"/>
          <p:nvPr/>
        </p:nvPicPr>
        <p:blipFill>
          <a:blip r:embed="rId3">
            <a:alphaModFix/>
          </a:blip>
          <a:stretch>
            <a:fillRect/>
          </a:stretch>
        </p:blipFill>
        <p:spPr>
          <a:xfrm>
            <a:off x="908100" y="40113"/>
            <a:ext cx="6807174" cy="50632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6"/>
        <p:cNvGrpSpPr/>
        <p:nvPr/>
      </p:nvGrpSpPr>
      <p:grpSpPr>
        <a:xfrm>
          <a:off x="0" y="0"/>
          <a:ext cx="0" cy="0"/>
          <a:chOff x="0" y="0"/>
          <a:chExt cx="0" cy="0"/>
        </a:xfrm>
      </p:grpSpPr>
      <p:pic>
        <p:nvPicPr>
          <p:cNvPr id="2347" name="Google Shape;2347;p62"/>
          <p:cNvPicPr preferRelativeResize="0"/>
          <p:nvPr/>
        </p:nvPicPr>
        <p:blipFill rotWithShape="1">
          <a:blip r:embed="rId3">
            <a:alphaModFix/>
          </a:blip>
          <a:srcRect/>
          <a:stretch/>
        </p:blipFill>
        <p:spPr>
          <a:xfrm>
            <a:off x="96750" y="-320125"/>
            <a:ext cx="8950500" cy="5263800"/>
          </a:xfrm>
          <a:prstGeom prst="rect">
            <a:avLst/>
          </a:prstGeom>
          <a:noFill/>
          <a:ln>
            <a:noFill/>
          </a:ln>
        </p:spPr>
      </p:pic>
      <p:sp>
        <p:nvSpPr>
          <p:cNvPr id="2348" name="Google Shape;2348;p62"/>
          <p:cNvSpPr txBox="1"/>
          <p:nvPr/>
        </p:nvSpPr>
        <p:spPr>
          <a:xfrm>
            <a:off x="14550" y="-320125"/>
            <a:ext cx="8950500" cy="8313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49" name="Google Shape;2349;p6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
        <p:nvSpPr>
          <p:cNvPr id="2350" name="Google Shape;2350;p62"/>
          <p:cNvSpPr txBox="1"/>
          <p:nvPr/>
        </p:nvSpPr>
        <p:spPr>
          <a:xfrm>
            <a:off x="423300" y="4853775"/>
            <a:ext cx="2845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Open Sans"/>
                <a:ea typeface="Open Sans"/>
                <a:cs typeface="Open Sans"/>
                <a:sym typeface="Open Sans"/>
              </a:rPr>
              <a:t>https://citizen.education/2018</a:t>
            </a:r>
            <a:endParaRPr sz="1000">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4"/>
        <p:cNvGrpSpPr/>
        <p:nvPr/>
      </p:nvGrpSpPr>
      <p:grpSpPr>
        <a:xfrm>
          <a:off x="0" y="0"/>
          <a:ext cx="0" cy="0"/>
          <a:chOff x="0" y="0"/>
          <a:chExt cx="0" cy="0"/>
        </a:xfrm>
      </p:grpSpPr>
      <p:pic>
        <p:nvPicPr>
          <p:cNvPr id="2355" name="Google Shape;2355;p63"/>
          <p:cNvPicPr preferRelativeResize="0"/>
          <p:nvPr/>
        </p:nvPicPr>
        <p:blipFill>
          <a:blip r:embed="rId3">
            <a:alphaModFix/>
          </a:blip>
          <a:stretch>
            <a:fillRect/>
          </a:stretch>
        </p:blipFill>
        <p:spPr>
          <a:xfrm>
            <a:off x="5047650" y="191400"/>
            <a:ext cx="3358500" cy="4760700"/>
          </a:xfrm>
          <a:prstGeom prst="rect">
            <a:avLst/>
          </a:prstGeom>
          <a:noFill/>
          <a:ln>
            <a:noFill/>
          </a:ln>
        </p:spPr>
      </p:pic>
      <p:sp>
        <p:nvSpPr>
          <p:cNvPr id="2356" name="Google Shape;2356;p63"/>
          <p:cNvSpPr txBox="1"/>
          <p:nvPr/>
        </p:nvSpPr>
        <p:spPr>
          <a:xfrm>
            <a:off x="712750" y="581500"/>
            <a:ext cx="3078600" cy="384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b="1">
                <a:solidFill>
                  <a:srgbClr val="0000FF"/>
                </a:solidFill>
              </a:rPr>
              <a:t>Things are not always what they seem. </a:t>
            </a:r>
            <a:endParaRPr sz="3400" b="1">
              <a:solidFill>
                <a:srgbClr val="0000FF"/>
              </a:solidFill>
            </a:endParaRPr>
          </a:p>
          <a:p>
            <a:pPr marL="0" lvl="0" indent="0" algn="ctr" rtl="0">
              <a:spcBef>
                <a:spcPts val="0"/>
              </a:spcBef>
              <a:spcAft>
                <a:spcPts val="0"/>
              </a:spcAft>
              <a:buNone/>
            </a:pPr>
            <a:endParaRPr sz="3400" b="1">
              <a:solidFill>
                <a:srgbClr val="0000FF"/>
              </a:solidFill>
            </a:endParaRPr>
          </a:p>
          <a:p>
            <a:pPr marL="0" lvl="0" indent="0" algn="ctr" rtl="0">
              <a:spcBef>
                <a:spcPts val="0"/>
              </a:spcBef>
              <a:spcAft>
                <a:spcPts val="0"/>
              </a:spcAft>
              <a:buNone/>
            </a:pPr>
            <a:r>
              <a:rPr lang="en" sz="3400" b="1">
                <a:solidFill>
                  <a:srgbClr val="0000FF"/>
                </a:solidFill>
              </a:rPr>
              <a:t> Perspective matters</a:t>
            </a:r>
            <a:endParaRPr sz="3400" b="1">
              <a:solidFill>
                <a:srgbClr val="0000FF"/>
              </a:solidFill>
            </a:endParaRPr>
          </a:p>
        </p:txBody>
      </p:sp>
      <p:sp>
        <p:nvSpPr>
          <p:cNvPr id="2357" name="Google Shape;2357;p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pic>
        <p:nvPicPr>
          <p:cNvPr id="2362" name="Google Shape;2362;p64"/>
          <p:cNvPicPr preferRelativeResize="0"/>
          <p:nvPr/>
        </p:nvPicPr>
        <p:blipFill>
          <a:blip r:embed="rId3">
            <a:alphaModFix/>
          </a:blip>
          <a:stretch>
            <a:fillRect/>
          </a:stretch>
        </p:blipFill>
        <p:spPr>
          <a:xfrm>
            <a:off x="1177975" y="275275"/>
            <a:ext cx="6964825" cy="4592950"/>
          </a:xfrm>
          <a:prstGeom prst="rect">
            <a:avLst/>
          </a:prstGeom>
          <a:noFill/>
          <a:ln>
            <a:noFill/>
          </a:ln>
        </p:spPr>
      </p:pic>
      <p:sp>
        <p:nvSpPr>
          <p:cNvPr id="2363" name="Google Shape;2363;p6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
        <p:nvSpPr>
          <p:cNvPr id="2364" name="Google Shape;2364;p64"/>
          <p:cNvSpPr txBox="1"/>
          <p:nvPr/>
        </p:nvSpPr>
        <p:spPr>
          <a:xfrm>
            <a:off x="218875" y="4765900"/>
            <a:ext cx="3507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highlight>
                  <a:srgbClr val="FFFFFF"/>
                </a:highlight>
                <a:latin typeface="Georgia"/>
                <a:ea typeface="Georgia"/>
                <a:cs typeface="Georgia"/>
                <a:sym typeface="Georgia"/>
              </a:rPr>
              <a:t>Philosophical Investigations</a:t>
            </a:r>
            <a:r>
              <a:rPr lang="en" sz="1000">
                <a:highlight>
                  <a:srgbClr val="FFFFFF"/>
                </a:highlight>
                <a:latin typeface="Georgia"/>
                <a:ea typeface="Georgia"/>
                <a:cs typeface="Georgia"/>
                <a:sym typeface="Georgia"/>
              </a:rPr>
              <a:t> (1953)</a:t>
            </a:r>
            <a:endParaRPr sz="1000">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8"/>
        <p:cNvGrpSpPr/>
        <p:nvPr/>
      </p:nvGrpSpPr>
      <p:grpSpPr>
        <a:xfrm>
          <a:off x="0" y="0"/>
          <a:ext cx="0" cy="0"/>
          <a:chOff x="0" y="0"/>
          <a:chExt cx="0" cy="0"/>
        </a:xfrm>
      </p:grpSpPr>
      <p:pic>
        <p:nvPicPr>
          <p:cNvPr id="2369" name="Google Shape;2369;p65"/>
          <p:cNvPicPr preferRelativeResize="0"/>
          <p:nvPr/>
        </p:nvPicPr>
        <p:blipFill>
          <a:blip r:embed="rId3">
            <a:alphaModFix/>
          </a:blip>
          <a:stretch>
            <a:fillRect/>
          </a:stretch>
        </p:blipFill>
        <p:spPr>
          <a:xfrm>
            <a:off x="2448800" y="152400"/>
            <a:ext cx="3629025" cy="4838700"/>
          </a:xfrm>
          <a:prstGeom prst="rect">
            <a:avLst/>
          </a:prstGeom>
          <a:noFill/>
          <a:ln>
            <a:noFill/>
          </a:ln>
        </p:spPr>
      </p:pic>
      <p:sp>
        <p:nvSpPr>
          <p:cNvPr id="2370" name="Google Shape;2370;p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
        <p:nvSpPr>
          <p:cNvPr id="2371" name="Google Shape;2371;p65"/>
          <p:cNvSpPr txBox="1"/>
          <p:nvPr/>
        </p:nvSpPr>
        <p:spPr>
          <a:xfrm>
            <a:off x="210700" y="4381575"/>
            <a:ext cx="2044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Open Sans"/>
                <a:ea typeface="Open Sans"/>
                <a:cs typeface="Open Sans"/>
                <a:sym typeface="Open Sans"/>
                <a:hlinkClick r:id="rId4"/>
              </a:rPr>
              <a:t>Link</a:t>
            </a:r>
            <a:endParaRPr sz="1000">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5"/>
        <p:cNvGrpSpPr/>
        <p:nvPr/>
      </p:nvGrpSpPr>
      <p:grpSpPr>
        <a:xfrm>
          <a:off x="0" y="0"/>
          <a:ext cx="0" cy="0"/>
          <a:chOff x="0" y="0"/>
          <a:chExt cx="0" cy="0"/>
        </a:xfrm>
      </p:grpSpPr>
      <p:pic>
        <p:nvPicPr>
          <p:cNvPr id="2376" name="Google Shape;2376;p66"/>
          <p:cNvPicPr preferRelativeResize="0"/>
          <p:nvPr/>
        </p:nvPicPr>
        <p:blipFill>
          <a:blip r:embed="rId3">
            <a:alphaModFix/>
          </a:blip>
          <a:stretch>
            <a:fillRect/>
          </a:stretch>
        </p:blipFill>
        <p:spPr>
          <a:xfrm>
            <a:off x="1092600" y="135775"/>
            <a:ext cx="6001850" cy="4530425"/>
          </a:xfrm>
          <a:prstGeom prst="rect">
            <a:avLst/>
          </a:prstGeom>
          <a:noFill/>
          <a:ln>
            <a:noFill/>
          </a:ln>
        </p:spPr>
      </p:pic>
      <p:sp>
        <p:nvSpPr>
          <p:cNvPr id="2377" name="Google Shape;2377;p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2378" name="Google Shape;2378;p66"/>
          <p:cNvSpPr txBox="1"/>
          <p:nvPr/>
        </p:nvSpPr>
        <p:spPr>
          <a:xfrm>
            <a:off x="398775" y="4839500"/>
            <a:ext cx="2706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Open Sans"/>
                <a:ea typeface="Open Sans"/>
                <a:cs typeface="Open Sans"/>
                <a:sym typeface="Open Sans"/>
              </a:rPr>
              <a:t>brainpages.org</a:t>
            </a:r>
            <a:endParaRPr sz="1000">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82"/>
        <p:cNvGrpSpPr/>
        <p:nvPr/>
      </p:nvGrpSpPr>
      <p:grpSpPr>
        <a:xfrm>
          <a:off x="0" y="0"/>
          <a:ext cx="0" cy="0"/>
          <a:chOff x="0" y="0"/>
          <a:chExt cx="0" cy="0"/>
        </a:xfrm>
      </p:grpSpPr>
      <p:pic>
        <p:nvPicPr>
          <p:cNvPr id="2383" name="Google Shape;2383;p67"/>
          <p:cNvPicPr preferRelativeResize="0"/>
          <p:nvPr/>
        </p:nvPicPr>
        <p:blipFill>
          <a:blip r:embed="rId3">
            <a:alphaModFix/>
          </a:blip>
          <a:stretch>
            <a:fillRect/>
          </a:stretch>
        </p:blipFill>
        <p:spPr>
          <a:xfrm>
            <a:off x="1433725" y="218975"/>
            <a:ext cx="5772054" cy="4838700"/>
          </a:xfrm>
          <a:prstGeom prst="rect">
            <a:avLst/>
          </a:prstGeom>
          <a:noFill/>
          <a:ln>
            <a:noFill/>
          </a:ln>
        </p:spPr>
      </p:pic>
      <p:sp>
        <p:nvSpPr>
          <p:cNvPr id="2384" name="Google Shape;2384;p67"/>
          <p:cNvSpPr txBox="1"/>
          <p:nvPr/>
        </p:nvSpPr>
        <p:spPr>
          <a:xfrm>
            <a:off x="1444950" y="227425"/>
            <a:ext cx="57825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385" name="Google Shape;2385;p67"/>
          <p:cNvSpPr txBox="1"/>
          <p:nvPr/>
        </p:nvSpPr>
        <p:spPr>
          <a:xfrm>
            <a:off x="1461550" y="4262750"/>
            <a:ext cx="5744100" cy="8313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86" name="Google Shape;2386;p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sp>
        <p:nvSpPr>
          <p:cNvPr id="2387" name="Google Shape;2387;p67"/>
          <p:cNvSpPr txBox="1"/>
          <p:nvPr/>
        </p:nvSpPr>
        <p:spPr>
          <a:xfrm>
            <a:off x="1396400" y="194825"/>
            <a:ext cx="58311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2388" name="Google Shape;2388;p67"/>
          <p:cNvSpPr txBox="1"/>
          <p:nvPr/>
        </p:nvSpPr>
        <p:spPr>
          <a:xfrm>
            <a:off x="1281925" y="603675"/>
            <a:ext cx="59940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2389" name="Google Shape;2389;p67"/>
          <p:cNvSpPr txBox="1"/>
          <p:nvPr/>
        </p:nvSpPr>
        <p:spPr>
          <a:xfrm>
            <a:off x="1257375" y="4299800"/>
            <a:ext cx="318900" cy="8313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xxx</a:t>
            </a:r>
            <a:endParaRPr>
              <a:solidFill>
                <a:srgbClr val="FFFFFF"/>
              </a:solidFill>
              <a:latin typeface="Open Sans"/>
              <a:ea typeface="Open Sans"/>
              <a:cs typeface="Open Sans"/>
              <a:sym typeface="Open Sans"/>
            </a:endParaRPr>
          </a:p>
        </p:txBody>
      </p:sp>
      <p:sp>
        <p:nvSpPr>
          <p:cNvPr id="2390" name="Google Shape;2390;p67"/>
          <p:cNvSpPr txBox="1"/>
          <p:nvPr/>
        </p:nvSpPr>
        <p:spPr>
          <a:xfrm>
            <a:off x="186150" y="4645300"/>
            <a:ext cx="2641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Open Sans"/>
                <a:ea typeface="Open Sans"/>
                <a:cs typeface="Open Sans"/>
                <a:sym typeface="Open Sans"/>
                <a:hlinkClick r:id="rId4"/>
              </a:rPr>
              <a:t>Image Link</a:t>
            </a:r>
            <a:endParaRPr sz="1000">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sp>
        <p:nvSpPr>
          <p:cNvPr id="2395" name="Google Shape;2395;p68"/>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Adverse Childhood Experiences Study</a:t>
            </a:r>
            <a:endParaRPr/>
          </a:p>
        </p:txBody>
      </p:sp>
      <p:pic>
        <p:nvPicPr>
          <p:cNvPr id="2396" name="Google Shape;2396;p68" descr="Crawford County Human Services does not own the copyrights to this video and we do not take credit for this video." title="ACES Primer HD">
            <a:hlinkClick r:id="rId3"/>
          </p:cNvPr>
          <p:cNvPicPr preferRelativeResize="0"/>
          <p:nvPr/>
        </p:nvPicPr>
        <p:blipFill>
          <a:blip r:embed="rId4">
            <a:alphaModFix/>
          </a:blip>
          <a:stretch>
            <a:fillRect/>
          </a:stretch>
        </p:blipFill>
        <p:spPr>
          <a:xfrm>
            <a:off x="2060963" y="1146175"/>
            <a:ext cx="5022076" cy="3766550"/>
          </a:xfrm>
          <a:prstGeom prst="rect">
            <a:avLst/>
          </a:prstGeom>
          <a:noFill/>
          <a:ln>
            <a:noFill/>
          </a:ln>
        </p:spPr>
      </p:pic>
      <p:sp>
        <p:nvSpPr>
          <p:cNvPr id="2397" name="Google Shape;2397;p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6"/>
                                        </p:tgtEl>
                                        <p:attrNameLst>
                                          <p:attrName>style.visibility</p:attrName>
                                        </p:attrNameLst>
                                      </p:cBhvr>
                                      <p:to>
                                        <p:strVal val="visible"/>
                                      </p:to>
                                    </p:set>
                                    <p:animEffect transition="in" filter="fade">
                                      <p:cBhvr>
                                        <p:cTn id="7" dur="1000"/>
                                        <p:tgtEl>
                                          <p:spTgt spid="2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01"/>
        <p:cNvGrpSpPr/>
        <p:nvPr/>
      </p:nvGrpSpPr>
      <p:grpSpPr>
        <a:xfrm>
          <a:off x="0" y="0"/>
          <a:ext cx="0" cy="0"/>
          <a:chOff x="0" y="0"/>
          <a:chExt cx="0" cy="0"/>
        </a:xfrm>
      </p:grpSpPr>
      <p:pic>
        <p:nvPicPr>
          <p:cNvPr id="2402" name="Google Shape;2402;p69"/>
          <p:cNvPicPr preferRelativeResize="0"/>
          <p:nvPr/>
        </p:nvPicPr>
        <p:blipFill>
          <a:blip r:embed="rId3">
            <a:alphaModFix/>
          </a:blip>
          <a:stretch>
            <a:fillRect/>
          </a:stretch>
        </p:blipFill>
        <p:spPr>
          <a:xfrm>
            <a:off x="1909513" y="262363"/>
            <a:ext cx="5024775" cy="4618775"/>
          </a:xfrm>
          <a:prstGeom prst="rect">
            <a:avLst/>
          </a:prstGeom>
          <a:noFill/>
          <a:ln>
            <a:noFill/>
          </a:ln>
        </p:spPr>
      </p:pic>
      <p:sp>
        <p:nvSpPr>
          <p:cNvPr id="2403" name="Google Shape;2403;p6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186"/>
        <p:cNvGrpSpPr/>
        <p:nvPr/>
      </p:nvGrpSpPr>
      <p:grpSpPr>
        <a:xfrm>
          <a:off x="0" y="0"/>
          <a:ext cx="0" cy="0"/>
          <a:chOff x="0" y="0"/>
          <a:chExt cx="0" cy="0"/>
        </a:xfrm>
      </p:grpSpPr>
      <p:sp>
        <p:nvSpPr>
          <p:cNvPr id="2187" name="Google Shape;2187;p43"/>
          <p:cNvSpPr txBox="1">
            <a:spLocks noGrp="1"/>
          </p:cNvSpPr>
          <p:nvPr>
            <p:ph type="body" idx="4294967295"/>
          </p:nvPr>
        </p:nvSpPr>
        <p:spPr>
          <a:xfrm>
            <a:off x="4022375" y="1321000"/>
            <a:ext cx="4700100" cy="27723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b="1"/>
              <a:t>Attendees will learn about trauma and the various types of traumas</a:t>
            </a:r>
            <a:endParaRPr sz="2000" b="1"/>
          </a:p>
          <a:p>
            <a:pPr marL="457200" lvl="0" indent="0" algn="l" rtl="0">
              <a:spcBef>
                <a:spcPts val="1600"/>
              </a:spcBef>
              <a:spcAft>
                <a:spcPts val="0"/>
              </a:spcAft>
              <a:buNone/>
            </a:pPr>
            <a:endParaRPr sz="2000" b="1"/>
          </a:p>
          <a:p>
            <a:pPr marL="457200" lvl="0" indent="-355600" algn="l" rtl="0">
              <a:spcBef>
                <a:spcPts val="1600"/>
              </a:spcBef>
              <a:spcAft>
                <a:spcPts val="1600"/>
              </a:spcAft>
              <a:buSzPts val="2000"/>
              <a:buChar char="●"/>
            </a:pPr>
            <a:r>
              <a:rPr lang="en" sz="2000" b="1"/>
              <a:t>Attendees will learn how trauma impacts mental health and learning</a:t>
            </a:r>
            <a:endParaRPr sz="2000" b="1"/>
          </a:p>
        </p:txBody>
      </p:sp>
      <p:pic>
        <p:nvPicPr>
          <p:cNvPr id="2188" name="Google Shape;2188;p43"/>
          <p:cNvPicPr preferRelativeResize="0"/>
          <p:nvPr/>
        </p:nvPicPr>
        <p:blipFill>
          <a:blip r:embed="rId3">
            <a:alphaModFix/>
          </a:blip>
          <a:stretch>
            <a:fillRect/>
          </a:stretch>
        </p:blipFill>
        <p:spPr>
          <a:xfrm>
            <a:off x="621400" y="1384050"/>
            <a:ext cx="3340701" cy="2227126"/>
          </a:xfrm>
          <a:prstGeom prst="rect">
            <a:avLst/>
          </a:prstGeom>
          <a:noFill/>
          <a:ln>
            <a:noFill/>
          </a:ln>
        </p:spPr>
      </p:pic>
      <p:sp>
        <p:nvSpPr>
          <p:cNvPr id="2189" name="Google Shape;2189;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2408" name="Google Shape;2408;p70"/>
          <p:cNvSpPr txBox="1"/>
          <p:nvPr/>
        </p:nvSpPr>
        <p:spPr>
          <a:xfrm>
            <a:off x="5834900" y="141700"/>
            <a:ext cx="2196900" cy="118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3 + ACES = </a:t>
            </a:r>
            <a:endParaRPr sz="1800" b="1"/>
          </a:p>
          <a:p>
            <a:pPr marL="0" lvl="0" indent="0" algn="ctr" rtl="0">
              <a:spcBef>
                <a:spcPts val="0"/>
              </a:spcBef>
              <a:spcAft>
                <a:spcPts val="0"/>
              </a:spcAft>
              <a:buNone/>
            </a:pPr>
            <a:r>
              <a:rPr lang="en" b="1"/>
              <a:t>32 times more likely to struggle in school and/or fail a class/grade</a:t>
            </a:r>
            <a:endParaRPr b="1"/>
          </a:p>
        </p:txBody>
      </p:sp>
      <p:pic>
        <p:nvPicPr>
          <p:cNvPr id="2409" name="Google Shape;2409;p70"/>
          <p:cNvPicPr preferRelativeResize="0"/>
          <p:nvPr/>
        </p:nvPicPr>
        <p:blipFill>
          <a:blip r:embed="rId3">
            <a:alphaModFix/>
          </a:blip>
          <a:stretch>
            <a:fillRect/>
          </a:stretch>
        </p:blipFill>
        <p:spPr>
          <a:xfrm>
            <a:off x="401800" y="478950"/>
            <a:ext cx="3974625" cy="3315100"/>
          </a:xfrm>
          <a:prstGeom prst="rect">
            <a:avLst/>
          </a:prstGeom>
          <a:noFill/>
          <a:ln>
            <a:noFill/>
          </a:ln>
        </p:spPr>
      </p:pic>
      <p:pic>
        <p:nvPicPr>
          <p:cNvPr id="2410" name="Google Shape;2410;p70"/>
          <p:cNvPicPr preferRelativeResize="0"/>
          <p:nvPr/>
        </p:nvPicPr>
        <p:blipFill>
          <a:blip r:embed="rId4">
            <a:alphaModFix/>
          </a:blip>
          <a:stretch>
            <a:fillRect/>
          </a:stretch>
        </p:blipFill>
        <p:spPr>
          <a:xfrm>
            <a:off x="5470895" y="1483750"/>
            <a:ext cx="2814105" cy="3502225"/>
          </a:xfrm>
          <a:prstGeom prst="rect">
            <a:avLst/>
          </a:prstGeom>
          <a:noFill/>
          <a:ln>
            <a:noFill/>
          </a:ln>
        </p:spPr>
      </p:pic>
      <p:sp>
        <p:nvSpPr>
          <p:cNvPr id="2411" name="Google Shape;2411;p70"/>
          <p:cNvSpPr txBox="1"/>
          <p:nvPr/>
        </p:nvSpPr>
        <p:spPr>
          <a:xfrm>
            <a:off x="401800" y="3996850"/>
            <a:ext cx="3861300" cy="102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1 + ACES</a:t>
            </a:r>
            <a:r>
              <a:rPr lang="en" b="1"/>
              <a:t> = increased risk for chronic absenteeism, grade retention, dropping out of school, low academic achievement, and multiple behavior problems</a:t>
            </a:r>
            <a:endParaRPr b="1"/>
          </a:p>
        </p:txBody>
      </p:sp>
      <p:sp>
        <p:nvSpPr>
          <p:cNvPr id="2412" name="Google Shape;2412;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16"/>
        <p:cNvGrpSpPr/>
        <p:nvPr/>
      </p:nvGrpSpPr>
      <p:grpSpPr>
        <a:xfrm>
          <a:off x="0" y="0"/>
          <a:ext cx="0" cy="0"/>
          <a:chOff x="0" y="0"/>
          <a:chExt cx="0" cy="0"/>
        </a:xfrm>
      </p:grpSpPr>
      <p:sp>
        <p:nvSpPr>
          <p:cNvPr id="2417" name="Google Shape;2417;p71"/>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ACEs ≠ Trauma</a:t>
            </a:r>
            <a:endParaRPr/>
          </a:p>
        </p:txBody>
      </p:sp>
      <p:sp>
        <p:nvSpPr>
          <p:cNvPr id="2418" name="Google Shape;2418;p71"/>
          <p:cNvSpPr txBox="1">
            <a:spLocks noGrp="1"/>
          </p:cNvSpPr>
          <p:nvPr>
            <p:ph type="body" idx="4294967295"/>
          </p:nvPr>
        </p:nvSpPr>
        <p:spPr>
          <a:xfrm>
            <a:off x="311700" y="1152475"/>
            <a:ext cx="8520600" cy="3416400"/>
          </a:xfrm>
          <a:prstGeom prst="rect">
            <a:avLst/>
          </a:prstGeom>
          <a:effectLst>
            <a:reflection dist="38100" dir="5400000" fadeDir="5400012" sy="-100000" algn="bl" rotWithShape="0"/>
          </a:effectLst>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u="sng"/>
              <a:t>Significant relationships can be pivotal buffers.</a:t>
            </a:r>
            <a:endParaRPr u="sng"/>
          </a:p>
          <a:p>
            <a:pPr marL="457200" lvl="0" indent="-317500" algn="l" rtl="0">
              <a:spcBef>
                <a:spcPts val="1600"/>
              </a:spcBef>
              <a:spcAft>
                <a:spcPts val="0"/>
              </a:spcAft>
              <a:buSzPts val="1400"/>
              <a:buChar char="●"/>
            </a:pPr>
            <a:r>
              <a:rPr lang="en"/>
              <a:t>ACE’s are universal, but the access to healing is not!</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419" name="Google Shape;2419;p71"/>
          <p:cNvSpPr/>
          <p:nvPr/>
        </p:nvSpPr>
        <p:spPr>
          <a:xfrm>
            <a:off x="2175275" y="2175250"/>
            <a:ext cx="4939800" cy="2314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71"/>
          <p:cNvSpPr txBox="1"/>
          <p:nvPr/>
        </p:nvSpPr>
        <p:spPr>
          <a:xfrm>
            <a:off x="2935900" y="2732200"/>
            <a:ext cx="36756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i="1">
                <a:latin typeface="Proxima Nova"/>
                <a:ea typeface="Proxima Nova"/>
                <a:cs typeface="Proxima Nova"/>
                <a:sym typeface="Proxima Nova"/>
              </a:rPr>
              <a:t>It’s not about the event, </a:t>
            </a:r>
            <a:endParaRPr sz="2200" i="1">
              <a:latin typeface="Proxima Nova"/>
              <a:ea typeface="Proxima Nova"/>
              <a:cs typeface="Proxima Nova"/>
              <a:sym typeface="Proxima Nova"/>
            </a:endParaRPr>
          </a:p>
          <a:p>
            <a:pPr marL="0" lvl="0" indent="0" algn="l" rtl="0">
              <a:spcBef>
                <a:spcPts val="0"/>
              </a:spcBef>
              <a:spcAft>
                <a:spcPts val="0"/>
              </a:spcAft>
              <a:buNone/>
            </a:pPr>
            <a:r>
              <a:rPr lang="en" sz="2200" i="1">
                <a:latin typeface="Proxima Nova"/>
                <a:ea typeface="Proxima Nova"/>
                <a:cs typeface="Proxima Nova"/>
                <a:sym typeface="Proxima Nova"/>
              </a:rPr>
              <a:t>but the experience/ perception of the event!</a:t>
            </a:r>
            <a:endParaRPr sz="2200" i="1">
              <a:latin typeface="Proxima Nova"/>
              <a:ea typeface="Proxima Nova"/>
              <a:cs typeface="Proxima Nova"/>
              <a:sym typeface="Proxima Nova"/>
            </a:endParaRPr>
          </a:p>
        </p:txBody>
      </p:sp>
      <p:sp>
        <p:nvSpPr>
          <p:cNvPr id="2421" name="Google Shape;2421;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8"/>
                                        </p:tgtEl>
                                        <p:attrNameLst>
                                          <p:attrName>style.visibility</p:attrName>
                                        </p:attrNameLst>
                                      </p:cBhvr>
                                      <p:to>
                                        <p:strVal val="visible"/>
                                      </p:to>
                                    </p:set>
                                    <p:animEffect transition="in" filter="fade">
                                      <p:cBhvr>
                                        <p:cTn id="7" dur="1100"/>
                                        <p:tgtEl>
                                          <p:spTgt spid="24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8"/>
                                        </p:tgtEl>
                                        <p:attrNameLst>
                                          <p:attrName>style.visibility</p:attrName>
                                        </p:attrNameLst>
                                      </p:cBhvr>
                                      <p:to>
                                        <p:strVal val="visible"/>
                                      </p:to>
                                    </p:set>
                                    <p:animEffect transition="in" filter="fade">
                                      <p:cBhvr>
                                        <p:cTn id="12" dur="1000"/>
                                        <p:tgtEl>
                                          <p:spTgt spid="2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2426" name="Google Shape;2426;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Brain Changes</a:t>
            </a:r>
            <a:endParaRPr/>
          </a:p>
        </p:txBody>
      </p:sp>
      <p:pic>
        <p:nvPicPr>
          <p:cNvPr id="2427" name="Google Shape;2427;p72" descr="C:\Users\AF01079\Downloads\Brain scan comparison.jpg"/>
          <p:cNvPicPr preferRelativeResize="0"/>
          <p:nvPr/>
        </p:nvPicPr>
        <p:blipFill rotWithShape="1">
          <a:blip r:embed="rId3">
            <a:alphaModFix/>
          </a:blip>
          <a:srcRect/>
          <a:stretch/>
        </p:blipFill>
        <p:spPr>
          <a:xfrm>
            <a:off x="675075" y="1104775"/>
            <a:ext cx="7276000" cy="3631524"/>
          </a:xfrm>
          <a:prstGeom prst="rect">
            <a:avLst/>
          </a:prstGeom>
          <a:noFill/>
          <a:ln>
            <a:noFill/>
          </a:ln>
        </p:spPr>
      </p:pic>
      <p:sp>
        <p:nvSpPr>
          <p:cNvPr id="2428" name="Google Shape;2428;p72"/>
          <p:cNvSpPr txBox="1"/>
          <p:nvPr/>
        </p:nvSpPr>
        <p:spPr>
          <a:xfrm>
            <a:off x="278600" y="4832750"/>
            <a:ext cx="4661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Font typeface="Arial"/>
              <a:buNone/>
            </a:pPr>
            <a:r>
              <a:rPr lang="en" sz="1000">
                <a:solidFill>
                  <a:srgbClr val="1A1A1A"/>
                </a:solidFill>
                <a:latin typeface="Calibri"/>
                <a:ea typeface="Calibri"/>
                <a:cs typeface="Calibri"/>
                <a:sym typeface="Calibri"/>
              </a:rPr>
              <a:t>(Felitti &amp; Anda, 2003; source CDC)</a:t>
            </a:r>
            <a:endParaRPr>
              <a:latin typeface="Proxima Nova"/>
              <a:ea typeface="Proxima Nova"/>
              <a:cs typeface="Proxima Nova"/>
              <a:sym typeface="Proxima Nova"/>
            </a:endParaRPr>
          </a:p>
        </p:txBody>
      </p:sp>
      <p:sp>
        <p:nvSpPr>
          <p:cNvPr id="2429" name="Google Shape;2429;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2434" name="Google Shape;2434;p73"/>
          <p:cNvSpPr txBox="1"/>
          <p:nvPr/>
        </p:nvSpPr>
        <p:spPr>
          <a:xfrm>
            <a:off x="6023075" y="526950"/>
            <a:ext cx="2760300" cy="307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Biological Impact</a:t>
            </a:r>
            <a:endParaRPr sz="2000" b="1"/>
          </a:p>
          <a:p>
            <a:pPr marL="0" lvl="0" indent="0" algn="l" rtl="0">
              <a:spcBef>
                <a:spcPts val="0"/>
              </a:spcBef>
              <a:spcAft>
                <a:spcPts val="0"/>
              </a:spcAft>
              <a:buNone/>
            </a:pPr>
            <a:endParaRPr/>
          </a:p>
          <a:p>
            <a:pPr marL="0" lvl="0" indent="0" algn="l" rtl="0">
              <a:spcBef>
                <a:spcPts val="0"/>
              </a:spcBef>
              <a:spcAft>
                <a:spcPts val="0"/>
              </a:spcAft>
              <a:buNone/>
            </a:pPr>
            <a:r>
              <a:rPr lang="en" b="1"/>
              <a:t>Survival Mode</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Brain sends signals through the body</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The body MUST respond</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Unnecessary body functions slow down or stop</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Fight - Flight - Freeze - Submit</a:t>
            </a:r>
            <a:endParaRPr b="1"/>
          </a:p>
        </p:txBody>
      </p:sp>
      <p:sp>
        <p:nvSpPr>
          <p:cNvPr id="2435" name="Google Shape;2435;p73"/>
          <p:cNvSpPr txBox="1"/>
          <p:nvPr/>
        </p:nvSpPr>
        <p:spPr>
          <a:xfrm>
            <a:off x="5588450" y="4553975"/>
            <a:ext cx="3419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Kroeker, J. (2021). Responding to trauma. Trauma Matters Omaha</a:t>
            </a:r>
            <a:r>
              <a:rPr lang="en" sz="1200"/>
              <a:t>.</a:t>
            </a:r>
            <a:endParaRPr sz="1200"/>
          </a:p>
        </p:txBody>
      </p:sp>
      <p:sp>
        <p:nvSpPr>
          <p:cNvPr id="2436" name="Google Shape;2436;p73"/>
          <p:cNvSpPr txBox="1"/>
          <p:nvPr/>
        </p:nvSpPr>
        <p:spPr>
          <a:xfrm>
            <a:off x="1008900" y="331250"/>
            <a:ext cx="35631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437" name="Google Shape;2437;p73"/>
          <p:cNvSpPr txBox="1"/>
          <p:nvPr/>
        </p:nvSpPr>
        <p:spPr>
          <a:xfrm>
            <a:off x="115475" y="221825"/>
            <a:ext cx="5771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Survival Mode: Fight - Flight - Freeze - Submit</a:t>
            </a:r>
            <a:endParaRPr sz="1900" b="1"/>
          </a:p>
        </p:txBody>
      </p:sp>
      <p:pic>
        <p:nvPicPr>
          <p:cNvPr id="2438" name="Google Shape;2438;p73"/>
          <p:cNvPicPr preferRelativeResize="0"/>
          <p:nvPr/>
        </p:nvPicPr>
        <p:blipFill>
          <a:blip r:embed="rId3">
            <a:alphaModFix/>
          </a:blip>
          <a:stretch>
            <a:fillRect/>
          </a:stretch>
        </p:blipFill>
        <p:spPr>
          <a:xfrm>
            <a:off x="177950" y="1778000"/>
            <a:ext cx="4981575" cy="2162175"/>
          </a:xfrm>
          <a:prstGeom prst="rect">
            <a:avLst/>
          </a:prstGeom>
          <a:noFill/>
          <a:ln>
            <a:noFill/>
          </a:ln>
        </p:spPr>
      </p:pic>
      <p:sp>
        <p:nvSpPr>
          <p:cNvPr id="2439" name="Google Shape;2439;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p74"/>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Flipping Your Lid</a:t>
            </a:r>
            <a:endParaRPr/>
          </a:p>
        </p:txBody>
      </p:sp>
      <p:sp>
        <p:nvSpPr>
          <p:cNvPr id="2445" name="Google Shape;2445;p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pic>
        <p:nvPicPr>
          <p:cNvPr id="2446" name="Google Shape;2446;p74" descr="If you put your thumb in the middle of your palm and then curl your fingers over the top, you’ll have a pretty handy model of the brain. This simple visual, as originally explained by Dr. Daniel Siegel, helps us to understand both the reactions to and treatment of trauma." title="Trauma Matters Omaha | Hand Model of the Brain">
            <a:hlinkClick r:id="rId3"/>
          </p:cNvPr>
          <p:cNvPicPr preferRelativeResize="0"/>
          <p:nvPr/>
        </p:nvPicPr>
        <p:blipFill>
          <a:blip r:embed="rId4">
            <a:alphaModFix/>
          </a:blip>
          <a:stretch>
            <a:fillRect/>
          </a:stretch>
        </p:blipFill>
        <p:spPr>
          <a:xfrm>
            <a:off x="243200" y="1209625"/>
            <a:ext cx="5771100" cy="3620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6"/>
                                        </p:tgtEl>
                                        <p:attrNameLst>
                                          <p:attrName>style.visibility</p:attrName>
                                        </p:attrNameLst>
                                      </p:cBhvr>
                                      <p:to>
                                        <p:strVal val="visible"/>
                                      </p:to>
                                    </p:set>
                                    <p:animEffect transition="in" filter="fade">
                                      <p:cBhvr>
                                        <p:cTn id="7" dur="1000"/>
                                        <p:tgtEl>
                                          <p:spTgt spid="2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50"/>
        <p:cNvGrpSpPr/>
        <p:nvPr/>
      </p:nvGrpSpPr>
      <p:grpSpPr>
        <a:xfrm>
          <a:off x="0" y="0"/>
          <a:ext cx="0" cy="0"/>
          <a:chOff x="0" y="0"/>
          <a:chExt cx="0" cy="0"/>
        </a:xfrm>
      </p:grpSpPr>
      <p:sp>
        <p:nvSpPr>
          <p:cNvPr id="2451" name="Google Shape;2451;p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pic>
        <p:nvPicPr>
          <p:cNvPr id="2452" name="Google Shape;2452;p75"/>
          <p:cNvPicPr preferRelativeResize="0"/>
          <p:nvPr/>
        </p:nvPicPr>
        <p:blipFill>
          <a:blip r:embed="rId3">
            <a:alphaModFix/>
          </a:blip>
          <a:stretch>
            <a:fillRect/>
          </a:stretch>
        </p:blipFill>
        <p:spPr>
          <a:xfrm>
            <a:off x="396575" y="118276"/>
            <a:ext cx="6532984" cy="46315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56"/>
        <p:cNvGrpSpPr/>
        <p:nvPr/>
      </p:nvGrpSpPr>
      <p:grpSpPr>
        <a:xfrm>
          <a:off x="0" y="0"/>
          <a:ext cx="0" cy="0"/>
          <a:chOff x="0" y="0"/>
          <a:chExt cx="0" cy="0"/>
        </a:xfrm>
      </p:grpSpPr>
      <p:sp>
        <p:nvSpPr>
          <p:cNvPr id="2457" name="Google Shape;2457;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Hippocampus: Our Memory Storage Unit</a:t>
            </a:r>
            <a:endParaRPr/>
          </a:p>
        </p:txBody>
      </p:sp>
      <p:pic>
        <p:nvPicPr>
          <p:cNvPr id="2458" name="Google Shape;2458;p76"/>
          <p:cNvPicPr preferRelativeResize="0"/>
          <p:nvPr/>
        </p:nvPicPr>
        <p:blipFill rotWithShape="1">
          <a:blip r:embed="rId3">
            <a:alphaModFix/>
          </a:blip>
          <a:srcRect/>
          <a:stretch/>
        </p:blipFill>
        <p:spPr>
          <a:xfrm>
            <a:off x="746100" y="1188675"/>
            <a:ext cx="3491225" cy="3819725"/>
          </a:xfrm>
          <a:prstGeom prst="rect">
            <a:avLst/>
          </a:prstGeom>
          <a:noFill/>
          <a:ln>
            <a:noFill/>
          </a:ln>
        </p:spPr>
      </p:pic>
      <p:pic>
        <p:nvPicPr>
          <p:cNvPr id="2459" name="Google Shape;2459;p76"/>
          <p:cNvPicPr preferRelativeResize="0"/>
          <p:nvPr/>
        </p:nvPicPr>
        <p:blipFill rotWithShape="1">
          <a:blip r:embed="rId4">
            <a:alphaModFix/>
          </a:blip>
          <a:srcRect/>
          <a:stretch/>
        </p:blipFill>
        <p:spPr>
          <a:xfrm>
            <a:off x="4713775" y="1188675"/>
            <a:ext cx="3589364" cy="3783075"/>
          </a:xfrm>
          <a:prstGeom prst="rect">
            <a:avLst/>
          </a:prstGeom>
          <a:noFill/>
          <a:ln>
            <a:noFill/>
          </a:ln>
        </p:spPr>
      </p:pic>
      <p:sp>
        <p:nvSpPr>
          <p:cNvPr id="2460" name="Google Shape;2460;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64"/>
        <p:cNvGrpSpPr/>
        <p:nvPr/>
      </p:nvGrpSpPr>
      <p:grpSpPr>
        <a:xfrm>
          <a:off x="0" y="0"/>
          <a:ext cx="0" cy="0"/>
          <a:chOff x="0" y="0"/>
          <a:chExt cx="0" cy="0"/>
        </a:xfrm>
      </p:grpSpPr>
      <p:sp>
        <p:nvSpPr>
          <p:cNvPr id="2465" name="Google Shape;2465;p77"/>
          <p:cNvSpPr txBox="1">
            <a:spLocks noGrp="1"/>
          </p:cNvSpPr>
          <p:nvPr>
            <p:ph type="title" idx="4294967295"/>
          </p:nvPr>
        </p:nvSpPr>
        <p:spPr>
          <a:xfrm>
            <a:off x="311700" y="4986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Good News!</a:t>
            </a:r>
            <a:endParaRPr/>
          </a:p>
        </p:txBody>
      </p:sp>
      <p:sp>
        <p:nvSpPr>
          <p:cNvPr id="2466" name="Google Shape;2466;p77"/>
          <p:cNvSpPr txBox="1">
            <a:spLocks noGrp="1"/>
          </p:cNvSpPr>
          <p:nvPr>
            <p:ph type="body" idx="4294967295"/>
          </p:nvPr>
        </p:nvSpPr>
        <p:spPr>
          <a:xfrm>
            <a:off x="676025" y="1227200"/>
            <a:ext cx="35994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500" b="1"/>
              <a:t>Research shows that </a:t>
            </a:r>
            <a:endParaRPr sz="1500" b="1"/>
          </a:p>
          <a:p>
            <a:pPr marL="0" lvl="0" indent="0" algn="ctr" rtl="0">
              <a:spcBef>
                <a:spcPts val="1600"/>
              </a:spcBef>
              <a:spcAft>
                <a:spcPts val="0"/>
              </a:spcAft>
              <a:buNone/>
            </a:pPr>
            <a:r>
              <a:rPr lang="en" sz="1500" b="1" i="1"/>
              <a:t>building caring connections promotes positive experiences for children from the start </a:t>
            </a:r>
            <a:endParaRPr sz="1500" b="1" i="1"/>
          </a:p>
          <a:p>
            <a:pPr marL="0" lvl="0" indent="0" algn="ctr" rtl="0">
              <a:spcBef>
                <a:spcPts val="1600"/>
              </a:spcBef>
              <a:spcAft>
                <a:spcPts val="0"/>
              </a:spcAft>
              <a:buNone/>
            </a:pPr>
            <a:r>
              <a:rPr lang="en" sz="1500" b="1"/>
              <a:t>and </a:t>
            </a:r>
            <a:endParaRPr sz="1500" b="1"/>
          </a:p>
          <a:p>
            <a:pPr marL="0" lvl="0" indent="0" algn="ctr" rtl="0">
              <a:spcBef>
                <a:spcPts val="1600"/>
              </a:spcBef>
              <a:spcAft>
                <a:spcPts val="1600"/>
              </a:spcAft>
              <a:buNone/>
            </a:pPr>
            <a:r>
              <a:rPr lang="en" sz="1500" b="1" i="1"/>
              <a:t>helps those with a history of trauma to be able to heal!</a:t>
            </a:r>
            <a:endParaRPr sz="1500" b="1" i="1"/>
          </a:p>
        </p:txBody>
      </p:sp>
      <p:pic>
        <p:nvPicPr>
          <p:cNvPr id="2467" name="Google Shape;2467;p77"/>
          <p:cNvPicPr preferRelativeResize="0"/>
          <p:nvPr/>
        </p:nvPicPr>
        <p:blipFill>
          <a:blip r:embed="rId3">
            <a:alphaModFix/>
          </a:blip>
          <a:stretch>
            <a:fillRect/>
          </a:stretch>
        </p:blipFill>
        <p:spPr>
          <a:xfrm>
            <a:off x="4384950" y="1320150"/>
            <a:ext cx="4563775" cy="2781050"/>
          </a:xfrm>
          <a:prstGeom prst="rect">
            <a:avLst/>
          </a:prstGeom>
          <a:noFill/>
          <a:ln>
            <a:noFill/>
          </a:ln>
        </p:spPr>
      </p:pic>
      <p:sp>
        <p:nvSpPr>
          <p:cNvPr id="2468" name="Google Shape;2468;p7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72"/>
        <p:cNvGrpSpPr/>
        <p:nvPr/>
      </p:nvGrpSpPr>
      <p:grpSpPr>
        <a:xfrm>
          <a:off x="0" y="0"/>
          <a:ext cx="0" cy="0"/>
          <a:chOff x="0" y="0"/>
          <a:chExt cx="0" cy="0"/>
        </a:xfrm>
      </p:grpSpPr>
      <p:sp>
        <p:nvSpPr>
          <p:cNvPr id="2473" name="Google Shape;2473;p78"/>
          <p:cNvSpPr txBox="1">
            <a:spLocks noGrp="1"/>
          </p:cNvSpPr>
          <p:nvPr>
            <p:ph type="title" idx="4294967295"/>
          </p:nvPr>
        </p:nvSpPr>
        <p:spPr>
          <a:xfrm>
            <a:off x="1322975" y="445025"/>
            <a:ext cx="6038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What do your students face daily?</a:t>
            </a:r>
            <a:endParaRPr sz="2800"/>
          </a:p>
        </p:txBody>
      </p:sp>
      <p:pic>
        <p:nvPicPr>
          <p:cNvPr id="2474" name="Google Shape;2474;p78"/>
          <p:cNvPicPr preferRelativeResize="0"/>
          <p:nvPr/>
        </p:nvPicPr>
        <p:blipFill rotWithShape="1">
          <a:blip r:embed="rId3">
            <a:alphaModFix/>
          </a:blip>
          <a:srcRect/>
          <a:stretch/>
        </p:blipFill>
        <p:spPr>
          <a:xfrm>
            <a:off x="1422775" y="1273975"/>
            <a:ext cx="5938950" cy="3612350"/>
          </a:xfrm>
          <a:prstGeom prst="rect">
            <a:avLst/>
          </a:prstGeom>
          <a:noFill/>
          <a:ln>
            <a:noFill/>
          </a:ln>
        </p:spPr>
      </p:pic>
      <p:sp>
        <p:nvSpPr>
          <p:cNvPr id="2475" name="Google Shape;2475;p7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grpSp>
        <p:nvGrpSpPr>
          <p:cNvPr id="2480" name="Google Shape;2480;p79"/>
          <p:cNvGrpSpPr/>
          <p:nvPr/>
        </p:nvGrpSpPr>
        <p:grpSpPr>
          <a:xfrm>
            <a:off x="5877800" y="2943165"/>
            <a:ext cx="2414958" cy="1432658"/>
            <a:chOff x="1118224" y="2729891"/>
            <a:chExt cx="2030400" cy="1573658"/>
          </a:xfrm>
        </p:grpSpPr>
        <p:sp>
          <p:nvSpPr>
            <p:cNvPr id="2481" name="Google Shape;2481;p79"/>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79"/>
            <p:cNvSpPr/>
            <p:nvPr/>
          </p:nvSpPr>
          <p:spPr>
            <a:xfrm>
              <a:off x="1118224" y="3218149"/>
              <a:ext cx="2030400" cy="10854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Donec risus dolor porta venenatis </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Proin vel tellus in felis volutpat </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Molestie nec amet cum sociis</a:t>
              </a:r>
              <a:endParaRPr sz="700">
                <a:solidFill>
                  <a:srgbClr val="FFFFFF"/>
                </a:solidFill>
                <a:latin typeface="Roboto"/>
                <a:ea typeface="Roboto"/>
                <a:cs typeface="Roboto"/>
                <a:sym typeface="Roboto"/>
              </a:endParaRPr>
            </a:p>
          </p:txBody>
        </p:sp>
      </p:grpSp>
      <p:sp>
        <p:nvSpPr>
          <p:cNvPr id="2483" name="Google Shape;2483;p79"/>
          <p:cNvSpPr/>
          <p:nvPr/>
        </p:nvSpPr>
        <p:spPr>
          <a:xfrm>
            <a:off x="5076021" y="1126025"/>
            <a:ext cx="2415000" cy="37113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79"/>
          <p:cNvSpPr/>
          <p:nvPr/>
        </p:nvSpPr>
        <p:spPr>
          <a:xfrm>
            <a:off x="2102259" y="1126025"/>
            <a:ext cx="2415000" cy="3711300"/>
          </a:xfrm>
          <a:prstGeom prst="rect">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79"/>
          <p:cNvSpPr txBox="1"/>
          <p:nvPr/>
        </p:nvSpPr>
        <p:spPr>
          <a:xfrm>
            <a:off x="2186550" y="3890200"/>
            <a:ext cx="2246400" cy="8313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Baseline </a:t>
            </a:r>
            <a:endParaRPr b="1"/>
          </a:p>
          <a:p>
            <a:pPr marL="0" lvl="0" indent="0" algn="ctr" rtl="0">
              <a:spcBef>
                <a:spcPts val="0"/>
              </a:spcBef>
              <a:spcAft>
                <a:spcPts val="0"/>
              </a:spcAft>
              <a:buNone/>
            </a:pPr>
            <a:r>
              <a:rPr lang="en" b="1"/>
              <a:t>Of </a:t>
            </a:r>
            <a:endParaRPr b="1"/>
          </a:p>
          <a:p>
            <a:pPr marL="0" lvl="0" indent="0" algn="ctr" rtl="0">
              <a:spcBef>
                <a:spcPts val="0"/>
              </a:spcBef>
              <a:spcAft>
                <a:spcPts val="0"/>
              </a:spcAft>
              <a:buNone/>
            </a:pPr>
            <a:r>
              <a:rPr lang="en" b="1"/>
              <a:t>Stress</a:t>
            </a:r>
            <a:endParaRPr b="1"/>
          </a:p>
        </p:txBody>
      </p:sp>
      <p:sp>
        <p:nvSpPr>
          <p:cNvPr id="2486" name="Google Shape;2486;p79"/>
          <p:cNvSpPr txBox="1"/>
          <p:nvPr/>
        </p:nvSpPr>
        <p:spPr>
          <a:xfrm>
            <a:off x="5160325" y="2597500"/>
            <a:ext cx="2246400" cy="21240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Baseline </a:t>
            </a:r>
            <a:endParaRPr b="1"/>
          </a:p>
          <a:p>
            <a:pPr marL="0" lvl="0" indent="0" algn="ctr" rtl="0">
              <a:spcBef>
                <a:spcPts val="0"/>
              </a:spcBef>
              <a:spcAft>
                <a:spcPts val="0"/>
              </a:spcAft>
              <a:buNone/>
            </a:pPr>
            <a:r>
              <a:rPr lang="en" b="1"/>
              <a:t>Of </a:t>
            </a:r>
            <a:endParaRPr b="1"/>
          </a:p>
          <a:p>
            <a:pPr marL="0" lvl="0" indent="0" algn="ctr" rtl="0">
              <a:spcBef>
                <a:spcPts val="0"/>
              </a:spcBef>
              <a:spcAft>
                <a:spcPts val="0"/>
              </a:spcAft>
              <a:buNone/>
            </a:pPr>
            <a:r>
              <a:rPr lang="en" b="1"/>
              <a:t>Stress</a:t>
            </a:r>
            <a:endParaRPr b="1"/>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cxnSp>
        <p:nvCxnSpPr>
          <p:cNvPr id="2487" name="Google Shape;2487;p79"/>
          <p:cNvCxnSpPr/>
          <p:nvPr/>
        </p:nvCxnSpPr>
        <p:spPr>
          <a:xfrm rot="10800000" flipH="1">
            <a:off x="1611350" y="1741625"/>
            <a:ext cx="6423300" cy="16500"/>
          </a:xfrm>
          <a:prstGeom prst="straightConnector1">
            <a:avLst/>
          </a:prstGeom>
          <a:noFill/>
          <a:ln w="38100" cap="flat" cmpd="sng">
            <a:solidFill>
              <a:srgbClr val="000000"/>
            </a:solidFill>
            <a:prstDash val="solid"/>
            <a:round/>
            <a:headEnd type="none" w="med" len="med"/>
            <a:tailEnd type="none" w="med" len="med"/>
          </a:ln>
        </p:spPr>
      </p:cxnSp>
      <p:sp>
        <p:nvSpPr>
          <p:cNvPr id="2488" name="Google Shape;2488;p79"/>
          <p:cNvSpPr txBox="1"/>
          <p:nvPr/>
        </p:nvSpPr>
        <p:spPr>
          <a:xfrm>
            <a:off x="288450" y="1442075"/>
            <a:ext cx="1065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Breaking</a:t>
            </a:r>
            <a:endParaRPr/>
          </a:p>
          <a:p>
            <a:pPr marL="0" lvl="0" indent="0" algn="ctr" rtl="0">
              <a:spcBef>
                <a:spcPts val="0"/>
              </a:spcBef>
              <a:spcAft>
                <a:spcPts val="0"/>
              </a:spcAft>
              <a:buNone/>
            </a:pPr>
            <a:r>
              <a:rPr lang="en"/>
              <a:t>Point</a:t>
            </a:r>
            <a:endParaRPr/>
          </a:p>
        </p:txBody>
      </p:sp>
      <p:sp>
        <p:nvSpPr>
          <p:cNvPr id="2489" name="Google Shape;2489;p79"/>
          <p:cNvSpPr txBox="1"/>
          <p:nvPr/>
        </p:nvSpPr>
        <p:spPr>
          <a:xfrm>
            <a:off x="2498550" y="601850"/>
            <a:ext cx="1622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Healthy Brain</a:t>
            </a:r>
            <a:endParaRPr b="1"/>
          </a:p>
        </p:txBody>
      </p:sp>
      <p:sp>
        <p:nvSpPr>
          <p:cNvPr id="2490" name="Google Shape;2490;p79"/>
          <p:cNvSpPr txBox="1"/>
          <p:nvPr/>
        </p:nvSpPr>
        <p:spPr>
          <a:xfrm>
            <a:off x="5366450" y="551925"/>
            <a:ext cx="1736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Trauma-Impacted Brain</a:t>
            </a:r>
            <a:endParaRPr b="1"/>
          </a:p>
        </p:txBody>
      </p:sp>
      <p:cxnSp>
        <p:nvCxnSpPr>
          <p:cNvPr id="2491" name="Google Shape;2491;p79"/>
          <p:cNvCxnSpPr/>
          <p:nvPr/>
        </p:nvCxnSpPr>
        <p:spPr>
          <a:xfrm rot="10800000" flipH="1">
            <a:off x="3309750" y="1883200"/>
            <a:ext cx="15600" cy="2007000"/>
          </a:xfrm>
          <a:prstGeom prst="straightConnector1">
            <a:avLst/>
          </a:prstGeom>
          <a:noFill/>
          <a:ln w="38100" cap="flat" cmpd="sng">
            <a:solidFill>
              <a:srgbClr val="000000"/>
            </a:solidFill>
            <a:prstDash val="solid"/>
            <a:round/>
            <a:headEnd type="none" w="med" len="med"/>
            <a:tailEnd type="triangle" w="med" len="med"/>
          </a:ln>
        </p:spPr>
      </p:cxnSp>
      <p:cxnSp>
        <p:nvCxnSpPr>
          <p:cNvPr id="2492" name="Google Shape;2492;p79"/>
          <p:cNvCxnSpPr/>
          <p:nvPr/>
        </p:nvCxnSpPr>
        <p:spPr>
          <a:xfrm rot="10800000" flipH="1">
            <a:off x="6279050" y="1891600"/>
            <a:ext cx="16500" cy="582300"/>
          </a:xfrm>
          <a:prstGeom prst="straightConnector1">
            <a:avLst/>
          </a:prstGeom>
          <a:noFill/>
          <a:ln w="38100" cap="flat" cmpd="sng">
            <a:solidFill>
              <a:srgbClr val="000000"/>
            </a:solidFill>
            <a:prstDash val="solid"/>
            <a:round/>
            <a:headEnd type="none" w="med" len="med"/>
            <a:tailEnd type="triangle" w="med" len="med"/>
          </a:ln>
        </p:spPr>
      </p:cxnSp>
      <p:sp>
        <p:nvSpPr>
          <p:cNvPr id="2493" name="Google Shape;2493;p79"/>
          <p:cNvSpPr txBox="1"/>
          <p:nvPr/>
        </p:nvSpPr>
        <p:spPr>
          <a:xfrm>
            <a:off x="496450" y="101850"/>
            <a:ext cx="8137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t>Window of Stress Tolerance</a:t>
            </a:r>
            <a:endParaRPr sz="1800" b="1"/>
          </a:p>
        </p:txBody>
      </p:sp>
      <p:sp>
        <p:nvSpPr>
          <p:cNvPr id="2494" name="Google Shape;2494;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sz="1400">
                <a:solidFill>
                  <a:srgbClr val="000000"/>
                </a:solidFill>
              </a:rPr>
              <a:t>39</a:t>
            </a:fld>
            <a:endParaRPr sz="14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sp>
        <p:nvSpPr>
          <p:cNvPr id="2194" name="Google Shape;2194;p44"/>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Things We Know</a:t>
            </a:r>
            <a:endParaRPr b="1"/>
          </a:p>
        </p:txBody>
      </p:sp>
      <p:sp>
        <p:nvSpPr>
          <p:cNvPr id="2195" name="Google Shape;2195;p44"/>
          <p:cNvSpPr txBox="1">
            <a:spLocks noGrp="1"/>
          </p:cNvSpPr>
          <p:nvPr>
            <p:ph type="body" idx="4294967295"/>
          </p:nvPr>
        </p:nvSpPr>
        <p:spPr>
          <a:xfrm>
            <a:off x="311700" y="1152475"/>
            <a:ext cx="8520600" cy="2003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AutoNum type="arabicPeriod"/>
            </a:pPr>
            <a:r>
              <a:rPr lang="en" sz="1800">
                <a:solidFill>
                  <a:srgbClr val="000000"/>
                </a:solidFill>
              </a:rPr>
              <a:t>Students present with challenging issues and behaviors.</a:t>
            </a:r>
            <a:endParaRPr sz="1800">
              <a:solidFill>
                <a:srgbClr val="000000"/>
              </a:solidFill>
            </a:endParaRPr>
          </a:p>
          <a:p>
            <a:pPr marL="457200" lvl="0" indent="-342900" algn="l" rtl="0">
              <a:spcBef>
                <a:spcPts val="1600"/>
              </a:spcBef>
              <a:spcAft>
                <a:spcPts val="0"/>
              </a:spcAft>
              <a:buClr>
                <a:srgbClr val="000000"/>
              </a:buClr>
              <a:buSzPts val="1800"/>
              <a:buAutoNum type="arabicPeriod"/>
            </a:pPr>
            <a:r>
              <a:rPr lang="en" sz="1800">
                <a:solidFill>
                  <a:srgbClr val="000000"/>
                </a:solidFill>
              </a:rPr>
              <a:t>Home situations impact what happens at school.</a:t>
            </a:r>
            <a:endParaRPr sz="1800">
              <a:solidFill>
                <a:srgbClr val="000000"/>
              </a:solidFill>
            </a:endParaRPr>
          </a:p>
          <a:p>
            <a:pPr marL="457200" lvl="0" indent="-342900" algn="l" rtl="0">
              <a:spcBef>
                <a:spcPts val="1600"/>
              </a:spcBef>
              <a:spcAft>
                <a:spcPts val="0"/>
              </a:spcAft>
              <a:buClr>
                <a:srgbClr val="000000"/>
              </a:buClr>
              <a:buSzPts val="1800"/>
              <a:buAutoNum type="arabicPeriod"/>
            </a:pPr>
            <a:r>
              <a:rPr lang="en" sz="1800">
                <a:solidFill>
                  <a:srgbClr val="000000"/>
                </a:solidFill>
              </a:rPr>
              <a:t>We are not trained therapists (nor will we be following this session).</a:t>
            </a:r>
            <a:endParaRPr sz="1800">
              <a:solidFill>
                <a:srgbClr val="000000"/>
              </a:solidFill>
            </a:endParaRPr>
          </a:p>
          <a:p>
            <a:pPr marL="457200" lvl="0" indent="-342900" algn="l" rtl="0">
              <a:spcBef>
                <a:spcPts val="1600"/>
              </a:spcBef>
              <a:spcAft>
                <a:spcPts val="0"/>
              </a:spcAft>
              <a:buClr>
                <a:srgbClr val="000000"/>
              </a:buClr>
              <a:buSzPts val="1800"/>
              <a:buAutoNum type="arabicPeriod"/>
            </a:pPr>
            <a:r>
              <a:rPr lang="en" sz="1800">
                <a:solidFill>
                  <a:srgbClr val="000000"/>
                </a:solidFill>
              </a:rPr>
              <a:t>We all have different understandings of Trauma Informed Care in Education.</a:t>
            </a:r>
            <a:endParaRPr sz="1800">
              <a:solidFill>
                <a:srgbClr val="000000"/>
              </a:solidFill>
            </a:endParaRPr>
          </a:p>
          <a:p>
            <a:pPr marL="457200" lvl="0" indent="-342900" algn="l" rtl="0">
              <a:spcBef>
                <a:spcPts val="1600"/>
              </a:spcBef>
              <a:spcAft>
                <a:spcPts val="0"/>
              </a:spcAft>
              <a:buClr>
                <a:srgbClr val="000000"/>
              </a:buClr>
              <a:buSzPts val="1800"/>
              <a:buAutoNum type="arabicPeriod"/>
            </a:pPr>
            <a:r>
              <a:rPr lang="en" sz="1800">
                <a:solidFill>
                  <a:srgbClr val="000000"/>
                </a:solidFill>
              </a:rPr>
              <a:t>We are building our toolbox.</a:t>
            </a:r>
            <a:endParaRPr sz="1800">
              <a:solidFill>
                <a:srgbClr val="000000"/>
              </a:solidFill>
            </a:endParaRPr>
          </a:p>
          <a:p>
            <a:pPr marL="457200" lvl="0" indent="-342900" algn="l" rtl="0">
              <a:spcBef>
                <a:spcPts val="1600"/>
              </a:spcBef>
              <a:spcAft>
                <a:spcPts val="0"/>
              </a:spcAft>
              <a:buClr>
                <a:srgbClr val="000000"/>
              </a:buClr>
              <a:buSzPts val="1800"/>
              <a:buAutoNum type="arabicPeriod"/>
            </a:pPr>
            <a:r>
              <a:rPr lang="en" sz="1800">
                <a:solidFill>
                  <a:srgbClr val="000000"/>
                </a:solidFill>
              </a:rPr>
              <a:t>There is room around the table for everyone.</a:t>
            </a:r>
            <a:endParaRPr sz="1800">
              <a:solidFill>
                <a:srgbClr val="000000"/>
              </a:solidFill>
            </a:endParaRPr>
          </a:p>
          <a:p>
            <a:pPr marL="0" lvl="0" indent="0" algn="l" rtl="0">
              <a:spcBef>
                <a:spcPts val="1600"/>
              </a:spcBef>
              <a:spcAft>
                <a:spcPts val="1600"/>
              </a:spcAft>
              <a:buNone/>
            </a:pPr>
            <a:endParaRPr/>
          </a:p>
        </p:txBody>
      </p:sp>
      <p:pic>
        <p:nvPicPr>
          <p:cNvPr id="2196" name="Google Shape;2196;p44"/>
          <p:cNvPicPr preferRelativeResize="0"/>
          <p:nvPr/>
        </p:nvPicPr>
        <p:blipFill>
          <a:blip r:embed="rId3">
            <a:alphaModFix/>
          </a:blip>
          <a:stretch>
            <a:fillRect/>
          </a:stretch>
        </p:blipFill>
        <p:spPr>
          <a:xfrm>
            <a:off x="6110975" y="3102150"/>
            <a:ext cx="2294575" cy="1942425"/>
          </a:xfrm>
          <a:prstGeom prst="rect">
            <a:avLst/>
          </a:prstGeom>
          <a:noFill/>
          <a:ln>
            <a:noFill/>
          </a:ln>
        </p:spPr>
      </p:pic>
      <p:sp>
        <p:nvSpPr>
          <p:cNvPr id="2197" name="Google Shape;2197;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sp>
        <p:nvSpPr>
          <p:cNvPr id="2499" name="Google Shape;2499;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Window of Tolerance for Stress</a:t>
            </a:r>
            <a:endParaRPr/>
          </a:p>
        </p:txBody>
      </p:sp>
      <p:pic>
        <p:nvPicPr>
          <p:cNvPr id="2500" name="Google Shape;2500;p80"/>
          <p:cNvPicPr preferRelativeResize="0"/>
          <p:nvPr/>
        </p:nvPicPr>
        <p:blipFill rotWithShape="1">
          <a:blip r:embed="rId3">
            <a:alphaModFix/>
          </a:blip>
          <a:srcRect/>
          <a:stretch/>
        </p:blipFill>
        <p:spPr>
          <a:xfrm>
            <a:off x="1423500" y="1017725"/>
            <a:ext cx="5581200" cy="3536400"/>
          </a:xfrm>
          <a:prstGeom prst="rect">
            <a:avLst/>
          </a:prstGeom>
          <a:noFill/>
          <a:ln>
            <a:noFill/>
          </a:ln>
        </p:spPr>
      </p:pic>
      <p:sp>
        <p:nvSpPr>
          <p:cNvPr id="2501" name="Google Shape;2501;p80"/>
          <p:cNvSpPr txBox="1"/>
          <p:nvPr/>
        </p:nvSpPr>
        <p:spPr>
          <a:xfrm>
            <a:off x="417900" y="4650575"/>
            <a:ext cx="7768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Font typeface="Arial"/>
              <a:buNone/>
            </a:pPr>
            <a:r>
              <a:rPr lang="en" sz="1100">
                <a:latin typeface="Calibri"/>
                <a:ea typeface="Calibri"/>
                <a:cs typeface="Calibri"/>
                <a:sym typeface="Calibri"/>
              </a:rPr>
              <a:t>Adapted from Heather T. Forbes, “Help For Billy: A beyond consequences approach to helping children in the classroom.”</a:t>
            </a:r>
            <a:endParaRPr>
              <a:latin typeface="Proxima Nova"/>
              <a:ea typeface="Proxima Nova"/>
              <a:cs typeface="Proxima Nova"/>
              <a:sym typeface="Proxima Nova"/>
            </a:endParaRPr>
          </a:p>
        </p:txBody>
      </p:sp>
      <p:sp>
        <p:nvSpPr>
          <p:cNvPr id="2502" name="Google Shape;2502;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pic>
        <p:nvPicPr>
          <p:cNvPr id="2507" name="Google Shape;2507;p81"/>
          <p:cNvPicPr preferRelativeResize="0"/>
          <p:nvPr/>
        </p:nvPicPr>
        <p:blipFill>
          <a:blip r:embed="rId3">
            <a:alphaModFix/>
          </a:blip>
          <a:stretch>
            <a:fillRect/>
          </a:stretch>
        </p:blipFill>
        <p:spPr>
          <a:xfrm>
            <a:off x="166499" y="152400"/>
            <a:ext cx="5184001" cy="4838699"/>
          </a:xfrm>
          <a:prstGeom prst="rect">
            <a:avLst/>
          </a:prstGeom>
          <a:noFill/>
          <a:ln>
            <a:noFill/>
          </a:ln>
        </p:spPr>
      </p:pic>
      <p:pic>
        <p:nvPicPr>
          <p:cNvPr id="2508" name="Google Shape;2508;p81"/>
          <p:cNvPicPr preferRelativeResize="0"/>
          <p:nvPr/>
        </p:nvPicPr>
        <p:blipFill>
          <a:blip r:embed="rId4">
            <a:alphaModFix/>
          </a:blip>
          <a:stretch>
            <a:fillRect/>
          </a:stretch>
        </p:blipFill>
        <p:spPr>
          <a:xfrm>
            <a:off x="5874150" y="827700"/>
            <a:ext cx="2895600" cy="3488100"/>
          </a:xfrm>
          <a:prstGeom prst="rect">
            <a:avLst/>
          </a:prstGeom>
          <a:noFill/>
          <a:ln>
            <a:noFill/>
          </a:ln>
        </p:spPr>
      </p:pic>
      <p:sp>
        <p:nvSpPr>
          <p:cNvPr id="2509" name="Google Shape;2509;p8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sp>
        <p:nvSpPr>
          <p:cNvPr id="2514" name="Google Shape;2514;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Lies Beneath the Behavior?</a:t>
            </a:r>
            <a:endParaRPr/>
          </a:p>
        </p:txBody>
      </p:sp>
      <p:sp>
        <p:nvSpPr>
          <p:cNvPr id="2515" name="Google Shape;2515;p82"/>
          <p:cNvSpPr txBox="1"/>
          <p:nvPr/>
        </p:nvSpPr>
        <p:spPr>
          <a:xfrm>
            <a:off x="321475" y="4864900"/>
            <a:ext cx="7800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Font typeface="Arial"/>
              <a:buNone/>
            </a:pPr>
            <a:r>
              <a:rPr lang="en" sz="1100">
                <a:solidFill>
                  <a:schemeClr val="accent1"/>
                </a:solidFill>
                <a:latin typeface="Calibri"/>
                <a:ea typeface="Calibri"/>
                <a:cs typeface="Calibri"/>
                <a:sym typeface="Calibri"/>
              </a:rPr>
              <a:t>From Kristin Souers and Pete Hall, “Address Trauma With Calm, Consistent Care” &amp; Healthline</a:t>
            </a:r>
            <a:endParaRPr>
              <a:solidFill>
                <a:schemeClr val="accent1"/>
              </a:solidFill>
              <a:latin typeface="Proxima Nova"/>
              <a:ea typeface="Proxima Nova"/>
              <a:cs typeface="Proxima Nova"/>
              <a:sym typeface="Proxima Nova"/>
            </a:endParaRPr>
          </a:p>
        </p:txBody>
      </p:sp>
      <p:sp>
        <p:nvSpPr>
          <p:cNvPr id="2516" name="Google Shape;2516;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42</a:t>
            </a:fld>
            <a:endParaRPr/>
          </a:p>
        </p:txBody>
      </p:sp>
      <p:graphicFrame>
        <p:nvGraphicFramePr>
          <p:cNvPr id="2517" name="Google Shape;2517;p82"/>
          <p:cNvGraphicFramePr/>
          <p:nvPr/>
        </p:nvGraphicFramePr>
        <p:xfrm>
          <a:off x="656475" y="1024625"/>
          <a:ext cx="3000000" cy="3000000"/>
        </p:xfrm>
        <a:graphic>
          <a:graphicData uri="http://schemas.openxmlformats.org/drawingml/2006/table">
            <a:tbl>
              <a:tblPr>
                <a:noFill/>
                <a:tableStyleId>{768B38DB-33B2-4431-AA05-0DA53A0E18B2}</a:tableStyleId>
              </a:tblPr>
              <a:tblGrid>
                <a:gridCol w="1708900">
                  <a:extLst>
                    <a:ext uri="{9D8B030D-6E8A-4147-A177-3AD203B41FA5}">
                      <a16:colId xmlns:a16="http://schemas.microsoft.com/office/drawing/2014/main" val="20000"/>
                    </a:ext>
                  </a:extLst>
                </a:gridCol>
                <a:gridCol w="1708900">
                  <a:extLst>
                    <a:ext uri="{9D8B030D-6E8A-4147-A177-3AD203B41FA5}">
                      <a16:colId xmlns:a16="http://schemas.microsoft.com/office/drawing/2014/main" val="20001"/>
                    </a:ext>
                  </a:extLst>
                </a:gridCol>
                <a:gridCol w="1708900">
                  <a:extLst>
                    <a:ext uri="{9D8B030D-6E8A-4147-A177-3AD203B41FA5}">
                      <a16:colId xmlns:a16="http://schemas.microsoft.com/office/drawing/2014/main" val="20002"/>
                    </a:ext>
                  </a:extLst>
                </a:gridCol>
                <a:gridCol w="1708900">
                  <a:extLst>
                    <a:ext uri="{9D8B030D-6E8A-4147-A177-3AD203B41FA5}">
                      <a16:colId xmlns:a16="http://schemas.microsoft.com/office/drawing/2014/main" val="20003"/>
                    </a:ext>
                  </a:extLst>
                </a:gridCol>
              </a:tblGrid>
              <a:tr h="386575">
                <a:tc>
                  <a:txBody>
                    <a:bodyPr/>
                    <a:lstStyle/>
                    <a:p>
                      <a:pPr marL="0" lvl="0" indent="0" algn="l" rtl="0">
                        <a:spcBef>
                          <a:spcPts val="0"/>
                        </a:spcBef>
                        <a:spcAft>
                          <a:spcPts val="0"/>
                        </a:spcAft>
                        <a:buNone/>
                      </a:pPr>
                      <a:r>
                        <a:rPr lang="en" b="1"/>
                        <a:t>Flight</a:t>
                      </a:r>
                      <a:endParaRPr b="1"/>
                    </a:p>
                  </a:txBody>
                  <a:tcPr marL="91425" marR="91425" marT="91425" marB="91425"/>
                </a:tc>
                <a:tc>
                  <a:txBody>
                    <a:bodyPr/>
                    <a:lstStyle/>
                    <a:p>
                      <a:pPr marL="0" lvl="0" indent="0" algn="l" rtl="0">
                        <a:spcBef>
                          <a:spcPts val="0"/>
                        </a:spcBef>
                        <a:spcAft>
                          <a:spcPts val="0"/>
                        </a:spcAft>
                        <a:buNone/>
                      </a:pPr>
                      <a:r>
                        <a:rPr lang="en" b="1"/>
                        <a:t>Fight</a:t>
                      </a:r>
                      <a:endParaRPr b="1"/>
                    </a:p>
                  </a:txBody>
                  <a:tcPr marL="91425" marR="91425" marT="91425" marB="91425"/>
                </a:tc>
                <a:tc>
                  <a:txBody>
                    <a:bodyPr/>
                    <a:lstStyle/>
                    <a:p>
                      <a:pPr marL="0" lvl="0" indent="0" algn="l" rtl="0">
                        <a:spcBef>
                          <a:spcPts val="0"/>
                        </a:spcBef>
                        <a:spcAft>
                          <a:spcPts val="0"/>
                        </a:spcAft>
                        <a:buNone/>
                      </a:pPr>
                      <a:r>
                        <a:rPr lang="en" b="1"/>
                        <a:t>Freeze</a:t>
                      </a:r>
                      <a:endParaRPr b="1"/>
                    </a:p>
                  </a:txBody>
                  <a:tcPr marL="91425" marR="91425" marT="91425" marB="91425"/>
                </a:tc>
                <a:tc>
                  <a:txBody>
                    <a:bodyPr/>
                    <a:lstStyle/>
                    <a:p>
                      <a:pPr marL="0" lvl="0" indent="0" algn="l" rtl="0">
                        <a:spcBef>
                          <a:spcPts val="0"/>
                        </a:spcBef>
                        <a:spcAft>
                          <a:spcPts val="0"/>
                        </a:spcAft>
                        <a:buNone/>
                      </a:pPr>
                      <a:r>
                        <a:rPr lang="en" b="1"/>
                        <a:t>Fawn/Submit</a:t>
                      </a:r>
                      <a:endParaRPr b="1"/>
                    </a:p>
                  </a:txBody>
                  <a:tcPr marL="91425" marR="91425" marT="91425" marB="91425"/>
                </a:tc>
                <a:extLst>
                  <a:ext uri="{0D108BD9-81ED-4DB2-BD59-A6C34878D82A}">
                    <a16:rowId xmlns:a16="http://schemas.microsoft.com/office/drawing/2014/main" val="10000"/>
                  </a:ext>
                </a:extLst>
              </a:tr>
              <a:tr h="386575">
                <a:tc>
                  <a:txBody>
                    <a:bodyPr/>
                    <a:lstStyle/>
                    <a:p>
                      <a:pPr marL="0" lvl="0" indent="0" algn="l" rtl="0">
                        <a:spcBef>
                          <a:spcPts val="0"/>
                        </a:spcBef>
                        <a:spcAft>
                          <a:spcPts val="0"/>
                        </a:spcAft>
                        <a:buNone/>
                      </a:pPr>
                      <a:r>
                        <a:rPr lang="en"/>
                        <a:t>Withdrawal</a:t>
                      </a:r>
                      <a:endParaRPr/>
                    </a:p>
                  </a:txBody>
                  <a:tcPr marL="91425" marR="91425" marT="91425" marB="91425"/>
                </a:tc>
                <a:tc>
                  <a:txBody>
                    <a:bodyPr/>
                    <a:lstStyle/>
                    <a:p>
                      <a:pPr marL="0" lvl="0" indent="0" algn="l" rtl="0">
                        <a:spcBef>
                          <a:spcPts val="0"/>
                        </a:spcBef>
                        <a:spcAft>
                          <a:spcPts val="0"/>
                        </a:spcAft>
                        <a:buNone/>
                      </a:pPr>
                      <a:r>
                        <a:rPr lang="en"/>
                        <a:t>Acting out</a:t>
                      </a:r>
                      <a:endParaRPr/>
                    </a:p>
                  </a:txBody>
                  <a:tcPr marL="91425" marR="91425" marT="91425" marB="91425"/>
                </a:tc>
                <a:tc>
                  <a:txBody>
                    <a:bodyPr/>
                    <a:lstStyle/>
                    <a:p>
                      <a:pPr marL="0" lvl="0" indent="0" algn="l" rtl="0">
                        <a:spcBef>
                          <a:spcPts val="0"/>
                        </a:spcBef>
                        <a:spcAft>
                          <a:spcPts val="0"/>
                        </a:spcAft>
                        <a:buNone/>
                      </a:pPr>
                      <a:r>
                        <a:rPr lang="en"/>
                        <a:t>Numbness</a:t>
                      </a:r>
                      <a:endParaRPr/>
                    </a:p>
                  </a:txBody>
                  <a:tcPr marL="91425" marR="91425" marT="91425" marB="91425"/>
                </a:tc>
                <a:tc>
                  <a:txBody>
                    <a:bodyPr/>
                    <a:lstStyle/>
                    <a:p>
                      <a:pPr marL="0" lvl="0" indent="0" algn="l" rtl="0">
                        <a:spcBef>
                          <a:spcPts val="0"/>
                        </a:spcBef>
                        <a:spcAft>
                          <a:spcPts val="0"/>
                        </a:spcAft>
                        <a:buNone/>
                      </a:pPr>
                      <a:r>
                        <a:rPr lang="en"/>
                        <a:t>People pleasing</a:t>
                      </a:r>
                      <a:endParaRPr/>
                    </a:p>
                  </a:txBody>
                  <a:tcPr marL="91425" marR="91425" marT="91425" marB="91425"/>
                </a:tc>
                <a:extLst>
                  <a:ext uri="{0D108BD9-81ED-4DB2-BD59-A6C34878D82A}">
                    <a16:rowId xmlns:a16="http://schemas.microsoft.com/office/drawing/2014/main" val="10001"/>
                  </a:ext>
                </a:extLst>
              </a:tr>
              <a:tr h="594775">
                <a:tc>
                  <a:txBody>
                    <a:bodyPr/>
                    <a:lstStyle/>
                    <a:p>
                      <a:pPr marL="0" lvl="0" indent="0" algn="l" rtl="0">
                        <a:spcBef>
                          <a:spcPts val="0"/>
                        </a:spcBef>
                        <a:spcAft>
                          <a:spcPts val="0"/>
                        </a:spcAft>
                        <a:buNone/>
                      </a:pPr>
                      <a:r>
                        <a:rPr lang="en"/>
                        <a:t>Running out of the classroom</a:t>
                      </a:r>
                      <a:endParaRPr/>
                    </a:p>
                  </a:txBody>
                  <a:tcPr marL="91425" marR="91425" marT="91425" marB="91425"/>
                </a:tc>
                <a:tc>
                  <a:txBody>
                    <a:bodyPr/>
                    <a:lstStyle/>
                    <a:p>
                      <a:pPr marL="0" lvl="0" indent="0" algn="l" rtl="0">
                        <a:spcBef>
                          <a:spcPts val="0"/>
                        </a:spcBef>
                        <a:spcAft>
                          <a:spcPts val="0"/>
                        </a:spcAft>
                        <a:buNone/>
                      </a:pPr>
                      <a:r>
                        <a:rPr lang="en"/>
                        <a:t>Aggression</a:t>
                      </a:r>
                      <a:endParaRPr/>
                    </a:p>
                  </a:txBody>
                  <a:tcPr marL="91425" marR="91425" marT="91425" marB="91425"/>
                </a:tc>
                <a:tc>
                  <a:txBody>
                    <a:bodyPr/>
                    <a:lstStyle/>
                    <a:p>
                      <a:pPr marL="0" lvl="0" indent="0" algn="l" rtl="0">
                        <a:spcBef>
                          <a:spcPts val="0"/>
                        </a:spcBef>
                        <a:spcAft>
                          <a:spcPts val="0"/>
                        </a:spcAft>
                        <a:buNone/>
                      </a:pPr>
                      <a:r>
                        <a:rPr lang="en"/>
                        <a:t>Refusal to answer</a:t>
                      </a:r>
                      <a:endParaRPr/>
                    </a:p>
                  </a:txBody>
                  <a:tcPr marL="91425" marR="91425" marT="91425" marB="91425"/>
                </a:tc>
                <a:tc>
                  <a:txBody>
                    <a:bodyPr/>
                    <a:lstStyle/>
                    <a:p>
                      <a:pPr marL="0" lvl="0" indent="0" algn="l" rtl="0">
                        <a:spcBef>
                          <a:spcPts val="0"/>
                        </a:spcBef>
                        <a:spcAft>
                          <a:spcPts val="0"/>
                        </a:spcAft>
                        <a:buNone/>
                      </a:pPr>
                      <a:r>
                        <a:rPr lang="en"/>
                        <a:t>Avoiding conflict</a:t>
                      </a:r>
                      <a:endParaRPr/>
                    </a:p>
                  </a:txBody>
                  <a:tcPr marL="91425" marR="91425" marT="91425" marB="91425"/>
                </a:tc>
                <a:extLst>
                  <a:ext uri="{0D108BD9-81ED-4DB2-BD59-A6C34878D82A}">
                    <a16:rowId xmlns:a16="http://schemas.microsoft.com/office/drawing/2014/main" val="10002"/>
                  </a:ext>
                </a:extLst>
              </a:tr>
              <a:tr h="594775">
                <a:tc>
                  <a:txBody>
                    <a:bodyPr/>
                    <a:lstStyle/>
                    <a:p>
                      <a:pPr marL="0" lvl="0" indent="0" algn="l" rtl="0">
                        <a:spcBef>
                          <a:spcPts val="0"/>
                        </a:spcBef>
                        <a:spcAft>
                          <a:spcPts val="0"/>
                        </a:spcAft>
                        <a:buNone/>
                      </a:pPr>
                      <a:r>
                        <a:rPr lang="en"/>
                        <a:t>Daydreaming</a:t>
                      </a:r>
                      <a:endParaRPr/>
                    </a:p>
                  </a:txBody>
                  <a:tcPr marL="91425" marR="91425" marT="91425" marB="91425"/>
                </a:tc>
                <a:tc>
                  <a:txBody>
                    <a:bodyPr/>
                    <a:lstStyle/>
                    <a:p>
                      <a:pPr marL="0" lvl="0" indent="0" algn="l" rtl="0">
                        <a:spcBef>
                          <a:spcPts val="0"/>
                        </a:spcBef>
                        <a:spcAft>
                          <a:spcPts val="0"/>
                        </a:spcAft>
                        <a:buNone/>
                      </a:pPr>
                      <a:r>
                        <a:rPr lang="en"/>
                        <a:t>Refusal and defiance</a:t>
                      </a:r>
                      <a:endParaRPr/>
                    </a:p>
                  </a:txBody>
                  <a:tcPr marL="91425" marR="91425" marT="91425" marB="91425"/>
                </a:tc>
                <a:tc>
                  <a:txBody>
                    <a:bodyPr/>
                    <a:lstStyle/>
                    <a:p>
                      <a:pPr marL="0" lvl="0" indent="0" algn="l" rtl="0">
                        <a:spcBef>
                          <a:spcPts val="0"/>
                        </a:spcBef>
                        <a:spcAft>
                          <a:spcPts val="0"/>
                        </a:spcAft>
                        <a:buNone/>
                      </a:pPr>
                      <a:r>
                        <a:rPr lang="en"/>
                        <a:t>Refusal to get needs met</a:t>
                      </a:r>
                      <a:endParaRPr/>
                    </a:p>
                  </a:txBody>
                  <a:tcPr marL="91425" marR="91425" marT="91425" marB="91425"/>
                </a:tc>
                <a:tc>
                  <a:txBody>
                    <a:bodyPr/>
                    <a:lstStyle/>
                    <a:p>
                      <a:pPr marL="0" lvl="0" indent="0" algn="l" rtl="0">
                        <a:spcBef>
                          <a:spcPts val="0"/>
                        </a:spcBef>
                        <a:spcAft>
                          <a:spcPts val="0"/>
                        </a:spcAft>
                        <a:buNone/>
                      </a:pPr>
                      <a:r>
                        <a:rPr lang="en"/>
                        <a:t>Few boundaries</a:t>
                      </a:r>
                      <a:endParaRPr/>
                    </a:p>
                  </a:txBody>
                  <a:tcPr marL="91425" marR="91425" marT="91425" marB="91425"/>
                </a:tc>
                <a:extLst>
                  <a:ext uri="{0D108BD9-81ED-4DB2-BD59-A6C34878D82A}">
                    <a16:rowId xmlns:a16="http://schemas.microsoft.com/office/drawing/2014/main" val="10003"/>
                  </a:ext>
                </a:extLst>
              </a:tr>
              <a:tr h="594775">
                <a:tc>
                  <a:txBody>
                    <a:bodyPr/>
                    <a:lstStyle/>
                    <a:p>
                      <a:pPr marL="0" lvl="0" indent="0" algn="l" rtl="0">
                        <a:spcBef>
                          <a:spcPts val="0"/>
                        </a:spcBef>
                        <a:spcAft>
                          <a:spcPts val="0"/>
                        </a:spcAft>
                        <a:buNone/>
                      </a:pPr>
                      <a:r>
                        <a:rPr lang="en"/>
                        <a:t>Appearance of sleeping</a:t>
                      </a:r>
                      <a:endParaRPr/>
                    </a:p>
                  </a:txBody>
                  <a:tcPr marL="91425" marR="91425" marT="91425" marB="91425"/>
                </a:tc>
                <a:tc>
                  <a:txBody>
                    <a:bodyPr/>
                    <a:lstStyle/>
                    <a:p>
                      <a:pPr marL="0" lvl="0" indent="0" algn="l" rtl="0">
                        <a:spcBef>
                          <a:spcPts val="0"/>
                        </a:spcBef>
                        <a:spcAft>
                          <a:spcPts val="0"/>
                        </a:spcAft>
                        <a:buNone/>
                      </a:pPr>
                      <a:r>
                        <a:rPr lang="en"/>
                        <a:t>Silliness</a:t>
                      </a:r>
                      <a:endParaRPr/>
                    </a:p>
                  </a:txBody>
                  <a:tcPr marL="91425" marR="91425" marT="91425" marB="91425"/>
                </a:tc>
                <a:tc>
                  <a:txBody>
                    <a:bodyPr/>
                    <a:lstStyle/>
                    <a:p>
                      <a:pPr marL="0" lvl="0" indent="0" algn="l" rtl="0">
                        <a:spcBef>
                          <a:spcPts val="0"/>
                        </a:spcBef>
                        <a:spcAft>
                          <a:spcPts val="0"/>
                        </a:spcAft>
                        <a:buNone/>
                      </a:pPr>
                      <a:r>
                        <a:rPr lang="en"/>
                        <a:t>Giving a blank look</a:t>
                      </a:r>
                      <a:endParaRPr/>
                    </a:p>
                  </a:txBody>
                  <a:tcPr marL="91425" marR="91425" marT="91425" marB="91425"/>
                </a:tc>
                <a:tc>
                  <a:txBody>
                    <a:bodyPr/>
                    <a:lstStyle/>
                    <a:p>
                      <a:pPr marL="0" lvl="0" indent="0" algn="l" rtl="0">
                        <a:spcBef>
                          <a:spcPts val="0"/>
                        </a:spcBef>
                        <a:spcAft>
                          <a:spcPts val="0"/>
                        </a:spcAft>
                        <a:buNone/>
                      </a:pPr>
                      <a:r>
                        <a:rPr lang="en"/>
                        <a:t>Don’t know what you like</a:t>
                      </a:r>
                      <a:endParaRPr/>
                    </a:p>
                  </a:txBody>
                  <a:tcPr marL="91425" marR="91425" marT="91425" marB="91425"/>
                </a:tc>
                <a:extLst>
                  <a:ext uri="{0D108BD9-81ED-4DB2-BD59-A6C34878D82A}">
                    <a16:rowId xmlns:a16="http://schemas.microsoft.com/office/drawing/2014/main" val="10004"/>
                  </a:ext>
                </a:extLst>
              </a:tr>
              <a:tr h="594775">
                <a:tc>
                  <a:txBody>
                    <a:bodyPr/>
                    <a:lstStyle/>
                    <a:p>
                      <a:pPr marL="0" lvl="0" indent="0" algn="l" rtl="0">
                        <a:spcBef>
                          <a:spcPts val="0"/>
                        </a:spcBef>
                        <a:spcAft>
                          <a:spcPts val="0"/>
                        </a:spcAft>
                        <a:buNone/>
                      </a:pPr>
                      <a:r>
                        <a:rPr lang="en"/>
                        <a:t>Avoidance of others</a:t>
                      </a:r>
                      <a:endParaRPr/>
                    </a:p>
                  </a:txBody>
                  <a:tcPr marL="91425" marR="91425" marT="91425" marB="91425"/>
                </a:tc>
                <a:tc>
                  <a:txBody>
                    <a:bodyPr/>
                    <a:lstStyle/>
                    <a:p>
                      <a:pPr marL="0" lvl="0" indent="0" algn="l" rtl="0">
                        <a:spcBef>
                          <a:spcPts val="0"/>
                        </a:spcBef>
                        <a:spcAft>
                          <a:spcPts val="0"/>
                        </a:spcAft>
                        <a:buNone/>
                      </a:pPr>
                      <a:r>
                        <a:rPr lang="en"/>
                        <a:t>Hyperactivity</a:t>
                      </a:r>
                      <a:endParaRPr/>
                    </a:p>
                  </a:txBody>
                  <a:tcPr marL="91425" marR="91425" marT="91425" marB="91425"/>
                </a:tc>
                <a:tc>
                  <a:txBody>
                    <a:bodyPr/>
                    <a:lstStyle/>
                    <a:p>
                      <a:pPr marL="0" lvl="0" indent="0" algn="l" rtl="0">
                        <a:spcBef>
                          <a:spcPts val="0"/>
                        </a:spcBef>
                        <a:spcAft>
                          <a:spcPts val="0"/>
                        </a:spcAft>
                        <a:buNone/>
                      </a:pPr>
                      <a:r>
                        <a:rPr lang="en"/>
                        <a:t>Inability to move or act</a:t>
                      </a:r>
                      <a:endParaRPr/>
                    </a:p>
                  </a:txBody>
                  <a:tcPr marL="91425" marR="91425" marT="91425" marB="91425"/>
                </a:tc>
                <a:tc>
                  <a:txBody>
                    <a:bodyPr/>
                    <a:lstStyle/>
                    <a:p>
                      <a:pPr marL="0" lvl="0" indent="0" algn="l" rtl="0">
                        <a:spcBef>
                          <a:spcPts val="0"/>
                        </a:spcBef>
                        <a:spcAft>
                          <a:spcPts val="0"/>
                        </a:spcAft>
                        <a:buNone/>
                      </a:pPr>
                      <a:r>
                        <a:rPr lang="en"/>
                        <a:t>Being “clingy”</a:t>
                      </a:r>
                      <a:endParaRPr/>
                    </a:p>
                  </a:txBody>
                  <a:tcPr marL="91425" marR="91425" marT="91425" marB="91425"/>
                </a:tc>
                <a:extLst>
                  <a:ext uri="{0D108BD9-81ED-4DB2-BD59-A6C34878D82A}">
                    <a16:rowId xmlns:a16="http://schemas.microsoft.com/office/drawing/2014/main" val="10005"/>
                  </a:ext>
                </a:extLst>
              </a:tr>
              <a:tr h="594775">
                <a:tc>
                  <a:txBody>
                    <a:bodyPr/>
                    <a:lstStyle/>
                    <a:p>
                      <a:pPr marL="0" lvl="0" indent="0" algn="l" rtl="0">
                        <a:spcBef>
                          <a:spcPts val="0"/>
                        </a:spcBef>
                        <a:spcAft>
                          <a:spcPts val="0"/>
                        </a:spcAft>
                        <a:buNone/>
                      </a:pPr>
                      <a:r>
                        <a:rPr lang="en"/>
                        <a:t>Hiding or surrendering</a:t>
                      </a:r>
                      <a:endParaRPr/>
                    </a:p>
                  </a:txBody>
                  <a:tcPr marL="91425" marR="91425" marT="91425" marB="91425"/>
                </a:tc>
                <a:tc>
                  <a:txBody>
                    <a:bodyPr/>
                    <a:lstStyle/>
                    <a:p>
                      <a:pPr marL="0" lvl="0" indent="0" algn="l" rtl="0">
                        <a:spcBef>
                          <a:spcPts val="0"/>
                        </a:spcBef>
                        <a:spcAft>
                          <a:spcPts val="0"/>
                        </a:spcAft>
                        <a:buNone/>
                      </a:pPr>
                      <a:r>
                        <a:rPr lang="en"/>
                        <a:t>Argumentative</a:t>
                      </a:r>
                      <a:endParaRPr/>
                    </a:p>
                  </a:txBody>
                  <a:tcPr marL="91425" marR="91425" marT="91425" marB="91425"/>
                </a:tc>
                <a:tc>
                  <a:txBody>
                    <a:bodyPr/>
                    <a:lstStyle/>
                    <a:p>
                      <a:pPr marL="0" lvl="0" indent="0" algn="l" rtl="0">
                        <a:spcBef>
                          <a:spcPts val="0"/>
                        </a:spcBef>
                        <a:spcAft>
                          <a:spcPts val="0"/>
                        </a:spcAft>
                        <a:buNone/>
                      </a:pPr>
                      <a:r>
                        <a:rPr lang="en"/>
                        <a:t>Answering “I don’t know”</a:t>
                      </a:r>
                      <a:endParaRPr/>
                    </a:p>
                  </a:txBody>
                  <a:tcPr marL="91425" marR="91425" marT="91425" marB="91425"/>
                </a:tc>
                <a:tc>
                  <a:txBody>
                    <a:bodyPr/>
                    <a:lstStyle/>
                    <a:p>
                      <a:pPr marL="0" lvl="0" indent="0" algn="l" rtl="0">
                        <a:spcBef>
                          <a:spcPts val="0"/>
                        </a:spcBef>
                        <a:spcAft>
                          <a:spcPts val="0"/>
                        </a:spcAft>
                        <a:buNone/>
                      </a:pPr>
                      <a:r>
                        <a:rPr lang="en"/>
                        <a:t>Trouble saying no</a:t>
                      </a:r>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21"/>
        <p:cNvGrpSpPr/>
        <p:nvPr/>
      </p:nvGrpSpPr>
      <p:grpSpPr>
        <a:xfrm>
          <a:off x="0" y="0"/>
          <a:ext cx="0" cy="0"/>
          <a:chOff x="0" y="0"/>
          <a:chExt cx="0" cy="0"/>
        </a:xfrm>
      </p:grpSpPr>
      <p:sp>
        <p:nvSpPr>
          <p:cNvPr id="2522" name="Google Shape;2522;p83"/>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Dysregulation: Teacher response matters!</a:t>
            </a:r>
            <a:endParaRPr/>
          </a:p>
        </p:txBody>
      </p:sp>
      <p:pic>
        <p:nvPicPr>
          <p:cNvPr id="2523" name="Google Shape;2523;p83" descr="Screen Shot 2018-06-09 at 9.53.00 PM.png"/>
          <p:cNvPicPr preferRelativeResize="0"/>
          <p:nvPr/>
        </p:nvPicPr>
        <p:blipFill rotWithShape="1">
          <a:blip r:embed="rId3">
            <a:alphaModFix/>
          </a:blip>
          <a:srcRect l="4724" t="1526" r="3892"/>
          <a:stretch/>
        </p:blipFill>
        <p:spPr>
          <a:xfrm>
            <a:off x="3366950" y="1017725"/>
            <a:ext cx="5044824" cy="3484625"/>
          </a:xfrm>
          <a:prstGeom prst="rect">
            <a:avLst/>
          </a:prstGeom>
          <a:noFill/>
          <a:ln>
            <a:noFill/>
          </a:ln>
        </p:spPr>
      </p:pic>
      <p:sp>
        <p:nvSpPr>
          <p:cNvPr id="2524" name="Google Shape;2524;p83"/>
          <p:cNvSpPr txBox="1"/>
          <p:nvPr/>
        </p:nvSpPr>
        <p:spPr>
          <a:xfrm>
            <a:off x="120250" y="1432500"/>
            <a:ext cx="3000000" cy="227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67">
                <a:solidFill>
                  <a:srgbClr val="1D2A53"/>
                </a:solidFill>
              </a:rPr>
              <a:t>What might be your reaction in your mind or body when a student calls you a name, defies you, or hits you?</a:t>
            </a:r>
            <a:endParaRPr/>
          </a:p>
        </p:txBody>
      </p:sp>
      <p:sp>
        <p:nvSpPr>
          <p:cNvPr id="2525" name="Google Shape;2525;p83"/>
          <p:cNvSpPr txBox="1"/>
          <p:nvPr/>
        </p:nvSpPr>
        <p:spPr>
          <a:xfrm>
            <a:off x="0" y="4706625"/>
            <a:ext cx="8175900" cy="3039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967">
                <a:latin typeface="Lato"/>
                <a:ea typeface="Lato"/>
                <a:cs typeface="Lato"/>
                <a:sym typeface="Lato"/>
              </a:rPr>
              <a:t>Adversity and the Brain, MELC 2018, Lori Desautels, Ph. D., Assistant Professor, College of Education, Butler University</a:t>
            </a:r>
            <a:endParaRPr sz="1300">
              <a:latin typeface="Proxima Nova"/>
              <a:ea typeface="Proxima Nova"/>
              <a:cs typeface="Proxima Nova"/>
              <a:sym typeface="Proxima Nova"/>
            </a:endParaRPr>
          </a:p>
        </p:txBody>
      </p:sp>
      <p:sp>
        <p:nvSpPr>
          <p:cNvPr id="2526" name="Google Shape;2526;p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30"/>
        <p:cNvGrpSpPr/>
        <p:nvPr/>
      </p:nvGrpSpPr>
      <p:grpSpPr>
        <a:xfrm>
          <a:off x="0" y="0"/>
          <a:ext cx="0" cy="0"/>
          <a:chOff x="0" y="0"/>
          <a:chExt cx="0" cy="0"/>
        </a:xfrm>
      </p:grpSpPr>
      <p:sp>
        <p:nvSpPr>
          <p:cNvPr id="2531" name="Google Shape;2531;p84"/>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Co-Regulation</a:t>
            </a:r>
            <a:endParaRPr/>
          </a:p>
        </p:txBody>
      </p:sp>
      <p:sp>
        <p:nvSpPr>
          <p:cNvPr id="2532" name="Google Shape;2532;p84"/>
          <p:cNvSpPr txBox="1">
            <a:spLocks noGrp="1"/>
          </p:cNvSpPr>
          <p:nvPr>
            <p:ph type="body" idx="4294967295"/>
          </p:nvPr>
        </p:nvSpPr>
        <p:spPr>
          <a:xfrm>
            <a:off x="311700" y="1228200"/>
            <a:ext cx="5721300" cy="358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Be a thermostat, not a thermometer!</a:t>
            </a:r>
            <a:endParaRPr b="1"/>
          </a:p>
          <a:p>
            <a:pPr marL="457200" lvl="0" indent="-317500" algn="l" rtl="0">
              <a:spcBef>
                <a:spcPts val="1600"/>
              </a:spcBef>
              <a:spcAft>
                <a:spcPts val="0"/>
              </a:spcAft>
              <a:buSzPts val="1400"/>
              <a:buChar char="●"/>
            </a:pPr>
            <a:r>
              <a:rPr lang="en"/>
              <a:t>When in a dysregulated state -- triggered by a memory or sensory issue -- a traumatized student’s emotional age is half his chronological age or less. </a:t>
            </a:r>
            <a:endParaRPr/>
          </a:p>
          <a:p>
            <a:pPr marL="0" lvl="0" indent="0" algn="l" rtl="0">
              <a:spcBef>
                <a:spcPts val="1600"/>
              </a:spcBef>
              <a:spcAft>
                <a:spcPts val="0"/>
              </a:spcAft>
              <a:buNone/>
            </a:pPr>
            <a:endParaRPr/>
          </a:p>
          <a:p>
            <a:pPr marL="0" lvl="0" indent="0" algn="l" rtl="0">
              <a:spcBef>
                <a:spcPts val="1600"/>
              </a:spcBef>
              <a:spcAft>
                <a:spcPts val="0"/>
              </a:spcAft>
              <a:buNone/>
            </a:pPr>
            <a:r>
              <a:rPr lang="en"/>
              <a:t>Consider this when giving responsibilities to, say, a 12-year-old student. </a:t>
            </a:r>
            <a:endParaRPr/>
          </a:p>
          <a:p>
            <a:pPr marL="0" lvl="0" indent="0" algn="l" rtl="0">
              <a:spcBef>
                <a:spcPts val="1600"/>
              </a:spcBef>
              <a:spcAft>
                <a:spcPts val="1600"/>
              </a:spcAft>
              <a:buNone/>
            </a:pPr>
            <a:r>
              <a:rPr lang="en"/>
              <a:t>What would you expect from a 6-year old?</a:t>
            </a:r>
            <a:endParaRPr/>
          </a:p>
        </p:txBody>
      </p:sp>
      <p:sp>
        <p:nvSpPr>
          <p:cNvPr id="2533" name="Google Shape;2533;p84"/>
          <p:cNvSpPr txBox="1"/>
          <p:nvPr/>
        </p:nvSpPr>
        <p:spPr>
          <a:xfrm>
            <a:off x="6300800" y="3011100"/>
            <a:ext cx="2400300" cy="1800900"/>
          </a:xfrm>
          <a:prstGeom prst="rect">
            <a:avLst/>
          </a:prstGeom>
          <a:noFill/>
          <a:ln>
            <a:noFill/>
          </a:ln>
        </p:spPr>
        <p:txBody>
          <a:bodyPr spcFirstLastPara="1" wrap="square" lIns="91425" tIns="91425" rIns="91425" bIns="91425" anchor="t" anchorCtr="0">
            <a:spAutoFit/>
          </a:bodyPr>
          <a:lstStyle/>
          <a:p>
            <a:pPr marL="457188" lvl="0" indent="0" algn="l" rtl="0">
              <a:spcBef>
                <a:spcPts val="0"/>
              </a:spcBef>
              <a:spcAft>
                <a:spcPts val="0"/>
              </a:spcAft>
              <a:buClr>
                <a:srgbClr val="000000"/>
              </a:buClr>
              <a:buFont typeface="Arial"/>
              <a:buNone/>
            </a:pPr>
            <a:r>
              <a:rPr lang="en" sz="2100" b="1" i="1">
                <a:solidFill>
                  <a:srgbClr val="9900FF"/>
                </a:solidFill>
                <a:latin typeface="Calibri"/>
                <a:ea typeface="Calibri"/>
                <a:cs typeface="Calibri"/>
                <a:sym typeface="Calibri"/>
              </a:rPr>
              <a:t>“Traditional discipline works the best with kids that need it the least.”</a:t>
            </a:r>
            <a:endParaRPr sz="1100">
              <a:latin typeface="Proxima Nova"/>
              <a:ea typeface="Proxima Nova"/>
              <a:cs typeface="Proxima Nova"/>
              <a:sym typeface="Proxima Nova"/>
            </a:endParaRPr>
          </a:p>
        </p:txBody>
      </p:sp>
      <p:pic>
        <p:nvPicPr>
          <p:cNvPr id="2534" name="Google Shape;2534;p84" descr="C:\Users\Lori\AppData\Local\Microsoft\Windows\INetCache\IE\AXIKK62W\Ptsd-brain[1].gif"/>
          <p:cNvPicPr preferRelativeResize="0"/>
          <p:nvPr/>
        </p:nvPicPr>
        <p:blipFill rotWithShape="1">
          <a:blip r:embed="rId3">
            <a:alphaModFix/>
          </a:blip>
          <a:srcRect/>
          <a:stretch/>
        </p:blipFill>
        <p:spPr>
          <a:xfrm>
            <a:off x="6033002" y="222975"/>
            <a:ext cx="2614500" cy="2626000"/>
          </a:xfrm>
          <a:prstGeom prst="rect">
            <a:avLst/>
          </a:prstGeom>
          <a:noFill/>
          <a:ln>
            <a:noFill/>
          </a:ln>
        </p:spPr>
      </p:pic>
      <p:sp>
        <p:nvSpPr>
          <p:cNvPr id="2535" name="Google Shape;2535;p84"/>
          <p:cNvSpPr txBox="1"/>
          <p:nvPr/>
        </p:nvSpPr>
        <p:spPr>
          <a:xfrm>
            <a:off x="126900" y="4812000"/>
            <a:ext cx="8520600" cy="6834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Clr>
                <a:srgbClr val="000000"/>
              </a:buClr>
              <a:buFont typeface="Arial"/>
              <a:buNone/>
            </a:pPr>
            <a:r>
              <a:rPr lang="en" sz="967">
                <a:latin typeface="Lato"/>
                <a:ea typeface="Lato"/>
                <a:cs typeface="Lato"/>
                <a:sym typeface="Lato"/>
              </a:rPr>
              <a:t>Adversity and the Brain, MELC 2018, Lori Desautels, Ph. D., Assistant Professor, College of Education, Butler University</a:t>
            </a:r>
            <a:endParaRPr sz="967">
              <a:latin typeface="Lato"/>
              <a:ea typeface="Lato"/>
              <a:cs typeface="Lato"/>
              <a:sym typeface="Lato"/>
            </a:endParaRPr>
          </a:p>
          <a:p>
            <a:pPr marL="0" lvl="0" indent="0" algn="l" rtl="0">
              <a:spcBef>
                <a:spcPts val="0"/>
              </a:spcBef>
              <a:spcAft>
                <a:spcPts val="0"/>
              </a:spcAft>
              <a:buClr>
                <a:srgbClr val="000000"/>
              </a:buClr>
              <a:buFont typeface="Arial"/>
              <a:buNone/>
            </a:pPr>
            <a:endParaRPr sz="1067"/>
          </a:p>
          <a:p>
            <a:pPr marL="0" lvl="0" indent="0" algn="l" rtl="0">
              <a:spcBef>
                <a:spcPts val="0"/>
              </a:spcBef>
              <a:spcAft>
                <a:spcPts val="0"/>
              </a:spcAft>
              <a:buNone/>
            </a:pPr>
            <a:endParaRPr>
              <a:latin typeface="Proxima Nova"/>
              <a:ea typeface="Proxima Nova"/>
              <a:cs typeface="Proxima Nova"/>
              <a:sym typeface="Proxima Nova"/>
            </a:endParaRPr>
          </a:p>
        </p:txBody>
      </p:sp>
      <p:sp>
        <p:nvSpPr>
          <p:cNvPr id="2536" name="Google Shape;2536;p8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sp>
        <p:nvSpPr>
          <p:cNvPr id="2541" name="Google Shape;2541;p85"/>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Impact on Academic Performance</a:t>
            </a:r>
            <a:endParaRPr/>
          </a:p>
        </p:txBody>
      </p:sp>
      <p:sp>
        <p:nvSpPr>
          <p:cNvPr id="2542" name="Google Shape;2542;p85"/>
          <p:cNvSpPr txBox="1">
            <a:spLocks noGrp="1"/>
          </p:cNvSpPr>
          <p:nvPr>
            <p:ph type="body" idx="4294967295"/>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Trauma from exposure to violence can impact a child’s learning process, or ability to get work done:</a:t>
            </a:r>
            <a:endParaRPr b="1"/>
          </a:p>
          <a:p>
            <a:pPr marL="457200" lvl="0" indent="-317500" algn="l" rtl="0">
              <a:spcBef>
                <a:spcPts val="1600"/>
              </a:spcBef>
              <a:spcAft>
                <a:spcPts val="0"/>
              </a:spcAft>
              <a:buSzPts val="1400"/>
              <a:buChar char="●"/>
            </a:pPr>
            <a:r>
              <a:rPr lang="en"/>
              <a:t>Executive functions: Setting goals; developing a plan, executing the plan, reflecting on the plan</a:t>
            </a:r>
            <a:endParaRPr/>
          </a:p>
          <a:p>
            <a:pPr marL="457200" lvl="0" indent="-317500" algn="l" rtl="0">
              <a:spcBef>
                <a:spcPts val="1600"/>
              </a:spcBef>
              <a:spcAft>
                <a:spcPts val="0"/>
              </a:spcAft>
              <a:buSzPts val="1400"/>
              <a:buChar char="●"/>
            </a:pPr>
            <a:r>
              <a:rPr lang="en"/>
              <a:t>Transitions (endings and beginnings)</a:t>
            </a:r>
            <a:endParaRPr/>
          </a:p>
          <a:p>
            <a:pPr marL="457200" lvl="0" indent="-317500" algn="l" rtl="0">
              <a:spcBef>
                <a:spcPts val="1600"/>
              </a:spcBef>
              <a:spcAft>
                <a:spcPts val="0"/>
              </a:spcAft>
              <a:buSzPts val="1400"/>
              <a:buChar char="●"/>
            </a:pPr>
            <a:r>
              <a:rPr lang="en"/>
              <a:t>Attention</a:t>
            </a:r>
            <a:endParaRPr/>
          </a:p>
          <a:p>
            <a:pPr marL="457200" lvl="0" indent="-317500" algn="l" rtl="0">
              <a:spcBef>
                <a:spcPts val="1600"/>
              </a:spcBef>
              <a:spcAft>
                <a:spcPts val="0"/>
              </a:spcAft>
              <a:buSzPts val="1400"/>
              <a:buChar char="●"/>
            </a:pPr>
            <a:r>
              <a:rPr lang="en"/>
              <a:t>Engagement in learning</a:t>
            </a:r>
            <a:endParaRPr/>
          </a:p>
          <a:p>
            <a:pPr marL="0" lvl="0" indent="0" algn="l" rtl="0">
              <a:spcBef>
                <a:spcPts val="1600"/>
              </a:spcBef>
              <a:spcAft>
                <a:spcPts val="1600"/>
              </a:spcAft>
              <a:buNone/>
            </a:pPr>
            <a:r>
              <a:rPr lang="en" i="1"/>
              <a:t>2012 Massachusetts Advocates for Children</a:t>
            </a:r>
            <a:endParaRPr/>
          </a:p>
        </p:txBody>
      </p:sp>
      <p:sp>
        <p:nvSpPr>
          <p:cNvPr id="2543" name="Google Shape;2543;p8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45</a:t>
            </a:fld>
            <a:endParaRPr/>
          </a:p>
        </p:txBody>
      </p:sp>
      <p:pic>
        <p:nvPicPr>
          <p:cNvPr id="2544" name="Google Shape;2544;p85"/>
          <p:cNvPicPr preferRelativeResize="0"/>
          <p:nvPr/>
        </p:nvPicPr>
        <p:blipFill>
          <a:blip r:embed="rId3">
            <a:alphaModFix/>
          </a:blip>
          <a:stretch>
            <a:fillRect/>
          </a:stretch>
        </p:blipFill>
        <p:spPr>
          <a:xfrm>
            <a:off x="5552151" y="2241175"/>
            <a:ext cx="1924825" cy="22519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sp>
        <p:nvSpPr>
          <p:cNvPr id="2549" name="Google Shape;2549;p86"/>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Impact of Trauma on Academic Performance</a:t>
            </a:r>
            <a:endParaRPr/>
          </a:p>
        </p:txBody>
      </p:sp>
      <p:sp>
        <p:nvSpPr>
          <p:cNvPr id="2550" name="Google Shape;2550;p86"/>
          <p:cNvSpPr txBox="1">
            <a:spLocks noGrp="1"/>
          </p:cNvSpPr>
          <p:nvPr>
            <p:ph type="body" idx="4294967295"/>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Trauma can </a:t>
            </a:r>
            <a:r>
              <a:rPr lang="en" b="1" u="sng"/>
              <a:t>Decrease</a:t>
            </a:r>
            <a:r>
              <a:rPr lang="en" b="1"/>
              <a:t> our ability to:</a:t>
            </a:r>
            <a:endParaRPr b="1"/>
          </a:p>
          <a:p>
            <a:pPr marL="457200" lvl="0" indent="-317500" algn="l" rtl="0">
              <a:spcBef>
                <a:spcPts val="1600"/>
              </a:spcBef>
              <a:spcAft>
                <a:spcPts val="0"/>
              </a:spcAft>
              <a:buSzPts val="1400"/>
              <a:buChar char="●"/>
            </a:pPr>
            <a:r>
              <a:rPr lang="en"/>
              <a:t>Read verbal or nonverbal cues</a:t>
            </a:r>
            <a:endParaRPr/>
          </a:p>
          <a:p>
            <a:pPr marL="457200" lvl="0" indent="-317500" algn="l" rtl="0">
              <a:spcBef>
                <a:spcPts val="1600"/>
              </a:spcBef>
              <a:spcAft>
                <a:spcPts val="0"/>
              </a:spcAft>
              <a:buSzPts val="1400"/>
              <a:buChar char="●"/>
            </a:pPr>
            <a:r>
              <a:rPr lang="en"/>
              <a:t>Process oral and written information</a:t>
            </a:r>
            <a:endParaRPr/>
          </a:p>
          <a:p>
            <a:pPr marL="457200" lvl="0" indent="-317500" algn="l" rtl="0">
              <a:spcBef>
                <a:spcPts val="1600"/>
              </a:spcBef>
              <a:spcAft>
                <a:spcPts val="0"/>
              </a:spcAft>
              <a:buSzPts val="1400"/>
              <a:buChar char="●"/>
            </a:pPr>
            <a:r>
              <a:rPr lang="en"/>
              <a:t>Sequentially organization</a:t>
            </a:r>
            <a:endParaRPr/>
          </a:p>
          <a:p>
            <a:pPr marL="457200" lvl="0" indent="-317500" algn="l" rtl="0">
              <a:spcBef>
                <a:spcPts val="1600"/>
              </a:spcBef>
              <a:spcAft>
                <a:spcPts val="0"/>
              </a:spcAft>
              <a:buSzPts val="1400"/>
              <a:buChar char="●"/>
            </a:pPr>
            <a:r>
              <a:rPr lang="en"/>
              <a:t>Store information in memory</a:t>
            </a:r>
            <a:endParaRPr/>
          </a:p>
          <a:p>
            <a:pPr marL="457200" lvl="0" indent="-317500" algn="l" rtl="0">
              <a:spcBef>
                <a:spcPts val="1600"/>
              </a:spcBef>
              <a:spcAft>
                <a:spcPts val="0"/>
              </a:spcAft>
              <a:buSzPts val="1400"/>
              <a:buChar char="●"/>
            </a:pPr>
            <a:r>
              <a:rPr lang="en"/>
              <a:t>Understand cause-effect relationships</a:t>
            </a:r>
            <a:endParaRPr/>
          </a:p>
          <a:p>
            <a:pPr marL="0" lvl="0" indent="0" algn="l" rtl="0">
              <a:spcBef>
                <a:spcPts val="1600"/>
              </a:spcBef>
              <a:spcAft>
                <a:spcPts val="0"/>
              </a:spcAft>
              <a:buNone/>
            </a:pPr>
            <a:endParaRPr/>
          </a:p>
          <a:p>
            <a:pPr marL="457200" lvl="0" indent="0" algn="l" rtl="0">
              <a:spcBef>
                <a:spcPts val="1600"/>
              </a:spcBef>
              <a:spcAft>
                <a:spcPts val="1600"/>
              </a:spcAft>
              <a:buNone/>
            </a:pPr>
            <a:r>
              <a:rPr lang="en" i="1"/>
              <a:t>2012 Massachusetts Advocates for Children</a:t>
            </a:r>
            <a:r>
              <a:rPr lang="en"/>
              <a:t>	</a:t>
            </a:r>
            <a:endParaRPr/>
          </a:p>
        </p:txBody>
      </p:sp>
      <p:sp>
        <p:nvSpPr>
          <p:cNvPr id="2551" name="Google Shape;2551;p8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46</a:t>
            </a:fld>
            <a:endParaRPr/>
          </a:p>
        </p:txBody>
      </p:sp>
      <p:sp>
        <p:nvSpPr>
          <p:cNvPr id="2552" name="Google Shape;2552;p86"/>
          <p:cNvSpPr txBox="1">
            <a:spLocks noGrp="1"/>
          </p:cNvSpPr>
          <p:nvPr>
            <p:ph type="subTitle" idx="4"/>
          </p:nvPr>
        </p:nvSpPr>
        <p:spPr>
          <a:xfrm flipH="1">
            <a:off x="5104625" y="1302557"/>
            <a:ext cx="2657700" cy="32700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en"/>
              <a:t>Take perspectives</a:t>
            </a:r>
            <a:endParaRPr/>
          </a:p>
          <a:p>
            <a:pPr marL="457200" lvl="0" indent="-317500" algn="l" rtl="0">
              <a:lnSpc>
                <a:spcPct val="150000"/>
              </a:lnSpc>
              <a:spcBef>
                <a:spcPts val="0"/>
              </a:spcBef>
              <a:spcAft>
                <a:spcPts val="0"/>
              </a:spcAft>
              <a:buSzPts val="1400"/>
              <a:buChar char="●"/>
            </a:pPr>
            <a:r>
              <a:rPr lang="en"/>
              <a:t>Identify emotions</a:t>
            </a:r>
            <a:endParaRPr/>
          </a:p>
          <a:p>
            <a:pPr marL="457200" lvl="0" indent="-317500" algn="l" rtl="0">
              <a:lnSpc>
                <a:spcPct val="150000"/>
              </a:lnSpc>
              <a:spcBef>
                <a:spcPts val="0"/>
              </a:spcBef>
              <a:spcAft>
                <a:spcPts val="0"/>
              </a:spcAft>
              <a:buSzPts val="1400"/>
              <a:buChar char="●"/>
            </a:pPr>
            <a:r>
              <a:rPr lang="en"/>
              <a:t>Differentiate between emotions</a:t>
            </a:r>
            <a:endParaRPr/>
          </a:p>
          <a:p>
            <a:pPr marL="457200" lvl="0" indent="-317500" algn="l" rtl="0">
              <a:lnSpc>
                <a:spcPct val="150000"/>
              </a:lnSpc>
              <a:spcBef>
                <a:spcPts val="0"/>
              </a:spcBef>
              <a:spcAft>
                <a:spcPts val="0"/>
              </a:spcAft>
              <a:buSzPts val="1400"/>
              <a:buChar char="●"/>
            </a:pPr>
            <a:r>
              <a:rPr lang="en"/>
              <a:t>Understand the mental state of others</a:t>
            </a:r>
            <a:endParaRPr/>
          </a:p>
          <a:p>
            <a:pPr marL="457200" lvl="0" indent="-317500" algn="l" rtl="0">
              <a:lnSpc>
                <a:spcPct val="150000"/>
              </a:lnSpc>
              <a:spcBef>
                <a:spcPts val="0"/>
              </a:spcBef>
              <a:spcAft>
                <a:spcPts val="0"/>
              </a:spcAft>
              <a:buSzPts val="1400"/>
              <a:buChar char="●"/>
            </a:pPr>
            <a:r>
              <a:rPr lang="en"/>
              <a:t>Feel empathy</a:t>
            </a:r>
            <a:endParaRPr/>
          </a:p>
        </p:txBody>
      </p:sp>
      <p:pic>
        <p:nvPicPr>
          <p:cNvPr id="2553" name="Google Shape;2553;p86"/>
          <p:cNvPicPr preferRelativeResize="0"/>
          <p:nvPr/>
        </p:nvPicPr>
        <p:blipFill>
          <a:blip r:embed="rId3">
            <a:alphaModFix/>
          </a:blip>
          <a:stretch>
            <a:fillRect/>
          </a:stretch>
        </p:blipFill>
        <p:spPr>
          <a:xfrm>
            <a:off x="7227446" y="3094346"/>
            <a:ext cx="1421400" cy="1884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57"/>
        <p:cNvGrpSpPr/>
        <p:nvPr/>
      </p:nvGrpSpPr>
      <p:grpSpPr>
        <a:xfrm>
          <a:off x="0" y="0"/>
          <a:ext cx="0" cy="0"/>
          <a:chOff x="0" y="0"/>
          <a:chExt cx="0" cy="0"/>
        </a:xfrm>
      </p:grpSpPr>
      <p:sp>
        <p:nvSpPr>
          <p:cNvPr id="2558" name="Google Shape;2558;p87"/>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Impact of Trauma on Classroom Behavior(s) </a:t>
            </a:r>
            <a:endParaRPr/>
          </a:p>
        </p:txBody>
      </p:sp>
      <p:sp>
        <p:nvSpPr>
          <p:cNvPr id="2559" name="Google Shape;2559;p87"/>
          <p:cNvSpPr txBox="1">
            <a:spLocks noGrp="1"/>
          </p:cNvSpPr>
          <p:nvPr>
            <p:ph type="body" idx="4294967295"/>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Common behavioral adaptations to trauma include:</a:t>
            </a:r>
            <a:endParaRPr b="1"/>
          </a:p>
          <a:p>
            <a:pPr marL="457200" lvl="0" indent="-317500" algn="l" rtl="0">
              <a:spcBef>
                <a:spcPts val="1600"/>
              </a:spcBef>
              <a:spcAft>
                <a:spcPts val="0"/>
              </a:spcAft>
              <a:buSzPts val="1400"/>
              <a:buChar char="●"/>
            </a:pPr>
            <a:r>
              <a:rPr lang="en"/>
              <a:t>Aggression</a:t>
            </a:r>
            <a:endParaRPr/>
          </a:p>
          <a:p>
            <a:pPr marL="457200" lvl="0" indent="-317500" algn="l" rtl="0">
              <a:spcBef>
                <a:spcPts val="1600"/>
              </a:spcBef>
              <a:spcAft>
                <a:spcPts val="0"/>
              </a:spcAft>
              <a:buSzPts val="1400"/>
              <a:buChar char="●"/>
            </a:pPr>
            <a:r>
              <a:rPr lang="en"/>
              <a:t>Defiance</a:t>
            </a:r>
            <a:endParaRPr/>
          </a:p>
          <a:p>
            <a:pPr marL="457200" lvl="0" indent="-317500" algn="l" rtl="0">
              <a:spcBef>
                <a:spcPts val="1600"/>
              </a:spcBef>
              <a:spcAft>
                <a:spcPts val="0"/>
              </a:spcAft>
              <a:buSzPts val="1400"/>
              <a:buChar char="●"/>
            </a:pPr>
            <a:r>
              <a:rPr lang="en"/>
              <a:t>Withdrawal</a:t>
            </a:r>
            <a:endParaRPr/>
          </a:p>
          <a:p>
            <a:pPr marL="457200" lvl="0" indent="-317500" algn="l" rtl="0">
              <a:spcBef>
                <a:spcPts val="1600"/>
              </a:spcBef>
              <a:spcAft>
                <a:spcPts val="0"/>
              </a:spcAft>
              <a:buSzPts val="1400"/>
              <a:buChar char="●"/>
            </a:pPr>
            <a:r>
              <a:rPr lang="en"/>
              <a:t>Perfectionism</a:t>
            </a:r>
            <a:endParaRPr/>
          </a:p>
          <a:p>
            <a:pPr marL="457200" lvl="0" indent="-317500" algn="l" rtl="0">
              <a:spcBef>
                <a:spcPts val="1600"/>
              </a:spcBef>
              <a:spcAft>
                <a:spcPts val="0"/>
              </a:spcAft>
              <a:buSzPts val="1400"/>
              <a:buChar char="●"/>
            </a:pPr>
            <a:r>
              <a:rPr lang="en"/>
              <a:t>Hyperactivity, reactivity, and impulsivity</a:t>
            </a:r>
            <a:endParaRPr/>
          </a:p>
          <a:p>
            <a:pPr marL="457200" lvl="0" indent="-317500" algn="l" rtl="0">
              <a:spcBef>
                <a:spcPts val="1600"/>
              </a:spcBef>
              <a:spcAft>
                <a:spcPts val="0"/>
              </a:spcAft>
              <a:buSzPts val="1400"/>
              <a:buChar char="●"/>
            </a:pPr>
            <a:r>
              <a:rPr lang="en"/>
              <a:t>Rapid and unexpected emotional shifts</a:t>
            </a:r>
            <a:endParaRPr/>
          </a:p>
          <a:p>
            <a:pPr marL="0" lvl="0" indent="0" algn="l" rtl="0">
              <a:spcBef>
                <a:spcPts val="1600"/>
              </a:spcBef>
              <a:spcAft>
                <a:spcPts val="1600"/>
              </a:spcAft>
              <a:buNone/>
            </a:pPr>
            <a:r>
              <a:rPr lang="en"/>
              <a:t>Children suspended for 10+ days had an average of three mental health diagnoses. (Rappaport, 2006).  </a:t>
            </a:r>
            <a:endParaRPr/>
          </a:p>
        </p:txBody>
      </p:sp>
      <p:sp>
        <p:nvSpPr>
          <p:cNvPr id="2560" name="Google Shape;2560;p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47</a:t>
            </a:fld>
            <a:endParaRPr/>
          </a:p>
        </p:txBody>
      </p:sp>
      <p:sp>
        <p:nvSpPr>
          <p:cNvPr id="2561" name="Google Shape;2561;p87"/>
          <p:cNvSpPr txBox="1"/>
          <p:nvPr/>
        </p:nvSpPr>
        <p:spPr>
          <a:xfrm>
            <a:off x="4272975" y="1739975"/>
            <a:ext cx="3887100" cy="738900"/>
          </a:xfrm>
          <a:prstGeom prst="rect">
            <a:avLst/>
          </a:prstGeom>
          <a:solidFill>
            <a:srgbClr val="C27B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Open Sans"/>
                <a:ea typeface="Open Sans"/>
                <a:cs typeface="Open Sans"/>
                <a:sym typeface="Open Sans"/>
              </a:rPr>
              <a:t>DISCIPLINARY REFERRAL</a:t>
            </a:r>
            <a:endParaRPr sz="2000" b="1">
              <a:latin typeface="Open Sans"/>
              <a:ea typeface="Open Sans"/>
              <a:cs typeface="Open Sans"/>
              <a:sym typeface="Open Sans"/>
            </a:endParaRPr>
          </a:p>
          <a:p>
            <a:pPr marL="0" lvl="0" indent="0" algn="ctr" rtl="0">
              <a:spcBef>
                <a:spcPts val="0"/>
              </a:spcBef>
              <a:spcAft>
                <a:spcPts val="0"/>
              </a:spcAft>
              <a:buNone/>
            </a:pPr>
            <a:endParaRPr sz="1800" b="1">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65"/>
        <p:cNvGrpSpPr/>
        <p:nvPr/>
      </p:nvGrpSpPr>
      <p:grpSpPr>
        <a:xfrm>
          <a:off x="0" y="0"/>
          <a:ext cx="0" cy="0"/>
          <a:chOff x="0" y="0"/>
          <a:chExt cx="0" cy="0"/>
        </a:xfrm>
      </p:grpSpPr>
      <p:sp>
        <p:nvSpPr>
          <p:cNvPr id="2566" name="Google Shape;2566;p88"/>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Impact of Trauma on Relationships</a:t>
            </a:r>
            <a:endParaRPr/>
          </a:p>
        </p:txBody>
      </p:sp>
      <p:sp>
        <p:nvSpPr>
          <p:cNvPr id="2567" name="Google Shape;2567;p88"/>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Trauma can undermine a child’s ability to form positive relationships:</a:t>
            </a:r>
            <a:endParaRPr b="1"/>
          </a:p>
          <a:p>
            <a:pPr marL="457200" lvl="0" indent="-317500" algn="l" rtl="0">
              <a:spcBef>
                <a:spcPts val="1600"/>
              </a:spcBef>
              <a:spcAft>
                <a:spcPts val="0"/>
              </a:spcAft>
              <a:buSzPts val="1400"/>
              <a:buChar char="●"/>
            </a:pPr>
            <a:r>
              <a:rPr lang="en"/>
              <a:t>Lack of trust</a:t>
            </a:r>
            <a:endParaRPr/>
          </a:p>
          <a:p>
            <a:pPr marL="457200" lvl="0" indent="-317500" algn="l" rtl="0">
              <a:spcBef>
                <a:spcPts val="1600"/>
              </a:spcBef>
              <a:spcAft>
                <a:spcPts val="0"/>
              </a:spcAft>
              <a:buSzPts val="1400"/>
              <a:buChar char="●"/>
            </a:pPr>
            <a:r>
              <a:rPr lang="en"/>
              <a:t>Difficulty interpreting verbal and nonverbal information</a:t>
            </a:r>
            <a:endParaRPr/>
          </a:p>
          <a:p>
            <a:pPr marL="457200" lvl="0" indent="-317500" algn="l" rtl="0">
              <a:spcBef>
                <a:spcPts val="1600"/>
              </a:spcBef>
              <a:spcAft>
                <a:spcPts val="0"/>
              </a:spcAft>
              <a:buSzPts val="1400"/>
              <a:buChar char="●"/>
            </a:pPr>
            <a:r>
              <a:rPr lang="en"/>
              <a:t>Difficulty reading faces and gestures</a:t>
            </a:r>
            <a:endParaRPr/>
          </a:p>
          <a:p>
            <a:pPr marL="457200" lvl="0" indent="-317500" algn="l" rtl="0">
              <a:spcBef>
                <a:spcPts val="1600"/>
              </a:spcBef>
              <a:spcAft>
                <a:spcPts val="0"/>
              </a:spcAft>
              <a:buSzPts val="1400"/>
              <a:buChar char="●"/>
            </a:pPr>
            <a:r>
              <a:rPr lang="en"/>
              <a:t>Lack of insight into relationships</a:t>
            </a:r>
            <a:endParaRPr/>
          </a:p>
          <a:p>
            <a:pPr marL="457200" lvl="0" indent="-317500" algn="l" rtl="0">
              <a:spcBef>
                <a:spcPts val="1600"/>
              </a:spcBef>
              <a:spcAft>
                <a:spcPts val="0"/>
              </a:spcAft>
              <a:buSzPts val="1400"/>
              <a:buChar char="●"/>
            </a:pPr>
            <a:r>
              <a:rPr lang="en"/>
              <a:t>Poor sense of self and perspective taking</a:t>
            </a:r>
            <a:endParaRPr/>
          </a:p>
          <a:p>
            <a:pPr marL="457200" lvl="0" indent="-317500" algn="l" rtl="0">
              <a:spcBef>
                <a:spcPts val="1600"/>
              </a:spcBef>
              <a:spcAft>
                <a:spcPts val="0"/>
              </a:spcAft>
              <a:buSzPts val="1400"/>
              <a:buChar char="●"/>
            </a:pPr>
            <a:r>
              <a:rPr lang="en"/>
              <a:t>Difficulty identifying emotions of self and others</a:t>
            </a:r>
            <a:endParaRPr/>
          </a:p>
          <a:p>
            <a:pPr marL="457200" lvl="0" indent="-317500" algn="l" rtl="0">
              <a:spcBef>
                <a:spcPts val="1600"/>
              </a:spcBef>
              <a:spcAft>
                <a:spcPts val="0"/>
              </a:spcAft>
              <a:buSzPts val="1400"/>
              <a:buChar char="●"/>
            </a:pPr>
            <a:r>
              <a:rPr lang="en"/>
              <a:t>Decreased motivation to relate to others</a:t>
            </a:r>
            <a:endParaRPr/>
          </a:p>
          <a:p>
            <a:pPr marL="0" lvl="0" indent="0" algn="l" rtl="0">
              <a:spcBef>
                <a:spcPts val="1600"/>
              </a:spcBef>
              <a:spcAft>
                <a:spcPts val="1600"/>
              </a:spcAft>
              <a:buNone/>
            </a:pPr>
            <a:r>
              <a:rPr lang="en" i="1"/>
              <a:t>2012 Massachusetts Advocates for Children</a:t>
            </a:r>
            <a:endParaRPr i="1"/>
          </a:p>
        </p:txBody>
      </p:sp>
      <p:sp>
        <p:nvSpPr>
          <p:cNvPr id="2568" name="Google Shape;2568;p8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48</a:t>
            </a:fld>
            <a:endParaRPr/>
          </a:p>
        </p:txBody>
      </p:sp>
      <p:pic>
        <p:nvPicPr>
          <p:cNvPr id="2569" name="Google Shape;2569;p88"/>
          <p:cNvPicPr preferRelativeResize="0"/>
          <p:nvPr/>
        </p:nvPicPr>
        <p:blipFill>
          <a:blip r:embed="rId3">
            <a:alphaModFix/>
          </a:blip>
          <a:stretch>
            <a:fillRect/>
          </a:stretch>
        </p:blipFill>
        <p:spPr>
          <a:xfrm>
            <a:off x="5909950" y="2177350"/>
            <a:ext cx="2263250" cy="18942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73"/>
        <p:cNvGrpSpPr/>
        <p:nvPr/>
      </p:nvGrpSpPr>
      <p:grpSpPr>
        <a:xfrm>
          <a:off x="0" y="0"/>
          <a:ext cx="0" cy="0"/>
          <a:chOff x="0" y="0"/>
          <a:chExt cx="0" cy="0"/>
        </a:xfrm>
      </p:grpSpPr>
      <p:pic>
        <p:nvPicPr>
          <p:cNvPr id="2574" name="Google Shape;2574;p89"/>
          <p:cNvPicPr preferRelativeResize="0"/>
          <p:nvPr/>
        </p:nvPicPr>
        <p:blipFill>
          <a:blip r:embed="rId3">
            <a:alphaModFix/>
          </a:blip>
          <a:stretch>
            <a:fillRect/>
          </a:stretch>
        </p:blipFill>
        <p:spPr>
          <a:xfrm>
            <a:off x="152400" y="978550"/>
            <a:ext cx="8991599" cy="3763151"/>
          </a:xfrm>
          <a:prstGeom prst="rect">
            <a:avLst/>
          </a:prstGeom>
          <a:noFill/>
          <a:ln>
            <a:noFill/>
          </a:ln>
        </p:spPr>
      </p:pic>
      <p:sp>
        <p:nvSpPr>
          <p:cNvPr id="2575" name="Google Shape;2575;p89"/>
          <p:cNvSpPr txBox="1">
            <a:spLocks noGrp="1"/>
          </p:cNvSpPr>
          <p:nvPr>
            <p:ph type="title"/>
          </p:nvPr>
        </p:nvSpPr>
        <p:spPr>
          <a:xfrm>
            <a:off x="311700" y="229400"/>
            <a:ext cx="8520600" cy="57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It’s not only students who are stressed….</a:t>
            </a:r>
            <a:endParaRPr b="1"/>
          </a:p>
        </p:txBody>
      </p:sp>
      <p:sp>
        <p:nvSpPr>
          <p:cNvPr id="2576" name="Google Shape;2576;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sz="1400">
                <a:solidFill>
                  <a:srgbClr val="000000"/>
                </a:solidFill>
                <a:latin typeface="Arial"/>
                <a:ea typeface="Arial"/>
                <a:cs typeface="Arial"/>
                <a:sym typeface="Arial"/>
              </a:rPr>
              <a:t>49</a:t>
            </a:fld>
            <a:endParaRPr sz="140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01"/>
        <p:cNvGrpSpPr/>
        <p:nvPr/>
      </p:nvGrpSpPr>
      <p:grpSpPr>
        <a:xfrm>
          <a:off x="0" y="0"/>
          <a:ext cx="0" cy="0"/>
          <a:chOff x="0" y="0"/>
          <a:chExt cx="0" cy="0"/>
        </a:xfrm>
      </p:grpSpPr>
      <p:sp>
        <p:nvSpPr>
          <p:cNvPr id="2202" name="Google Shape;2202;p45"/>
          <p:cNvSpPr txBox="1">
            <a:spLocks noGrp="1"/>
          </p:cNvSpPr>
          <p:nvPr>
            <p:ph type="title"/>
          </p:nvPr>
        </p:nvSpPr>
        <p:spPr>
          <a:xfrm>
            <a:off x="805000" y="0"/>
            <a:ext cx="7713900" cy="62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Consider this...</a:t>
            </a:r>
            <a:endParaRPr/>
          </a:p>
        </p:txBody>
      </p:sp>
      <p:pic>
        <p:nvPicPr>
          <p:cNvPr id="2203" name="Google Shape;2203;p45" descr="cinematographer - Austin Wideman&#10;editor - Austin Wideman&#10;contact me - austinwideman.com  /  austinwideman@gmail.com&#10;___________________________&#10;&#10;writer - Sam Ayers, Ed. D.&#10;director - Sam Ayers, Ed. D.&#10;___________________________&#10;&#10;music licensed through - themusicbed.com&#10;&quot;Midnight&quot; by Salomon Ligthelm" title="&quot;Under The Surface&quot; - Empathy Film">
            <a:hlinkClick r:id="rId3"/>
          </p:cNvPr>
          <p:cNvPicPr preferRelativeResize="0"/>
          <p:nvPr/>
        </p:nvPicPr>
        <p:blipFill>
          <a:blip r:embed="rId4">
            <a:alphaModFix/>
          </a:blip>
          <a:stretch>
            <a:fillRect/>
          </a:stretch>
        </p:blipFill>
        <p:spPr>
          <a:xfrm>
            <a:off x="1942475" y="750100"/>
            <a:ext cx="5258425" cy="3943825"/>
          </a:xfrm>
          <a:prstGeom prst="rect">
            <a:avLst/>
          </a:prstGeom>
          <a:noFill/>
          <a:ln>
            <a:noFill/>
          </a:ln>
        </p:spPr>
      </p:pic>
      <p:sp>
        <p:nvSpPr>
          <p:cNvPr id="2204" name="Google Shape;2204;p45"/>
          <p:cNvSpPr txBox="1"/>
          <p:nvPr/>
        </p:nvSpPr>
        <p:spPr>
          <a:xfrm>
            <a:off x="43550" y="4769225"/>
            <a:ext cx="7768800" cy="31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Font typeface="Arial"/>
              <a:buNone/>
            </a:pPr>
            <a:r>
              <a:rPr lang="en" sz="867"/>
              <a:t>Building Strong Brains: Tennessee’s ACEs Initiative, Facilitator’s Guide” Tennessee Department of Children’s Services. </a:t>
            </a:r>
            <a:endParaRPr sz="1200">
              <a:latin typeface="Proxima Nova"/>
              <a:ea typeface="Proxima Nova"/>
              <a:cs typeface="Proxima Nova"/>
              <a:sym typeface="Proxima Nova"/>
            </a:endParaRPr>
          </a:p>
        </p:txBody>
      </p:sp>
      <p:sp>
        <p:nvSpPr>
          <p:cNvPr id="2205" name="Google Shape;2205;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3"/>
                                        </p:tgtEl>
                                        <p:attrNameLst>
                                          <p:attrName>style.visibility</p:attrName>
                                        </p:attrNameLst>
                                      </p:cBhvr>
                                      <p:to>
                                        <p:strVal val="visible"/>
                                      </p:to>
                                    </p:set>
                                    <p:animEffect transition="in" filter="fade">
                                      <p:cBhvr>
                                        <p:cTn id="7" dur="1000"/>
                                        <p:tgtEl>
                                          <p:spTgt spid="2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80"/>
        <p:cNvGrpSpPr/>
        <p:nvPr/>
      </p:nvGrpSpPr>
      <p:grpSpPr>
        <a:xfrm>
          <a:off x="0" y="0"/>
          <a:ext cx="0" cy="0"/>
          <a:chOff x="0" y="0"/>
          <a:chExt cx="0" cy="0"/>
        </a:xfrm>
      </p:grpSpPr>
      <p:pic>
        <p:nvPicPr>
          <p:cNvPr id="2581" name="Google Shape;2581;p90"/>
          <p:cNvPicPr preferRelativeResize="0"/>
          <p:nvPr/>
        </p:nvPicPr>
        <p:blipFill>
          <a:blip r:embed="rId3">
            <a:alphaModFix/>
          </a:blip>
          <a:stretch>
            <a:fillRect/>
          </a:stretch>
        </p:blipFill>
        <p:spPr>
          <a:xfrm>
            <a:off x="2307600" y="147550"/>
            <a:ext cx="4717099" cy="4848401"/>
          </a:xfrm>
          <a:prstGeom prst="rect">
            <a:avLst/>
          </a:prstGeom>
          <a:noFill/>
          <a:ln>
            <a:noFill/>
          </a:ln>
        </p:spPr>
      </p:pic>
      <p:sp>
        <p:nvSpPr>
          <p:cNvPr id="2582" name="Google Shape;2582;p9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86"/>
        <p:cNvGrpSpPr/>
        <p:nvPr/>
      </p:nvGrpSpPr>
      <p:grpSpPr>
        <a:xfrm>
          <a:off x="0" y="0"/>
          <a:ext cx="0" cy="0"/>
          <a:chOff x="0" y="0"/>
          <a:chExt cx="0" cy="0"/>
        </a:xfrm>
      </p:grpSpPr>
      <p:pic>
        <p:nvPicPr>
          <p:cNvPr id="2587" name="Google Shape;2587;p91"/>
          <p:cNvPicPr preferRelativeResize="0"/>
          <p:nvPr/>
        </p:nvPicPr>
        <p:blipFill>
          <a:blip r:embed="rId3">
            <a:alphaModFix/>
          </a:blip>
          <a:stretch>
            <a:fillRect/>
          </a:stretch>
        </p:blipFill>
        <p:spPr>
          <a:xfrm>
            <a:off x="2324875" y="324625"/>
            <a:ext cx="4494249" cy="4494249"/>
          </a:xfrm>
          <a:prstGeom prst="rect">
            <a:avLst/>
          </a:prstGeom>
          <a:noFill/>
          <a:ln>
            <a:noFill/>
          </a:ln>
        </p:spPr>
      </p:pic>
      <p:sp>
        <p:nvSpPr>
          <p:cNvPr id="2588" name="Google Shape;2588;p9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sp>
        <p:nvSpPr>
          <p:cNvPr id="2593" name="Google Shape;2593;p92"/>
          <p:cNvSpPr txBox="1">
            <a:spLocks noGrp="1"/>
          </p:cNvSpPr>
          <p:nvPr>
            <p:ph type="title" idx="4294967295"/>
          </p:nvPr>
        </p:nvSpPr>
        <p:spPr>
          <a:xfrm>
            <a:off x="1534700" y="445025"/>
            <a:ext cx="513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Bender...</a:t>
            </a:r>
            <a:endParaRPr/>
          </a:p>
        </p:txBody>
      </p:sp>
      <p:pic>
        <p:nvPicPr>
          <p:cNvPr id="2594" name="Google Shape;2594;p92" descr="Yelling scene between John Bender (Judd Nelson) and the principal (Paul Gleason) in John Hughes's 1980s movie &quot;The Breakfast Club&quot;" title="The Breakfast Club - &quot;Eat My Shorts&quot;">
            <a:hlinkClick r:id="rId3"/>
          </p:cNvPr>
          <p:cNvPicPr preferRelativeResize="0"/>
          <p:nvPr/>
        </p:nvPicPr>
        <p:blipFill>
          <a:blip r:embed="rId4">
            <a:alphaModFix/>
          </a:blip>
          <a:stretch>
            <a:fillRect/>
          </a:stretch>
        </p:blipFill>
        <p:spPr>
          <a:xfrm>
            <a:off x="1534725" y="1095125"/>
            <a:ext cx="5130400" cy="3847800"/>
          </a:xfrm>
          <a:prstGeom prst="rect">
            <a:avLst/>
          </a:prstGeom>
          <a:noFill/>
          <a:ln>
            <a:noFill/>
          </a:ln>
        </p:spPr>
      </p:pic>
      <p:sp>
        <p:nvSpPr>
          <p:cNvPr id="2595" name="Google Shape;2595;p9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4"/>
                                        </p:tgtEl>
                                        <p:attrNameLst>
                                          <p:attrName>style.visibility</p:attrName>
                                        </p:attrNameLst>
                                      </p:cBhvr>
                                      <p:to>
                                        <p:strVal val="visible"/>
                                      </p:to>
                                    </p:set>
                                    <p:animEffect transition="in" filter="fade">
                                      <p:cBhvr>
                                        <p:cTn id="7" dur="1000"/>
                                        <p:tgtEl>
                                          <p:spTgt spid="2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99"/>
        <p:cNvGrpSpPr/>
        <p:nvPr/>
      </p:nvGrpSpPr>
      <p:grpSpPr>
        <a:xfrm>
          <a:off x="0" y="0"/>
          <a:ext cx="0" cy="0"/>
          <a:chOff x="0" y="0"/>
          <a:chExt cx="0" cy="0"/>
        </a:xfrm>
      </p:grpSpPr>
      <p:sp>
        <p:nvSpPr>
          <p:cNvPr id="2600" name="Google Shape;2600;p93"/>
          <p:cNvSpPr txBox="1">
            <a:spLocks noGrp="1"/>
          </p:cNvSpPr>
          <p:nvPr>
            <p:ph type="title"/>
          </p:nvPr>
        </p:nvSpPr>
        <p:spPr>
          <a:xfrm>
            <a:off x="490250" y="526350"/>
            <a:ext cx="75837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Questions?</a:t>
            </a:r>
            <a:endParaRPr/>
          </a:p>
          <a:p>
            <a:pPr marL="0" lvl="0" indent="0" algn="ctr" rtl="0">
              <a:spcBef>
                <a:spcPts val="0"/>
              </a:spcBef>
              <a:spcAft>
                <a:spcPts val="0"/>
              </a:spcAft>
              <a:buNone/>
            </a:pPr>
            <a:endParaRPr/>
          </a:p>
          <a:p>
            <a:pPr marL="0" lvl="0" indent="0" algn="ctr" rtl="0">
              <a:spcBef>
                <a:spcPts val="0"/>
              </a:spcBef>
              <a:spcAft>
                <a:spcPts val="0"/>
              </a:spcAft>
              <a:buNone/>
            </a:pPr>
            <a:r>
              <a:rPr lang="en" sz="1800"/>
              <a:t>Dr. Susan Lindblad- susan.lindblad@hpstigers.org</a:t>
            </a:r>
            <a:endParaRPr sz="1800"/>
          </a:p>
          <a:p>
            <a:pPr marL="0" lvl="0" indent="0" algn="ctr" rtl="0">
              <a:spcBef>
                <a:spcPts val="0"/>
              </a:spcBef>
              <a:spcAft>
                <a:spcPts val="0"/>
              </a:spcAft>
              <a:buNone/>
            </a:pP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1800"/>
              <a:t>Sarah Shanahan- sarah@heartlandcounselingservices.com</a:t>
            </a:r>
            <a:endParaRPr sz="1800"/>
          </a:p>
          <a:p>
            <a:pPr marL="0" lvl="0" indent="0" algn="ctr" rtl="0">
              <a:spcBef>
                <a:spcPts val="0"/>
              </a:spcBef>
              <a:spcAft>
                <a:spcPts val="0"/>
              </a:spcAft>
              <a:buNone/>
            </a:pPr>
            <a:endParaRPr sz="1800"/>
          </a:p>
        </p:txBody>
      </p:sp>
      <p:sp>
        <p:nvSpPr>
          <p:cNvPr id="2601" name="Google Shape;2601;p9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Shape 2605"/>
        <p:cNvGrpSpPr/>
        <p:nvPr/>
      </p:nvGrpSpPr>
      <p:grpSpPr>
        <a:xfrm>
          <a:off x="0" y="0"/>
          <a:ext cx="0" cy="0"/>
          <a:chOff x="0" y="0"/>
          <a:chExt cx="0" cy="0"/>
        </a:xfrm>
      </p:grpSpPr>
      <p:sp>
        <p:nvSpPr>
          <p:cNvPr id="2606" name="Google Shape;2606;p94"/>
          <p:cNvSpPr txBox="1"/>
          <p:nvPr/>
        </p:nvSpPr>
        <p:spPr>
          <a:xfrm>
            <a:off x="1409525" y="1298225"/>
            <a:ext cx="57369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b="1">
                <a:latin typeface="Open Sans"/>
                <a:ea typeface="Open Sans"/>
                <a:cs typeface="Open Sans"/>
                <a:sym typeface="Open Sans"/>
              </a:rPr>
              <a:t>Thank you for joining!!</a:t>
            </a:r>
            <a:endParaRPr sz="6000" b="1">
              <a:latin typeface="Open Sans"/>
              <a:ea typeface="Open Sans"/>
              <a:cs typeface="Open Sans"/>
              <a:sym typeface="Open Sans"/>
            </a:endParaRPr>
          </a:p>
        </p:txBody>
      </p:sp>
      <p:sp>
        <p:nvSpPr>
          <p:cNvPr id="2607" name="Google Shape;2607;p9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9"/>
        <p:cNvGrpSpPr/>
        <p:nvPr/>
      </p:nvGrpSpPr>
      <p:grpSpPr>
        <a:xfrm>
          <a:off x="0" y="0"/>
          <a:ext cx="0" cy="0"/>
          <a:chOff x="0" y="0"/>
          <a:chExt cx="0" cy="0"/>
        </a:xfrm>
      </p:grpSpPr>
      <p:sp>
        <p:nvSpPr>
          <p:cNvPr id="2210" name="Google Shape;2210;p46"/>
          <p:cNvSpPr txBox="1">
            <a:spLocks noGrp="1"/>
          </p:cNvSpPr>
          <p:nvPr>
            <p:ph type="title"/>
          </p:nvPr>
        </p:nvSpPr>
        <p:spPr>
          <a:xfrm>
            <a:off x="155850" y="341725"/>
            <a:ext cx="88323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Half of Mental Health Disorders Begin Before Age 14</a:t>
            </a:r>
            <a:endParaRPr/>
          </a:p>
        </p:txBody>
      </p:sp>
      <p:pic>
        <p:nvPicPr>
          <p:cNvPr id="2211" name="Google Shape;2211;p46"/>
          <p:cNvPicPr preferRelativeResize="0"/>
          <p:nvPr/>
        </p:nvPicPr>
        <p:blipFill rotWithShape="1">
          <a:blip r:embed="rId3">
            <a:alphaModFix/>
          </a:blip>
          <a:srcRect l="17441" t="35907" r="25146" b="4631"/>
          <a:stretch/>
        </p:blipFill>
        <p:spPr>
          <a:xfrm>
            <a:off x="1114925" y="1453775"/>
            <a:ext cx="6733926" cy="3420150"/>
          </a:xfrm>
          <a:prstGeom prst="rect">
            <a:avLst/>
          </a:prstGeom>
          <a:noFill/>
          <a:ln>
            <a:noFill/>
          </a:ln>
        </p:spPr>
      </p:pic>
      <p:sp>
        <p:nvSpPr>
          <p:cNvPr id="2212" name="Google Shape;2212;p46"/>
          <p:cNvSpPr txBox="1"/>
          <p:nvPr/>
        </p:nvSpPr>
        <p:spPr>
          <a:xfrm>
            <a:off x="7227150" y="4873925"/>
            <a:ext cx="1916700" cy="19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Child Mind Institute</a:t>
            </a:r>
            <a:endParaRPr>
              <a:latin typeface="Open Sans"/>
              <a:ea typeface="Open Sans"/>
              <a:cs typeface="Open Sans"/>
              <a:sym typeface="Open Sans"/>
            </a:endParaRPr>
          </a:p>
        </p:txBody>
      </p:sp>
      <p:sp>
        <p:nvSpPr>
          <p:cNvPr id="2213" name="Google Shape;2213;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218" name="Google Shape;2218;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Economica"/>
                <a:ea typeface="Economica"/>
                <a:cs typeface="Economica"/>
                <a:sym typeface="Economica"/>
              </a:rPr>
              <a:t>When Mental Health is left unaddressed...</a:t>
            </a:r>
            <a:endParaRPr sz="3000" b="1">
              <a:latin typeface="Economica"/>
              <a:ea typeface="Economica"/>
              <a:cs typeface="Economica"/>
              <a:sym typeface="Economica"/>
            </a:endParaRPr>
          </a:p>
        </p:txBody>
      </p:sp>
      <p:sp>
        <p:nvSpPr>
          <p:cNvPr id="2219" name="Google Shape;2219;p47"/>
          <p:cNvSpPr/>
          <p:nvPr/>
        </p:nvSpPr>
        <p:spPr>
          <a:xfrm>
            <a:off x="67750" y="1122825"/>
            <a:ext cx="2708400" cy="1278300"/>
          </a:xfrm>
          <a:prstGeom prst="wedgeRectCallout">
            <a:avLst>
              <a:gd name="adj1" fmla="val -20833"/>
              <a:gd name="adj2" fmla="val 62500"/>
            </a:avLst>
          </a:prstGeom>
          <a:solidFill>
            <a:srgbClr val="B6D7A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600"/>
              </a:spcAft>
              <a:buClr>
                <a:schemeClr val="dk1"/>
              </a:buClr>
              <a:buSzPts val="1100"/>
              <a:buFont typeface="Arial"/>
              <a:buNone/>
            </a:pPr>
            <a:r>
              <a:rPr lang="en" sz="2000" b="1">
                <a:solidFill>
                  <a:srgbClr val="222222"/>
                </a:solidFill>
                <a:latin typeface="Economica"/>
                <a:ea typeface="Economica"/>
                <a:cs typeface="Economica"/>
                <a:sym typeface="Economica"/>
              </a:rPr>
              <a:t>37% </a:t>
            </a:r>
            <a:r>
              <a:rPr lang="en" sz="2000">
                <a:solidFill>
                  <a:srgbClr val="222222"/>
                </a:solidFill>
                <a:latin typeface="Economica"/>
                <a:ea typeface="Economica"/>
                <a:cs typeface="Economica"/>
                <a:sym typeface="Economica"/>
              </a:rPr>
              <a:t>of children with </a:t>
            </a:r>
            <a:r>
              <a:rPr lang="en" sz="2000" u="sng">
                <a:solidFill>
                  <a:srgbClr val="222222"/>
                </a:solidFill>
                <a:latin typeface="Economica"/>
                <a:ea typeface="Economica"/>
                <a:cs typeface="Economica"/>
                <a:sym typeface="Economica"/>
              </a:rPr>
              <a:t>significant</a:t>
            </a:r>
            <a:r>
              <a:rPr lang="en" sz="2000">
                <a:solidFill>
                  <a:srgbClr val="222222"/>
                </a:solidFill>
                <a:latin typeface="Economica"/>
                <a:ea typeface="Economica"/>
                <a:cs typeface="Economica"/>
                <a:sym typeface="Economica"/>
              </a:rPr>
              <a:t> mental challenges drop out of school</a:t>
            </a:r>
            <a:endParaRPr sz="2000">
              <a:latin typeface="Economica"/>
              <a:ea typeface="Economica"/>
              <a:cs typeface="Economica"/>
              <a:sym typeface="Economica"/>
            </a:endParaRPr>
          </a:p>
        </p:txBody>
      </p:sp>
      <p:sp>
        <p:nvSpPr>
          <p:cNvPr id="2220" name="Google Shape;2220;p47"/>
          <p:cNvSpPr/>
          <p:nvPr/>
        </p:nvSpPr>
        <p:spPr>
          <a:xfrm>
            <a:off x="3221500" y="2949550"/>
            <a:ext cx="2524800" cy="1806600"/>
          </a:xfrm>
          <a:prstGeom prst="wedgeEllipseCallout">
            <a:avLst>
              <a:gd name="adj1" fmla="val -20833"/>
              <a:gd name="adj2" fmla="val 62500"/>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1600"/>
              </a:spcAft>
              <a:buClr>
                <a:schemeClr val="dk1"/>
              </a:buClr>
              <a:buSzPts val="1100"/>
              <a:buFont typeface="Arial"/>
              <a:buNone/>
            </a:pPr>
            <a:r>
              <a:rPr lang="en" sz="1800" b="1">
                <a:solidFill>
                  <a:srgbClr val="222222"/>
                </a:solidFill>
                <a:latin typeface="Economica"/>
                <a:ea typeface="Economica"/>
                <a:cs typeface="Economica"/>
                <a:sym typeface="Economica"/>
              </a:rPr>
              <a:t> </a:t>
            </a:r>
            <a:r>
              <a:rPr lang="en" sz="2000" b="1">
                <a:solidFill>
                  <a:srgbClr val="222222"/>
                </a:solidFill>
                <a:latin typeface="Economica"/>
                <a:ea typeface="Economica"/>
                <a:cs typeface="Economica"/>
                <a:sym typeface="Economica"/>
              </a:rPr>
              <a:t>79% </a:t>
            </a:r>
            <a:r>
              <a:rPr lang="en" sz="2000">
                <a:solidFill>
                  <a:srgbClr val="222222"/>
                </a:solidFill>
                <a:latin typeface="Economica"/>
                <a:ea typeface="Economica"/>
                <a:cs typeface="Economica"/>
                <a:sym typeface="Economica"/>
              </a:rPr>
              <a:t>of children in the juvenile system have a mental health challenge</a:t>
            </a:r>
            <a:endParaRPr sz="2000">
              <a:latin typeface="Economica"/>
              <a:ea typeface="Economica"/>
              <a:cs typeface="Economica"/>
              <a:sym typeface="Economica"/>
            </a:endParaRPr>
          </a:p>
        </p:txBody>
      </p:sp>
      <p:sp>
        <p:nvSpPr>
          <p:cNvPr id="2221" name="Google Shape;2221;p47"/>
          <p:cNvSpPr/>
          <p:nvPr/>
        </p:nvSpPr>
        <p:spPr>
          <a:xfrm>
            <a:off x="6132550" y="445025"/>
            <a:ext cx="2812500" cy="1575600"/>
          </a:xfrm>
          <a:prstGeom prst="wedgeRoundRectCallout">
            <a:avLst>
              <a:gd name="adj1" fmla="val -20833"/>
              <a:gd name="adj2" fmla="val 62500"/>
              <a:gd name="adj3" fmla="val 0"/>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1600"/>
              </a:spcAft>
              <a:buClr>
                <a:schemeClr val="dk1"/>
              </a:buClr>
              <a:buSzPts val="1100"/>
              <a:buFont typeface="Arial"/>
              <a:buNone/>
            </a:pPr>
            <a:r>
              <a:rPr lang="en" sz="2000" b="1">
                <a:solidFill>
                  <a:srgbClr val="222222"/>
                </a:solidFill>
                <a:latin typeface="Economica"/>
                <a:ea typeface="Economica"/>
                <a:cs typeface="Economica"/>
                <a:sym typeface="Economica"/>
              </a:rPr>
              <a:t>98%</a:t>
            </a:r>
            <a:r>
              <a:rPr lang="en" sz="2000">
                <a:solidFill>
                  <a:srgbClr val="222222"/>
                </a:solidFill>
                <a:latin typeface="Economica"/>
                <a:ea typeface="Economica"/>
                <a:cs typeface="Economica"/>
                <a:sym typeface="Economica"/>
              </a:rPr>
              <a:t> of school shooters report suffering a significant loss, and </a:t>
            </a:r>
            <a:r>
              <a:rPr lang="en" sz="2000" b="1">
                <a:solidFill>
                  <a:srgbClr val="222222"/>
                </a:solidFill>
                <a:latin typeface="Economica"/>
                <a:ea typeface="Economica"/>
                <a:cs typeface="Economica"/>
                <a:sym typeface="Economica"/>
              </a:rPr>
              <a:t>78%</a:t>
            </a:r>
            <a:r>
              <a:rPr lang="en" sz="2000">
                <a:solidFill>
                  <a:srgbClr val="222222"/>
                </a:solidFill>
                <a:latin typeface="Economica"/>
                <a:ea typeface="Economica"/>
                <a:cs typeface="Economica"/>
                <a:sym typeface="Economica"/>
              </a:rPr>
              <a:t> report having suicidal thoughts</a:t>
            </a:r>
            <a:endParaRPr sz="2000">
              <a:latin typeface="Economica"/>
              <a:ea typeface="Economica"/>
              <a:cs typeface="Economica"/>
              <a:sym typeface="Economica"/>
            </a:endParaRPr>
          </a:p>
        </p:txBody>
      </p:sp>
      <p:sp>
        <p:nvSpPr>
          <p:cNvPr id="2222" name="Google Shape;2222;p47"/>
          <p:cNvSpPr/>
          <p:nvPr/>
        </p:nvSpPr>
        <p:spPr>
          <a:xfrm>
            <a:off x="6618075" y="2493925"/>
            <a:ext cx="1841450" cy="2339100"/>
          </a:xfrm>
          <a:prstGeom prst="flowChartOffpageConnector">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b="1">
              <a:latin typeface="Economica"/>
              <a:ea typeface="Economica"/>
              <a:cs typeface="Economica"/>
              <a:sym typeface="Economica"/>
            </a:endParaRPr>
          </a:p>
          <a:p>
            <a:pPr marL="0" lvl="0" indent="0" algn="ctr" rtl="0">
              <a:spcBef>
                <a:spcPts val="0"/>
              </a:spcBef>
              <a:spcAft>
                <a:spcPts val="0"/>
              </a:spcAft>
              <a:buNone/>
            </a:pPr>
            <a:r>
              <a:rPr lang="en" sz="1500" b="1">
                <a:latin typeface="Economica"/>
                <a:ea typeface="Economica"/>
                <a:cs typeface="Economica"/>
                <a:sym typeface="Economica"/>
              </a:rPr>
              <a:t>Suicide is the 2nd leading cause of death (ages 10-24), and 90%</a:t>
            </a:r>
            <a:r>
              <a:rPr lang="en" sz="1500">
                <a:latin typeface="Economica"/>
                <a:ea typeface="Economica"/>
                <a:cs typeface="Economica"/>
                <a:sym typeface="Economica"/>
              </a:rPr>
              <a:t> of those who die by suicide have an underlying mental health condition</a:t>
            </a:r>
            <a:endParaRPr sz="1500">
              <a:latin typeface="Economica"/>
              <a:ea typeface="Economica"/>
              <a:cs typeface="Economica"/>
              <a:sym typeface="Economica"/>
            </a:endParaRPr>
          </a:p>
        </p:txBody>
      </p:sp>
      <p:sp>
        <p:nvSpPr>
          <p:cNvPr id="2223" name="Google Shape;2223;p47"/>
          <p:cNvSpPr/>
          <p:nvPr/>
        </p:nvSpPr>
        <p:spPr>
          <a:xfrm>
            <a:off x="189750" y="2866525"/>
            <a:ext cx="2300700" cy="1839900"/>
          </a:xfrm>
          <a:prstGeom prst="pentagon">
            <a:avLst>
              <a:gd name="hf" fmla="val 105146"/>
              <a:gd name="vf" fmla="val 110557"/>
            </a:avLst>
          </a:prstGeom>
          <a:solidFill>
            <a:srgbClr val="DD7E6B"/>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1700">
                <a:latin typeface="Economica"/>
                <a:ea typeface="Economica"/>
                <a:cs typeface="Economica"/>
                <a:sym typeface="Economica"/>
              </a:rPr>
              <a:t>There is a </a:t>
            </a:r>
            <a:r>
              <a:rPr lang="en" sz="1700" b="1">
                <a:latin typeface="Economica"/>
                <a:ea typeface="Economica"/>
                <a:cs typeface="Economica"/>
                <a:sym typeface="Economica"/>
              </a:rPr>
              <a:t>10-year delay </a:t>
            </a:r>
            <a:r>
              <a:rPr lang="en" sz="1700">
                <a:latin typeface="Economica"/>
                <a:ea typeface="Economica"/>
                <a:cs typeface="Economica"/>
                <a:sym typeface="Economica"/>
              </a:rPr>
              <a:t>between onset of symptoms and the start of treatment</a:t>
            </a:r>
            <a:endParaRPr sz="1700">
              <a:latin typeface="Economica"/>
              <a:ea typeface="Economica"/>
              <a:cs typeface="Economica"/>
              <a:sym typeface="Economica"/>
            </a:endParaRPr>
          </a:p>
        </p:txBody>
      </p:sp>
      <p:sp>
        <p:nvSpPr>
          <p:cNvPr id="2224" name="Google Shape;2224;p47"/>
          <p:cNvSpPr/>
          <p:nvPr/>
        </p:nvSpPr>
        <p:spPr>
          <a:xfrm>
            <a:off x="3129700" y="1017725"/>
            <a:ext cx="2708400" cy="1575600"/>
          </a:xfrm>
          <a:prstGeom prst="flowChartManualOperation">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Economica"/>
                <a:ea typeface="Economica"/>
                <a:cs typeface="Economica"/>
                <a:sym typeface="Economica"/>
              </a:rPr>
              <a:t>Students with mental health conditions miss</a:t>
            </a:r>
            <a:r>
              <a:rPr lang="en" sz="1800" b="1">
                <a:latin typeface="Economica"/>
                <a:ea typeface="Economica"/>
                <a:cs typeface="Economica"/>
                <a:sym typeface="Economica"/>
              </a:rPr>
              <a:t> </a:t>
            </a:r>
            <a:endParaRPr sz="1800" b="1">
              <a:latin typeface="Economica"/>
              <a:ea typeface="Economica"/>
              <a:cs typeface="Economica"/>
              <a:sym typeface="Economica"/>
            </a:endParaRPr>
          </a:p>
          <a:p>
            <a:pPr marL="0" lvl="0" indent="0" algn="ctr" rtl="0">
              <a:spcBef>
                <a:spcPts val="0"/>
              </a:spcBef>
              <a:spcAft>
                <a:spcPts val="0"/>
              </a:spcAft>
              <a:buNone/>
            </a:pPr>
            <a:r>
              <a:rPr lang="en" sz="1800" b="1">
                <a:latin typeface="Economica"/>
                <a:ea typeface="Economica"/>
                <a:cs typeface="Economica"/>
                <a:sym typeface="Economica"/>
              </a:rPr>
              <a:t>3 times </a:t>
            </a:r>
            <a:r>
              <a:rPr lang="en" sz="1800">
                <a:latin typeface="Economica"/>
                <a:ea typeface="Economica"/>
                <a:cs typeface="Economica"/>
                <a:sym typeface="Economica"/>
              </a:rPr>
              <a:t>more school</a:t>
            </a:r>
            <a:endParaRPr sz="1800">
              <a:latin typeface="Economica"/>
              <a:ea typeface="Economica"/>
              <a:cs typeface="Economica"/>
              <a:sym typeface="Economica"/>
            </a:endParaRPr>
          </a:p>
          <a:p>
            <a:pPr marL="0" lvl="0" indent="0" algn="l" rtl="0">
              <a:spcBef>
                <a:spcPts val="0"/>
              </a:spcBef>
              <a:spcAft>
                <a:spcPts val="0"/>
              </a:spcAft>
              <a:buNone/>
            </a:pPr>
            <a:endParaRPr sz="1200"/>
          </a:p>
        </p:txBody>
      </p:sp>
      <p:sp>
        <p:nvSpPr>
          <p:cNvPr id="2225" name="Google Shape;2225;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sz="1400">
                <a:solidFill>
                  <a:srgbClr val="000000"/>
                </a:solidFill>
                <a:latin typeface="Arial"/>
                <a:ea typeface="Arial"/>
                <a:cs typeface="Arial"/>
                <a:sym typeface="Arial"/>
              </a:rPr>
              <a:t>7</a:t>
            </a:fld>
            <a:endParaRPr sz="140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48"/>
          <p:cNvSpPr txBox="1">
            <a:spLocks noGrp="1"/>
          </p:cNvSpPr>
          <p:nvPr>
            <p:ph type="title"/>
          </p:nvPr>
        </p:nvSpPr>
        <p:spPr>
          <a:xfrm>
            <a:off x="166550" y="445025"/>
            <a:ext cx="887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700" b="1"/>
              <a:t>Benefits of Systematic Trauma Sensitive Schools </a:t>
            </a:r>
            <a:endParaRPr sz="1700" b="1"/>
          </a:p>
          <a:p>
            <a:pPr marL="0" lvl="0" indent="0" algn="ctr" rtl="0">
              <a:spcBef>
                <a:spcPts val="0"/>
              </a:spcBef>
              <a:spcAft>
                <a:spcPts val="0"/>
              </a:spcAft>
              <a:buClr>
                <a:schemeClr val="dk1"/>
              </a:buClr>
              <a:buSzPts val="1100"/>
              <a:buFont typeface="Arial"/>
              <a:buNone/>
            </a:pPr>
            <a:r>
              <a:rPr lang="en" sz="1700" b="1"/>
              <a:t>(Social Emotional Learning &amp; Intervention) </a:t>
            </a:r>
            <a:endParaRPr sz="1700" b="1"/>
          </a:p>
          <a:p>
            <a:pPr marL="0" lvl="0" indent="0" algn="ctr" rtl="0">
              <a:spcBef>
                <a:spcPts val="0"/>
              </a:spcBef>
              <a:spcAft>
                <a:spcPts val="0"/>
              </a:spcAft>
              <a:buClr>
                <a:schemeClr val="dk1"/>
              </a:buClr>
              <a:buSzPts val="1100"/>
              <a:buFont typeface="Arial"/>
              <a:buNone/>
            </a:pPr>
            <a:endParaRPr sz="1700" b="1"/>
          </a:p>
          <a:p>
            <a:pPr marL="0" lvl="0" indent="0" algn="l" rtl="0">
              <a:spcBef>
                <a:spcPts val="0"/>
              </a:spcBef>
              <a:spcAft>
                <a:spcPts val="0"/>
              </a:spcAft>
              <a:buNone/>
            </a:pPr>
            <a:endParaRPr sz="1600"/>
          </a:p>
        </p:txBody>
      </p:sp>
      <p:graphicFrame>
        <p:nvGraphicFramePr>
          <p:cNvPr id="2231" name="Google Shape;2231;p48"/>
          <p:cNvGraphicFramePr/>
          <p:nvPr/>
        </p:nvGraphicFramePr>
        <p:xfrm>
          <a:off x="311700" y="1125725"/>
          <a:ext cx="3000000" cy="3000000"/>
        </p:xfrm>
        <a:graphic>
          <a:graphicData uri="http://schemas.openxmlformats.org/drawingml/2006/table">
            <a:tbl>
              <a:tblPr>
                <a:noFill/>
                <a:tableStyleId>{768B38DB-33B2-4431-AA05-0DA53A0E18B2}</a:tableStyleId>
              </a:tblPr>
              <a:tblGrid>
                <a:gridCol w="2840200">
                  <a:extLst>
                    <a:ext uri="{9D8B030D-6E8A-4147-A177-3AD203B41FA5}">
                      <a16:colId xmlns:a16="http://schemas.microsoft.com/office/drawing/2014/main" val="20000"/>
                    </a:ext>
                  </a:extLst>
                </a:gridCol>
                <a:gridCol w="2840200">
                  <a:extLst>
                    <a:ext uri="{9D8B030D-6E8A-4147-A177-3AD203B41FA5}">
                      <a16:colId xmlns:a16="http://schemas.microsoft.com/office/drawing/2014/main" val="20001"/>
                    </a:ext>
                  </a:extLst>
                </a:gridCol>
                <a:gridCol w="2840200">
                  <a:extLst>
                    <a:ext uri="{9D8B030D-6E8A-4147-A177-3AD203B41FA5}">
                      <a16:colId xmlns:a16="http://schemas.microsoft.com/office/drawing/2014/main" val="20002"/>
                    </a:ext>
                  </a:extLst>
                </a:gridCol>
              </a:tblGrid>
              <a:tr h="467150">
                <a:tc>
                  <a:txBody>
                    <a:bodyPr/>
                    <a:lstStyle/>
                    <a:p>
                      <a:pPr marL="0" lvl="0" indent="0" algn="ctr" rtl="0">
                        <a:spcBef>
                          <a:spcPts val="0"/>
                        </a:spcBef>
                        <a:spcAft>
                          <a:spcPts val="0"/>
                        </a:spcAft>
                        <a:buNone/>
                      </a:pPr>
                      <a:r>
                        <a:rPr lang="en" b="1"/>
                        <a:t>Student</a:t>
                      </a:r>
                      <a:endParaRPr b="1"/>
                    </a:p>
                  </a:txBody>
                  <a:tcPr marL="91425" marR="91425" marT="91425" marB="91425">
                    <a:solidFill>
                      <a:srgbClr val="6D9EEB"/>
                    </a:solidFill>
                  </a:tcPr>
                </a:tc>
                <a:tc>
                  <a:txBody>
                    <a:bodyPr/>
                    <a:lstStyle/>
                    <a:p>
                      <a:pPr marL="0" lvl="0" indent="0" algn="ctr" rtl="0">
                        <a:spcBef>
                          <a:spcPts val="0"/>
                        </a:spcBef>
                        <a:spcAft>
                          <a:spcPts val="0"/>
                        </a:spcAft>
                        <a:buNone/>
                      </a:pPr>
                      <a:r>
                        <a:rPr lang="en" b="1"/>
                        <a:t>Financial</a:t>
                      </a:r>
                      <a:endParaRPr b="1"/>
                    </a:p>
                  </a:txBody>
                  <a:tcPr marL="91425" marR="91425" marT="91425" marB="91425">
                    <a:lnB w="9525" cap="flat" cmpd="sng">
                      <a:solidFill>
                        <a:srgbClr val="0000FF"/>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en" b="1"/>
                        <a:t>Educator</a:t>
                      </a:r>
                      <a:endParaRPr b="1"/>
                    </a:p>
                  </a:txBody>
                  <a:tcPr marL="91425" marR="91425" marT="91425" marB="91425">
                    <a:solidFill>
                      <a:srgbClr val="6D9EEB"/>
                    </a:solidFill>
                  </a:tcPr>
                </a:tc>
                <a:extLst>
                  <a:ext uri="{0D108BD9-81ED-4DB2-BD59-A6C34878D82A}">
                    <a16:rowId xmlns:a16="http://schemas.microsoft.com/office/drawing/2014/main" val="10000"/>
                  </a:ext>
                </a:extLst>
              </a:tr>
              <a:tr h="716625">
                <a:tc>
                  <a:txBody>
                    <a:bodyPr/>
                    <a:lstStyle/>
                    <a:p>
                      <a:pPr marL="0" lvl="0" indent="0" algn="ctr" rtl="0">
                        <a:spcBef>
                          <a:spcPts val="0"/>
                        </a:spcBef>
                        <a:spcAft>
                          <a:spcPts val="0"/>
                        </a:spcAft>
                        <a:buNone/>
                      </a:pPr>
                      <a:r>
                        <a:rPr lang="en" b="1"/>
                        <a:t>Academic achievement</a:t>
                      </a:r>
                      <a:r>
                        <a:rPr lang="en"/>
                        <a:t>: </a:t>
                      </a:r>
                      <a:endParaRPr/>
                    </a:p>
                    <a:p>
                      <a:pPr marL="0" lvl="0" indent="0" algn="ctr" rtl="0">
                        <a:spcBef>
                          <a:spcPts val="0"/>
                        </a:spcBef>
                        <a:spcAft>
                          <a:spcPts val="0"/>
                        </a:spcAft>
                        <a:buNone/>
                      </a:pPr>
                      <a:r>
                        <a:rPr lang="en">
                          <a:solidFill>
                            <a:schemeClr val="dk1"/>
                          </a:solidFill>
                        </a:rPr>
                        <a:t>11-13 points higher </a:t>
                      </a:r>
                      <a:endParaRPr/>
                    </a:p>
                  </a:txBody>
                  <a:tcPr marL="91425" marR="91425" marT="91425" marB="91425">
                    <a:lnR w="9525" cap="flat" cmpd="sng">
                      <a:solidFill>
                        <a:srgbClr val="0000FF"/>
                      </a:solidFill>
                      <a:prstDash val="solid"/>
                      <a:round/>
                      <a:headEnd type="none" w="sm" len="sm"/>
                      <a:tailEnd type="none" w="sm" len="sm"/>
                    </a:lnR>
                  </a:tcPr>
                </a:tc>
                <a:tc rowSpan="4">
                  <a:txBody>
                    <a:bodyPr/>
                    <a:lstStyle/>
                    <a:p>
                      <a:pPr marL="0" lvl="0" indent="0" algn="ctr" rtl="0">
                        <a:spcBef>
                          <a:spcPts val="0"/>
                        </a:spcBef>
                        <a:spcAft>
                          <a:spcPts val="0"/>
                        </a:spcAft>
                        <a:buNone/>
                      </a:pPr>
                      <a:r>
                        <a:rPr lang="en" b="1">
                          <a:solidFill>
                            <a:srgbClr val="0000FF"/>
                          </a:solidFill>
                        </a:rPr>
                        <a:t>For every $1 invested in SEBL programming there is an $11 return</a:t>
                      </a:r>
                      <a:endParaRPr b="1">
                        <a:solidFill>
                          <a:srgbClr val="0000FF"/>
                        </a:solidFill>
                      </a:endParaRPr>
                    </a:p>
                  </a:txBody>
                  <a:tcPr marL="91425" marR="91425" marT="91425" marB="91425" anchor="ctr">
                    <a:lnL w="9525" cap="flat" cmpd="sng">
                      <a:solidFill>
                        <a:srgbClr val="0000FF"/>
                      </a:solidFill>
                      <a:prstDash val="solid"/>
                      <a:round/>
                      <a:headEnd type="none" w="sm" len="sm"/>
                      <a:tailEnd type="none" w="sm" len="sm"/>
                    </a:lnL>
                    <a:lnR w="9525" cap="flat" cmpd="sng">
                      <a:solidFill>
                        <a:srgbClr val="0000FF"/>
                      </a:solidFill>
                      <a:prstDash val="solid"/>
                      <a:round/>
                      <a:headEnd type="none" w="sm" len="sm"/>
                      <a:tailEnd type="none" w="sm" len="sm"/>
                    </a:lnR>
                    <a:lnT w="9525" cap="flat" cmpd="sng">
                      <a:solidFill>
                        <a:srgbClr val="0000FF"/>
                      </a:solidFill>
                      <a:prstDash val="solid"/>
                      <a:round/>
                      <a:headEnd type="none" w="sm" len="sm"/>
                      <a:tailEnd type="none" w="sm" len="sm"/>
                    </a:lnT>
                    <a:lnB w="9525" cap="flat" cmpd="sng">
                      <a:solidFill>
                        <a:srgbClr val="0000FF"/>
                      </a:solidFill>
                      <a:prstDash val="solid"/>
                      <a:round/>
                      <a:headEnd type="none" w="sm" len="sm"/>
                      <a:tailEnd type="none" w="sm" len="sm"/>
                    </a:lnB>
                  </a:tcPr>
                </a:tc>
                <a:tc>
                  <a:txBody>
                    <a:bodyPr/>
                    <a:lstStyle/>
                    <a:p>
                      <a:pPr marL="0" lvl="0" indent="0" algn="ctr" rtl="0">
                        <a:spcBef>
                          <a:spcPts val="0"/>
                        </a:spcBef>
                        <a:spcAft>
                          <a:spcPts val="0"/>
                        </a:spcAft>
                        <a:buNone/>
                      </a:pPr>
                      <a:r>
                        <a:rPr lang="en"/>
                        <a:t>Increased </a:t>
                      </a:r>
                      <a:r>
                        <a:rPr lang="en" b="1"/>
                        <a:t>positive interactions</a:t>
                      </a:r>
                      <a:r>
                        <a:rPr lang="en"/>
                        <a:t> with students and peers</a:t>
                      </a:r>
                      <a:endParaRPr/>
                    </a:p>
                  </a:txBody>
                  <a:tcPr marL="91425" marR="91425" marT="91425" marB="91425">
                    <a:lnL w="9525" cap="flat" cmpd="sng">
                      <a:solidFill>
                        <a:srgbClr val="0000FF"/>
                      </a:solidFill>
                      <a:prstDash val="solid"/>
                      <a:round/>
                      <a:headEnd type="none" w="sm" len="sm"/>
                      <a:tailEnd type="none" w="sm" len="sm"/>
                    </a:lnL>
                  </a:tcPr>
                </a:tc>
                <a:extLst>
                  <a:ext uri="{0D108BD9-81ED-4DB2-BD59-A6C34878D82A}">
                    <a16:rowId xmlns:a16="http://schemas.microsoft.com/office/drawing/2014/main" val="10001"/>
                  </a:ext>
                </a:extLst>
              </a:tr>
              <a:tr h="716625">
                <a:tc>
                  <a:txBody>
                    <a:bodyPr/>
                    <a:lstStyle/>
                    <a:p>
                      <a:pPr marL="0" lvl="0" indent="0" algn="ctr" rtl="0">
                        <a:spcBef>
                          <a:spcPts val="0"/>
                        </a:spcBef>
                        <a:spcAft>
                          <a:spcPts val="0"/>
                        </a:spcAft>
                        <a:buNone/>
                      </a:pPr>
                      <a:r>
                        <a:rPr lang="en" b="1"/>
                        <a:t>Absenteeism</a:t>
                      </a:r>
                      <a:r>
                        <a:rPr lang="en"/>
                        <a:t>: </a:t>
                      </a:r>
                      <a:r>
                        <a:rPr lang="en">
                          <a:solidFill>
                            <a:schemeClr val="dk1"/>
                          </a:solidFill>
                        </a:rPr>
                        <a:t>10-50% decrease</a:t>
                      </a:r>
                      <a:endParaRPr/>
                    </a:p>
                    <a:p>
                      <a:pPr marL="0" lvl="0" indent="0" algn="ctr" rtl="0">
                        <a:spcBef>
                          <a:spcPts val="0"/>
                        </a:spcBef>
                        <a:spcAft>
                          <a:spcPts val="0"/>
                        </a:spcAft>
                        <a:buNone/>
                      </a:pPr>
                      <a:r>
                        <a:rPr lang="en" b="1"/>
                        <a:t>Tardies</a:t>
                      </a:r>
                      <a:r>
                        <a:rPr lang="en"/>
                        <a:t>: average </a:t>
                      </a:r>
                      <a:r>
                        <a:rPr lang="en">
                          <a:solidFill>
                            <a:schemeClr val="dk1"/>
                          </a:solidFill>
                        </a:rPr>
                        <a:t>25% decrease</a:t>
                      </a:r>
                      <a:endParaRPr/>
                    </a:p>
                  </a:txBody>
                  <a:tcPr marL="91425" marR="91425" marT="91425" marB="91425">
                    <a:lnR w="9525" cap="flat" cmpd="sng">
                      <a:solidFill>
                        <a:srgbClr val="0000FF"/>
                      </a:solidFill>
                      <a:prstDash val="solid"/>
                      <a:round/>
                      <a:headEnd type="none" w="sm" len="sm"/>
                      <a:tailEnd type="none" w="sm" len="sm"/>
                    </a:lnR>
                  </a:tcPr>
                </a:tc>
                <a:tc vMerge="1">
                  <a:txBody>
                    <a:bodyPr/>
                    <a:lstStyle/>
                    <a:p>
                      <a:endParaRPr lang="en-US"/>
                    </a:p>
                  </a:txBody>
                  <a:tcPr/>
                </a:tc>
                <a:tc>
                  <a:txBody>
                    <a:bodyPr/>
                    <a:lstStyle/>
                    <a:p>
                      <a:pPr marL="0" lvl="0" indent="0" algn="ctr" rtl="0">
                        <a:spcBef>
                          <a:spcPts val="0"/>
                        </a:spcBef>
                        <a:spcAft>
                          <a:spcPts val="0"/>
                        </a:spcAft>
                        <a:buNone/>
                      </a:pPr>
                      <a:r>
                        <a:rPr lang="en"/>
                        <a:t>Increased </a:t>
                      </a:r>
                      <a:r>
                        <a:rPr lang="en" b="1"/>
                        <a:t>personal wellness</a:t>
                      </a:r>
                      <a:endParaRPr b="1"/>
                    </a:p>
                  </a:txBody>
                  <a:tcPr marL="91425" marR="91425" marT="91425" marB="91425">
                    <a:lnL w="9525" cap="flat" cmpd="sng">
                      <a:solidFill>
                        <a:srgbClr val="0000FF"/>
                      </a:solidFill>
                      <a:prstDash val="solid"/>
                      <a:round/>
                      <a:headEnd type="none" w="sm" len="sm"/>
                      <a:tailEnd type="none" w="sm" len="sm"/>
                    </a:lnL>
                  </a:tcPr>
                </a:tc>
                <a:extLst>
                  <a:ext uri="{0D108BD9-81ED-4DB2-BD59-A6C34878D82A}">
                    <a16:rowId xmlns:a16="http://schemas.microsoft.com/office/drawing/2014/main" val="10002"/>
                  </a:ext>
                </a:extLst>
              </a:tr>
              <a:tr h="716625">
                <a:tc>
                  <a:txBody>
                    <a:bodyPr/>
                    <a:lstStyle/>
                    <a:p>
                      <a:pPr marL="0" lvl="0" indent="0" algn="ctr" rtl="0">
                        <a:spcBef>
                          <a:spcPts val="0"/>
                        </a:spcBef>
                        <a:spcAft>
                          <a:spcPts val="0"/>
                        </a:spcAft>
                        <a:buNone/>
                      </a:pPr>
                      <a:r>
                        <a:rPr lang="en"/>
                        <a:t>Decreased </a:t>
                      </a:r>
                      <a:r>
                        <a:rPr lang="en" b="1"/>
                        <a:t>drug use</a:t>
                      </a:r>
                      <a:r>
                        <a:rPr lang="en"/>
                        <a:t> and </a:t>
                      </a:r>
                      <a:r>
                        <a:rPr lang="en" b="1"/>
                        <a:t>behavior problems</a:t>
                      </a:r>
                      <a:endParaRPr b="1"/>
                    </a:p>
                  </a:txBody>
                  <a:tcPr marL="91425" marR="91425" marT="91425" marB="91425">
                    <a:lnR w="9525" cap="flat" cmpd="sng">
                      <a:solidFill>
                        <a:srgbClr val="0000FF"/>
                      </a:solidFill>
                      <a:prstDash val="solid"/>
                      <a:round/>
                      <a:headEnd type="none" w="sm" len="sm"/>
                      <a:tailEnd type="none" w="sm" len="sm"/>
                    </a:lnR>
                  </a:tcPr>
                </a:tc>
                <a:tc vMerge="1">
                  <a:txBody>
                    <a:bodyPr/>
                    <a:lstStyle/>
                    <a:p>
                      <a:endParaRPr lang="en-US"/>
                    </a:p>
                  </a:txBody>
                  <a:tcPr/>
                </a:tc>
                <a:tc>
                  <a:txBody>
                    <a:bodyPr/>
                    <a:lstStyle/>
                    <a:p>
                      <a:pPr marL="0" lvl="0" indent="0" algn="ctr" rtl="0">
                        <a:spcBef>
                          <a:spcPts val="0"/>
                        </a:spcBef>
                        <a:spcAft>
                          <a:spcPts val="0"/>
                        </a:spcAft>
                        <a:buNone/>
                      </a:pPr>
                      <a:r>
                        <a:rPr lang="en"/>
                        <a:t>Decreased </a:t>
                      </a:r>
                      <a:r>
                        <a:rPr lang="en" b="1"/>
                        <a:t>work absenteeism</a:t>
                      </a:r>
                      <a:endParaRPr b="1"/>
                    </a:p>
                  </a:txBody>
                  <a:tcPr marL="91425" marR="91425" marT="91425" marB="91425">
                    <a:lnL w="9525" cap="flat" cmpd="sng">
                      <a:solidFill>
                        <a:srgbClr val="0000FF"/>
                      </a:solidFill>
                      <a:prstDash val="solid"/>
                      <a:round/>
                      <a:headEnd type="none" w="sm" len="sm"/>
                      <a:tailEnd type="none" w="sm" len="sm"/>
                    </a:lnL>
                  </a:tcPr>
                </a:tc>
                <a:extLst>
                  <a:ext uri="{0D108BD9-81ED-4DB2-BD59-A6C34878D82A}">
                    <a16:rowId xmlns:a16="http://schemas.microsoft.com/office/drawing/2014/main" val="10003"/>
                  </a:ext>
                </a:extLst>
              </a:tr>
              <a:tr h="467150">
                <a:tc>
                  <a:txBody>
                    <a:bodyPr/>
                    <a:lstStyle/>
                    <a:p>
                      <a:pPr marL="0" lvl="0" indent="0" algn="ctr" rtl="0">
                        <a:spcBef>
                          <a:spcPts val="0"/>
                        </a:spcBef>
                        <a:spcAft>
                          <a:spcPts val="0"/>
                        </a:spcAft>
                        <a:buNone/>
                      </a:pPr>
                      <a:r>
                        <a:rPr lang="en"/>
                        <a:t>7% increased </a:t>
                      </a:r>
                      <a:r>
                        <a:rPr lang="en" b="1"/>
                        <a:t>graduation rates</a:t>
                      </a:r>
                      <a:endParaRPr b="1"/>
                    </a:p>
                  </a:txBody>
                  <a:tcPr marL="91425" marR="91425" marT="91425" marB="91425">
                    <a:lnR w="9525" cap="flat" cmpd="sng">
                      <a:solidFill>
                        <a:srgbClr val="0000FF"/>
                      </a:solidFill>
                      <a:prstDash val="solid"/>
                      <a:round/>
                      <a:headEnd type="none" w="sm" len="sm"/>
                      <a:tailEnd type="none" w="sm" len="sm"/>
                    </a:lnR>
                  </a:tcPr>
                </a:tc>
                <a:tc vMerge="1">
                  <a:txBody>
                    <a:bodyPr/>
                    <a:lstStyle/>
                    <a:p>
                      <a:endParaRPr lang="en-US"/>
                    </a:p>
                  </a:txBody>
                  <a:tcPr/>
                </a:tc>
                <a:tc>
                  <a:txBody>
                    <a:bodyPr/>
                    <a:lstStyle/>
                    <a:p>
                      <a:pPr marL="0" lvl="0" indent="0" algn="ctr" rtl="0">
                        <a:spcBef>
                          <a:spcPts val="0"/>
                        </a:spcBef>
                        <a:spcAft>
                          <a:spcPts val="0"/>
                        </a:spcAft>
                        <a:buNone/>
                      </a:pPr>
                      <a:r>
                        <a:rPr lang="en"/>
                        <a:t>Decreased </a:t>
                      </a:r>
                      <a:r>
                        <a:rPr lang="en" b="1"/>
                        <a:t>work related stress</a:t>
                      </a:r>
                      <a:endParaRPr b="1"/>
                    </a:p>
                  </a:txBody>
                  <a:tcPr marL="91425" marR="91425" marT="91425" marB="91425">
                    <a:lnL w="9525" cap="flat" cmpd="sng">
                      <a:solidFill>
                        <a:srgbClr val="0000FF"/>
                      </a:solidFill>
                      <a:prstDash val="solid"/>
                      <a:round/>
                      <a:headEnd type="none" w="sm" len="sm"/>
                      <a:tailEnd type="none" w="sm" len="sm"/>
                    </a:lnL>
                  </a:tcPr>
                </a:tc>
                <a:extLst>
                  <a:ext uri="{0D108BD9-81ED-4DB2-BD59-A6C34878D82A}">
                    <a16:rowId xmlns:a16="http://schemas.microsoft.com/office/drawing/2014/main" val="10004"/>
                  </a:ext>
                </a:extLst>
              </a:tr>
            </a:tbl>
          </a:graphicData>
        </a:graphic>
      </p:graphicFrame>
      <p:sp>
        <p:nvSpPr>
          <p:cNvPr id="2232" name="Google Shape;2232;p48"/>
          <p:cNvSpPr txBox="1"/>
          <p:nvPr/>
        </p:nvSpPr>
        <p:spPr>
          <a:xfrm>
            <a:off x="535775" y="4430900"/>
            <a:ext cx="81171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i="1">
                <a:solidFill>
                  <a:schemeClr val="dk1"/>
                </a:solidFill>
              </a:rPr>
              <a:t>Carlson (2019) found that 80% of students who experience academic struggles have experienced 3 or more Adverse Childhood Events. Adverse childhood experiences are the primary predictor of problems with attendance, academics, and behavior struggles. </a:t>
            </a:r>
            <a:endParaRPr sz="1200" i="1"/>
          </a:p>
        </p:txBody>
      </p:sp>
      <p:sp>
        <p:nvSpPr>
          <p:cNvPr id="2233" name="Google Shape;2233;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sz="1400">
                <a:solidFill>
                  <a:srgbClr val="000000"/>
                </a:solidFill>
                <a:latin typeface="Arial"/>
                <a:ea typeface="Arial"/>
                <a:cs typeface="Arial"/>
                <a:sym typeface="Arial"/>
              </a:rPr>
              <a:t>8</a:t>
            </a:fld>
            <a:endParaRPr sz="140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7"/>
        <p:cNvGrpSpPr/>
        <p:nvPr/>
      </p:nvGrpSpPr>
      <p:grpSpPr>
        <a:xfrm>
          <a:off x="0" y="0"/>
          <a:ext cx="0" cy="0"/>
          <a:chOff x="0" y="0"/>
          <a:chExt cx="0" cy="0"/>
        </a:xfrm>
      </p:grpSpPr>
      <p:sp>
        <p:nvSpPr>
          <p:cNvPr id="2238" name="Google Shape;2238;p49"/>
          <p:cNvSpPr txBox="1">
            <a:spLocks noGrp="1"/>
          </p:cNvSpPr>
          <p:nvPr>
            <p:ph type="title"/>
          </p:nvPr>
        </p:nvSpPr>
        <p:spPr>
          <a:xfrm>
            <a:off x="88925" y="419525"/>
            <a:ext cx="32652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Types of Stress</a:t>
            </a:r>
            <a:endParaRPr/>
          </a:p>
        </p:txBody>
      </p:sp>
      <p:pic>
        <p:nvPicPr>
          <p:cNvPr id="2239" name="Google Shape;2239;p49"/>
          <p:cNvPicPr preferRelativeResize="0"/>
          <p:nvPr/>
        </p:nvPicPr>
        <p:blipFill rotWithShape="1">
          <a:blip r:embed="rId3">
            <a:alphaModFix/>
          </a:blip>
          <a:srcRect/>
          <a:stretch/>
        </p:blipFill>
        <p:spPr>
          <a:xfrm>
            <a:off x="1768800" y="1051150"/>
            <a:ext cx="6849675" cy="3833300"/>
          </a:xfrm>
          <a:prstGeom prst="rect">
            <a:avLst/>
          </a:prstGeom>
          <a:noFill/>
          <a:ln>
            <a:noFill/>
          </a:ln>
        </p:spPr>
      </p:pic>
      <p:sp>
        <p:nvSpPr>
          <p:cNvPr id="2240" name="Google Shape;2240;p49"/>
          <p:cNvSpPr txBox="1"/>
          <p:nvPr/>
        </p:nvSpPr>
        <p:spPr>
          <a:xfrm>
            <a:off x="192875" y="4768450"/>
            <a:ext cx="3964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Font typeface="Arial"/>
              <a:buNone/>
            </a:pPr>
            <a:r>
              <a:rPr lang="en" sz="1000">
                <a:latin typeface="Calibri"/>
                <a:ea typeface="Calibri"/>
                <a:cs typeface="Calibri"/>
                <a:sym typeface="Calibri"/>
              </a:rPr>
              <a:t>http://www.albertafamilywellness.org/</a:t>
            </a:r>
            <a:endParaRPr>
              <a:latin typeface="Proxima Nova"/>
              <a:ea typeface="Proxima Nova"/>
              <a:cs typeface="Proxima Nova"/>
              <a:sym typeface="Proxima Nova"/>
            </a:endParaRPr>
          </a:p>
        </p:txBody>
      </p:sp>
      <p:sp>
        <p:nvSpPr>
          <p:cNvPr id="2241" name="Google Shape;2241;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4160</Words>
  <Application>Microsoft Office PowerPoint</Application>
  <PresentationFormat>On-screen Show (16:9)</PresentationFormat>
  <Paragraphs>398</Paragraphs>
  <Slides>54</Slides>
  <Notes>54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54</vt:i4>
      </vt:variant>
    </vt:vector>
  </HeadingPairs>
  <TitlesOfParts>
    <vt:vector size="68" baseType="lpstr">
      <vt:lpstr>Open Sans</vt:lpstr>
      <vt:lpstr>Fira Sans Extra Condensed Medium</vt:lpstr>
      <vt:lpstr>Noto Sans Symbols</vt:lpstr>
      <vt:lpstr>Josefin Sans</vt:lpstr>
      <vt:lpstr>Open Sans SemiBold</vt:lpstr>
      <vt:lpstr>Calibri</vt:lpstr>
      <vt:lpstr>Overpass Black</vt:lpstr>
      <vt:lpstr>Arial</vt:lpstr>
      <vt:lpstr>Economica</vt:lpstr>
      <vt:lpstr>Lato</vt:lpstr>
      <vt:lpstr>Proxima Nova</vt:lpstr>
      <vt:lpstr>Roboto</vt:lpstr>
      <vt:lpstr>Georgia</vt:lpstr>
      <vt:lpstr>Aqua Marketing Plan by Slidego</vt:lpstr>
      <vt:lpstr>Trauma Sensitive Schools Part 1</vt:lpstr>
      <vt:lpstr>PowerPoint Presentation</vt:lpstr>
      <vt:lpstr>PowerPoint Presentation</vt:lpstr>
      <vt:lpstr>Things We Know</vt:lpstr>
      <vt:lpstr>Consider this...</vt:lpstr>
      <vt:lpstr>Half of Mental Health Disorders Begin Before Age 14</vt:lpstr>
      <vt:lpstr>When Mental Health is left unaddressed...</vt:lpstr>
      <vt:lpstr>Benefits of Systematic Trauma Sensitive Schools  (Social Emotional Learning &amp; Intervention)   </vt:lpstr>
      <vt:lpstr>Types of Stress</vt:lpstr>
      <vt:lpstr>Toxic Stress</vt:lpstr>
      <vt:lpstr>Defining Trauma</vt:lpstr>
      <vt:lpstr>Consider this...</vt:lpstr>
      <vt:lpstr>PowerPoint Presentation</vt:lpstr>
      <vt:lpstr>PowerPoint Presentation</vt:lpstr>
      <vt:lpstr>PowerPoint Presentation</vt:lpstr>
      <vt:lpstr>PowerPoint Presentation</vt:lpstr>
      <vt:lpstr>PowerPoint Presentation</vt:lpstr>
      <vt:lpstr>PowerPoint Presentation</vt:lpstr>
      <vt:lpstr>Type of Trauma</vt:lpstr>
      <vt:lpstr>Impact of Trauma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Adverse Childhood Experiences Study</vt:lpstr>
      <vt:lpstr>PowerPoint Presentation</vt:lpstr>
      <vt:lpstr>PowerPoint Presentation</vt:lpstr>
      <vt:lpstr>ACEs ≠ Trauma</vt:lpstr>
      <vt:lpstr>Brain Changes</vt:lpstr>
      <vt:lpstr>PowerPoint Presentation</vt:lpstr>
      <vt:lpstr>Flipping Your Lid</vt:lpstr>
      <vt:lpstr>PowerPoint Presentation</vt:lpstr>
      <vt:lpstr>Hippocampus: Our Memory Storage Unit</vt:lpstr>
      <vt:lpstr>Good News!</vt:lpstr>
      <vt:lpstr>What do your students face daily?</vt:lpstr>
      <vt:lpstr>PowerPoint Presentation</vt:lpstr>
      <vt:lpstr>Window of Tolerance for Stress</vt:lpstr>
      <vt:lpstr>PowerPoint Presentation</vt:lpstr>
      <vt:lpstr>What Lies Beneath the Behavior?</vt:lpstr>
      <vt:lpstr>Dysregulation: Teacher response matters!</vt:lpstr>
      <vt:lpstr>Co-Regulation</vt:lpstr>
      <vt:lpstr>Impact on Academic Performance</vt:lpstr>
      <vt:lpstr>Impact of Trauma on Academic Performance</vt:lpstr>
      <vt:lpstr>Impact of Trauma on Classroom Behavior(s) </vt:lpstr>
      <vt:lpstr>Impact of Trauma on Relationships</vt:lpstr>
      <vt:lpstr>It’s not only students who are stressed….</vt:lpstr>
      <vt:lpstr>PowerPoint Presentation</vt:lpstr>
      <vt:lpstr>PowerPoint Presentation</vt:lpstr>
      <vt:lpstr>Bender...</vt:lpstr>
      <vt:lpstr>Questions?  Dr. Susan Lindblad- susan.lindblad@hpstigers.org   Sarah Shanahan- sarah@heartlandcounselingservices.com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 Sensitive Schools Part 1</dc:title>
  <dc:creator>Hartsock, Amber</dc:creator>
  <cp:lastModifiedBy>Hartsock, Amber</cp:lastModifiedBy>
  <cp:revision>1</cp:revision>
  <dcterms:modified xsi:type="dcterms:W3CDTF">2021-10-18T14:48:08Z</dcterms:modified>
</cp:coreProperties>
</file>