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1" r:id="rId4"/>
    <p:sldMasterId id="2147483803" r:id="rId5"/>
  </p:sldMasterIdLst>
  <p:notesMasterIdLst>
    <p:notesMasterId r:id="rId65"/>
  </p:notesMasterIdLst>
  <p:handoutMasterIdLst>
    <p:handoutMasterId r:id="rId66"/>
  </p:handoutMasterIdLst>
  <p:sldIdLst>
    <p:sldId id="256" r:id="rId6"/>
    <p:sldId id="257" r:id="rId7"/>
    <p:sldId id="258" r:id="rId8"/>
    <p:sldId id="259" r:id="rId9"/>
    <p:sldId id="260" r:id="rId10"/>
    <p:sldId id="261" r:id="rId11"/>
    <p:sldId id="262" r:id="rId12"/>
    <p:sldId id="263" r:id="rId13"/>
    <p:sldId id="264"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269" r:id="rId64"/>
  </p:sldIdLst>
  <p:sldSz cx="12192000" cy="6858000"/>
  <p:notesSz cx="7010400" cy="9223375"/>
  <p:embeddedFontLst>
    <p:embeddedFont>
      <p:font typeface="Arial Bold" panose="020B0704020202020204" pitchFamily="34" charset="0"/>
      <p:bold r:id="rId67"/>
    </p:embeddedFont>
    <p:embeddedFont>
      <p:font typeface="Calibri" panose="020F0502020204030204" pitchFamily="34" charset="0"/>
      <p:regular r:id="rId68"/>
      <p:bold r:id="rId69"/>
      <p:italic r:id="rId70"/>
      <p:boldItalic r:id="rId71"/>
    </p:embeddedFont>
    <p:embeddedFont>
      <p:font typeface="Gisha" panose="020B0502040204020203" pitchFamily="34" charset="-79"/>
      <p:regular r:id="rId72"/>
      <p:bold r:id="rId73"/>
    </p:embeddedFont>
    <p:embeddedFont>
      <p:font typeface="Montserrat" panose="020B0604020202020204" charset="0"/>
      <p:regular r:id="rId74"/>
      <p:bold r:id="rId75"/>
    </p:embeddedFont>
    <p:embeddedFont>
      <p:font typeface="Montserrat Black" panose="020B0604020202020204" charset="0"/>
      <p:bold r:id="rId76"/>
    </p:embeddedFont>
    <p:embeddedFont>
      <p:font typeface="Montserrat Semi Bold" panose="020B0604020202020204" charset="0"/>
      <p:bold r:id="rId77"/>
    </p:embeddedFont>
    <p:embeddedFont>
      <p:font typeface="Roboto" panose="02000000000000000000" pitchFamily="2" charset="0"/>
      <p:regular r:id="rId78"/>
      <p:bold r:id="rId79"/>
      <p:italic r:id="rId80"/>
      <p:boldItalic r:id="rId81"/>
    </p:embeddedFont>
    <p:embeddedFont>
      <p:font typeface="Roboto Black" panose="02000000000000000000" pitchFamily="2" charset="0"/>
      <p:bold r:id="rId82"/>
      <p:boldItalic r:id="rId83"/>
    </p:embeddedFont>
    <p:embeddedFont>
      <p:font typeface="Wingdings 3" panose="05040102010807070707" pitchFamily="18" charset="2"/>
      <p:regular r:id="rId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36080"/>
    <a:srgbClr val="7E99A9"/>
    <a:srgbClr val="FFC843"/>
    <a:srgbClr val="B9C8D3"/>
    <a:srgbClr val="BABF33"/>
    <a:srgbClr val="BB2054"/>
    <a:srgbClr val="0036C9"/>
    <a:srgbClr val="0046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2732" autoAdjust="0"/>
  </p:normalViewPr>
  <p:slideViewPr>
    <p:cSldViewPr snapToGrid="0">
      <p:cViewPr varScale="1">
        <p:scale>
          <a:sx n="74" d="100"/>
          <a:sy n="74" d="100"/>
        </p:scale>
        <p:origin x="1032" y="66"/>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68" d="100"/>
          <a:sy n="68" d="100"/>
        </p:scale>
        <p:origin x="3258"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font" Target="fonts/font2.fntdata"/><Relationship Id="rId76" Type="http://schemas.openxmlformats.org/officeDocument/2006/relationships/font" Target="fonts/font10.fntdata"/><Relationship Id="rId84" Type="http://schemas.openxmlformats.org/officeDocument/2006/relationships/font" Target="fonts/font18.fntdata"/><Relationship Id="rId7" Type="http://schemas.openxmlformats.org/officeDocument/2006/relationships/slide" Target="slides/slide2.xml"/><Relationship Id="rId71"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74" Type="http://schemas.openxmlformats.org/officeDocument/2006/relationships/font" Target="fonts/font8.fntdata"/><Relationship Id="rId79" Type="http://schemas.openxmlformats.org/officeDocument/2006/relationships/font" Target="fonts/font13.fntdata"/><Relationship Id="rId87"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font" Target="fonts/font16.fntdata"/><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1.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6"/>
            <a:ext cx="3037840" cy="46305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6"/>
            <a:ext cx="3037840" cy="463059"/>
          </a:xfrm>
          <a:prstGeom prst="rect">
            <a:avLst/>
          </a:prstGeom>
        </p:spPr>
        <p:txBody>
          <a:bodyPr vert="horz" lIns="91440" tIns="45720" rIns="91440" bIns="45720" rtlCol="0"/>
          <a:lstStyle>
            <a:lvl1pPr algn="r">
              <a:defRPr sz="1200"/>
            </a:lvl1pPr>
          </a:lstStyle>
          <a:p>
            <a:fld id="{FA0657D6-E5BC-4EEE-9B53-1F84CEA62985}" type="datetimeFigureOut">
              <a:rPr lang="en-US" smtClean="0"/>
              <a:t>7/19/2021</a:t>
            </a:fld>
            <a:endParaRPr lang="en-US"/>
          </a:p>
        </p:txBody>
      </p:sp>
      <p:sp>
        <p:nvSpPr>
          <p:cNvPr id="4" name="Footer Placeholder 3"/>
          <p:cNvSpPr>
            <a:spLocks noGrp="1"/>
          </p:cNvSpPr>
          <p:nvPr>
            <p:ph type="ftr" sz="quarter" idx="2"/>
          </p:nvPr>
        </p:nvSpPr>
        <p:spPr>
          <a:xfrm>
            <a:off x="0" y="8760319"/>
            <a:ext cx="3037840" cy="463059"/>
          </a:xfrm>
          <a:prstGeom prst="rect">
            <a:avLst/>
          </a:prstGeom>
        </p:spPr>
        <p:txBody>
          <a:bodyPr vert="horz" lIns="91440" tIns="45720" rIns="91440" bIns="45720" rtlCol="0" anchor="b"/>
          <a:lstStyle>
            <a:lvl1pPr algn="l">
              <a:defRPr sz="1200"/>
            </a:lvl1pPr>
          </a:lstStyle>
          <a:p>
            <a:r>
              <a:rPr lang="en-US"/>
              <a:t>Helping People Live better Lives.</a:t>
            </a:r>
          </a:p>
        </p:txBody>
      </p:sp>
      <p:sp>
        <p:nvSpPr>
          <p:cNvPr id="5" name="Slide Number Placeholder 4"/>
          <p:cNvSpPr>
            <a:spLocks noGrp="1"/>
          </p:cNvSpPr>
          <p:nvPr>
            <p:ph type="sldNum" sz="quarter" idx="3"/>
          </p:nvPr>
        </p:nvSpPr>
        <p:spPr>
          <a:xfrm>
            <a:off x="3970938" y="8760319"/>
            <a:ext cx="3037840" cy="463059"/>
          </a:xfrm>
          <a:prstGeom prst="rect">
            <a:avLst/>
          </a:prstGeom>
        </p:spPr>
        <p:txBody>
          <a:bodyPr vert="horz" lIns="91440" tIns="45720" rIns="91440" bIns="45720" rtlCol="0" anchor="b"/>
          <a:lstStyle>
            <a:lvl1pPr algn="r">
              <a:defRPr sz="1200"/>
            </a:lvl1pPr>
          </a:lstStyle>
          <a:p>
            <a:fld id="{CE2D82DA-5D93-4F01-ABBC-625518272C17}" type="slidenum">
              <a:rPr lang="en-US" smtClean="0"/>
              <a:t>‹#›</a:t>
            </a:fld>
            <a:endParaRPr lang="en-US"/>
          </a:p>
        </p:txBody>
      </p:sp>
    </p:spTree>
    <p:extLst>
      <p:ext uri="{BB962C8B-B14F-4D97-AF65-F5344CB8AC3E}">
        <p14:creationId xmlns:p14="http://schemas.microsoft.com/office/powerpoint/2010/main" val="196309650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2"/>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44" y="2"/>
            <a:ext cx="3038475" cy="461963"/>
          </a:xfrm>
          <a:prstGeom prst="rect">
            <a:avLst/>
          </a:prstGeom>
        </p:spPr>
        <p:txBody>
          <a:bodyPr vert="horz" lIns="91440" tIns="45720" rIns="91440" bIns="45720" rtlCol="0"/>
          <a:lstStyle>
            <a:lvl1pPr algn="r">
              <a:defRPr sz="1200"/>
            </a:lvl1pPr>
          </a:lstStyle>
          <a:p>
            <a:fld id="{CD473510-9A33-4C2D-814F-062FEB88BA13}" type="datetimeFigureOut">
              <a:rPr lang="en-US" smtClean="0"/>
              <a:t>7/19/2021</a:t>
            </a:fld>
            <a:endParaRPr lang="en-US"/>
          </a:p>
        </p:txBody>
      </p:sp>
      <p:sp>
        <p:nvSpPr>
          <p:cNvPr id="4" name="Slide Image Placeholder 3"/>
          <p:cNvSpPr>
            <a:spLocks noGrp="1" noRot="1" noChangeAspect="1"/>
          </p:cNvSpPr>
          <p:nvPr>
            <p:ph type="sldImg" idx="2"/>
          </p:nvPr>
        </p:nvSpPr>
        <p:spPr>
          <a:xfrm>
            <a:off x="738188" y="1152525"/>
            <a:ext cx="5534025" cy="3113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38650"/>
            <a:ext cx="5607050" cy="36322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7" y="8761413"/>
            <a:ext cx="3038475" cy="461962"/>
          </a:xfrm>
          <a:prstGeom prst="rect">
            <a:avLst/>
          </a:prstGeom>
        </p:spPr>
        <p:txBody>
          <a:bodyPr vert="horz" lIns="91440" tIns="45720" rIns="91440" bIns="45720" rtlCol="0" anchor="b"/>
          <a:lstStyle>
            <a:lvl1pPr algn="l">
              <a:defRPr sz="1200"/>
            </a:lvl1pPr>
          </a:lstStyle>
          <a:p>
            <a:r>
              <a:rPr lang="en-US"/>
              <a:t>Helping People Live better Lives.</a:t>
            </a:r>
          </a:p>
        </p:txBody>
      </p:sp>
      <p:sp>
        <p:nvSpPr>
          <p:cNvPr id="7" name="Slide Number Placeholder 6"/>
          <p:cNvSpPr>
            <a:spLocks noGrp="1"/>
          </p:cNvSpPr>
          <p:nvPr>
            <p:ph type="sldNum" sz="quarter" idx="5"/>
          </p:nvPr>
        </p:nvSpPr>
        <p:spPr>
          <a:xfrm>
            <a:off x="3970344" y="8761413"/>
            <a:ext cx="3038475" cy="461962"/>
          </a:xfrm>
          <a:prstGeom prst="rect">
            <a:avLst/>
          </a:prstGeom>
        </p:spPr>
        <p:txBody>
          <a:bodyPr vert="horz" lIns="91440" tIns="45720" rIns="91440" bIns="45720" rtlCol="0" anchor="b"/>
          <a:lstStyle>
            <a:lvl1pPr algn="r">
              <a:defRPr sz="1200"/>
            </a:lvl1pPr>
          </a:lstStyle>
          <a:p>
            <a:fld id="{A06937D5-D888-482B-A8AA-31593E913E0B}" type="slidenum">
              <a:rPr lang="en-US" smtClean="0"/>
              <a:t>‹#›</a:t>
            </a:fld>
            <a:endParaRPr lang="en-US"/>
          </a:p>
        </p:txBody>
      </p:sp>
    </p:spTree>
    <p:extLst>
      <p:ext uri="{BB962C8B-B14F-4D97-AF65-F5344CB8AC3E}">
        <p14:creationId xmlns:p14="http://schemas.microsoft.com/office/powerpoint/2010/main" val="418233189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e3670a5eeb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e3670a5eeb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e3670a5eeb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e3670a5eeb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e3670a5eeb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e3670a5eeb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e3670a5eeb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e3670a5ee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e3670a5eeb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e3670a5eeb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e3670a5eeb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e3670a5eeb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e3670a5eeb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e3670a5eeb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e3670a5eeb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e3670a5eeb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e3670a5eeb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e3670a5eeb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e3670a5eeb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e3670a5eeb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e3670a5ee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e3670a5ee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e3670a5eeb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e3670a5eeb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e3670a5eeb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e3670a5eeb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3670a5eeb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e3670a5eeb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e3670a5eeb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e3670a5eeb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e3670a5eeb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e3670a5eeb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e3670a5eeb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e3670a5eeb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e3670a5eeb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e3670a5eeb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e3670a5eeb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e3670a5eeb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e3670a5eeb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e3670a5eeb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e3670a5eeb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e3670a5eeb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e3670a5ee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e3670a5ee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e3670a5eeb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e3670a5eeb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e3670a5eeb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e3670a5eeb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e3670a5eeb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e3670a5eeb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e3670a5eeb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e3670a5eeb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e4a564bd1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e4a564bd1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e3670a5eeb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e3670a5eeb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e3670a5eeb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e3670a5eeb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e3670a5eeb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e3670a5eeb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e3670a5eeb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e3670a5eeb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e432a72d2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e432a72d2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e3670a5eeb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e3670a5eeb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e432a72d2c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e432a72d2c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e3c74098e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e3c74098e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e3670a5eeb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e3670a5eeb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e3670a5eeb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e3670a5eeb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e3670a5eeb_0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e3670a5eeb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e3bf2d682d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e3bf2d682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e432a72c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e432a72c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e432a72cc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e432a72cc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e3bf2d682d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e3bf2d682d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e3bf2d682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e3bf2d682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e3670a5ee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e3670a5ee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e3bf2d682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e3bf2d682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e3bf2d682d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e3bf2d682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e3670a5eeb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e3670a5eeb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e432a72cc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e432a72cc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e3bf2d682d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e3bf2d682d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e3670a5eeb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e3670a5eeb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e3670a5eeb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e3670a5eeb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e3670a5eeb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e3670a5eeb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3670a5eeb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3670a5eeb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Roboto" panose="02000000000000000000" pitchFamily="2" charset="0"/>
                <a:ea typeface="Roboto" panose="02000000000000000000" pitchFamily="2" charset="0"/>
                <a:cs typeface="Roboto" panose="02000000000000000000" pitchFamily="2" charset="0"/>
              </a:rPr>
              <a:t>Include your name and contact information (email and phone number) on this slide.  </a:t>
            </a:r>
          </a:p>
          <a:p>
            <a:endParaRPr lang="en-US" dirty="0">
              <a:latin typeface="Roboto" panose="02000000000000000000" pitchFamily="2" charset="0"/>
              <a:ea typeface="Roboto" panose="02000000000000000000" pitchFamily="2" charset="0"/>
              <a:cs typeface="Roboto" panose="02000000000000000000" pitchFamily="2" charset="0"/>
            </a:endParaRPr>
          </a:p>
          <a:p>
            <a:r>
              <a:rPr lang="en-US" dirty="0">
                <a:latin typeface="Roboto" panose="02000000000000000000" pitchFamily="2" charset="0"/>
                <a:ea typeface="Roboto" panose="02000000000000000000" pitchFamily="2" charset="0"/>
                <a:cs typeface="Roboto" panose="02000000000000000000" pitchFamily="2" charset="0"/>
              </a:rPr>
              <a:t>Also, please encourage your audience to follow DHHS on social media and mention the DHHS website.</a:t>
            </a:r>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59</a:t>
            </a:fld>
            <a:endParaRPr lang="en-US"/>
          </a:p>
        </p:txBody>
      </p:sp>
    </p:spTree>
    <p:extLst>
      <p:ext uri="{BB962C8B-B14F-4D97-AF65-F5344CB8AC3E}">
        <p14:creationId xmlns:p14="http://schemas.microsoft.com/office/powerpoint/2010/main" val="3892882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e3670a5eeb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e3670a5ee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e3670a5eeb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e3670a5eeb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e3670a5eeb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e3670a5eeb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e3670a5eeb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e3670a5eeb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dhhs.ne.gov" TargetMode="External"/><Relationship Id="rId2" Type="http://schemas.openxmlformats.org/officeDocument/2006/relationships/hyperlink" Target="mailto:First.Last@nebraska.gov" TargetMode="External"/><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hyperlink" Target="dhhs.ne.gov" TargetMode="External"/><Relationship Id="rId5" Type="http://schemas.openxmlformats.org/officeDocument/2006/relationships/hyperlink" Target="mailto:First.Last@nebraska.gov" TargetMode="External"/><Relationship Id="rId4" Type="http://schemas.openxmlformats.org/officeDocument/2006/relationships/image" Target="../media/image4.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dhhs.ne.gov" TargetMode="External"/><Relationship Id="rId2" Type="http://schemas.openxmlformats.org/officeDocument/2006/relationships/hyperlink" Target="mailto:First.Last@nebraska.gov" TargetMode="External"/><Relationship Id="rId1" Type="http://schemas.openxmlformats.org/officeDocument/2006/relationships/slideMaster" Target="../slideMasters/slideMaster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rge logo">
    <p:spTree>
      <p:nvGrpSpPr>
        <p:cNvPr id="1" name=""/>
        <p:cNvGrpSpPr/>
        <p:nvPr/>
      </p:nvGrpSpPr>
      <p:grpSpPr>
        <a:xfrm>
          <a:off x="0" y="0"/>
          <a:ext cx="0" cy="0"/>
          <a:chOff x="0" y="0"/>
          <a:chExt cx="0" cy="0"/>
        </a:xfrm>
      </p:grpSpPr>
      <p:sp>
        <p:nvSpPr>
          <p:cNvPr id="6" name="Title Placeholder 3"/>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mj-lt"/>
              </a:defRPr>
            </a:lvl1pPr>
          </a:lstStyle>
          <a:p>
            <a:r>
              <a:rPr lang="en-US" dirty="0"/>
              <a:t>Master title</a:t>
            </a:r>
          </a:p>
        </p:txBody>
      </p:sp>
    </p:spTree>
    <p:extLst>
      <p:ext uri="{BB962C8B-B14F-4D97-AF65-F5344CB8AC3E}">
        <p14:creationId xmlns:p14="http://schemas.microsoft.com/office/powerpoint/2010/main" val="19052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line / 1-column bullete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9456174" y="6356350"/>
            <a:ext cx="2283542" cy="365125"/>
          </a:xfrm>
          <a:prstGeom prst="rect">
            <a:avLst/>
          </a:prstGeom>
        </p:spPr>
        <p:txBody>
          <a:bodyPr/>
          <a:lstStyle/>
          <a:p>
            <a:fld id="{07E7C557-6977-4010-A8B0-973A074F99DE}" type="slidenum">
              <a:rPr lang="en-US" smtClean="0"/>
              <a:pPr/>
              <a:t>‹#›</a:t>
            </a:fld>
            <a:endParaRPr lang="en-US" dirty="0"/>
          </a:p>
        </p:txBody>
      </p:sp>
      <p:sp>
        <p:nvSpPr>
          <p:cNvPr id="5" name="Text Placeholder 3"/>
          <p:cNvSpPr>
            <a:spLocks noGrp="1"/>
          </p:cNvSpPr>
          <p:nvPr>
            <p:ph type="body" sz="quarter" idx="11" hasCustomPrompt="1"/>
          </p:nvPr>
        </p:nvSpPr>
        <p:spPr>
          <a:xfrm>
            <a:off x="365097" y="1081210"/>
            <a:ext cx="11560739" cy="4716953"/>
          </a:xfrm>
          <a:prstGeom prst="rect">
            <a:avLst/>
          </a:prstGeom>
        </p:spPr>
        <p:txBody>
          <a:bodyPr spcCol="274320"/>
          <a:lstStyle>
            <a:lvl2pPr marL="685800" indent="-228600">
              <a:buFont typeface="Arial" panose="020B0604020202020204" pitchFamily="34" charset="0"/>
              <a:buChar char="•"/>
              <a:defRPr>
                <a:latin typeface="+mn-lt"/>
              </a:defRPr>
            </a:lvl2pPr>
            <a:lvl3pPr marL="1143000" indent="-228600">
              <a:buFont typeface="Arial" panose="020B0604020202020204" pitchFamily="34" charset="0"/>
              <a:buChar char="•"/>
              <a:defRPr>
                <a:latin typeface="+mn-lt"/>
              </a:defRPr>
            </a:lvl3pPr>
            <a:lvl4pPr marL="1600200" indent="-228600">
              <a:buFont typeface="Arial" panose="020B0604020202020204" pitchFamily="34" charset="0"/>
              <a:buChar char="•"/>
              <a:defRPr>
                <a:latin typeface="+mn-lt"/>
              </a:defRPr>
            </a:lvl4pPr>
            <a:lvl5pPr marL="2057400" indent="-228600">
              <a:buFont typeface="Arial" panose="020B0604020202020204" pitchFamily="34" charset="0"/>
              <a:buChar char="•"/>
              <a:defRPr>
                <a:latin typeface="+mn-lt"/>
              </a:defRPr>
            </a:lvl5pPr>
          </a:lstStyle>
          <a:p>
            <a:pPr lvl="1"/>
            <a:r>
              <a:rPr lang="en-US" dirty="0"/>
              <a:t>Bulleted</a:t>
            </a:r>
          </a:p>
          <a:p>
            <a:pPr lvl="2"/>
            <a:r>
              <a:rPr lang="en-US" dirty="0"/>
              <a:t>Bulleted</a:t>
            </a:r>
          </a:p>
          <a:p>
            <a:pPr lvl="3"/>
            <a:r>
              <a:rPr lang="en-US" dirty="0"/>
              <a:t>Bulleted</a:t>
            </a:r>
          </a:p>
          <a:p>
            <a:pPr lvl="4"/>
            <a:r>
              <a:rPr lang="en-US" dirty="0"/>
              <a:t>Bulleted</a:t>
            </a:r>
          </a:p>
        </p:txBody>
      </p:sp>
      <p:sp>
        <p:nvSpPr>
          <p:cNvPr id="9"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10"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5810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Large logo">
    <p:spTree>
      <p:nvGrpSpPr>
        <p:cNvPr id="1" name=""/>
        <p:cNvGrpSpPr/>
        <p:nvPr/>
      </p:nvGrpSpPr>
      <p:grpSpPr>
        <a:xfrm>
          <a:off x="0" y="0"/>
          <a:ext cx="0" cy="0"/>
          <a:chOff x="0" y="0"/>
          <a:chExt cx="0" cy="0"/>
        </a:xfrm>
      </p:grpSpPr>
      <p:sp>
        <p:nvSpPr>
          <p:cNvPr id="6" name="Title Placeholder 3"/>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mj-lt"/>
              </a:defRPr>
            </a:lvl1pPr>
          </a:lstStyle>
          <a:p>
            <a:r>
              <a:rPr lang="en-US" dirty="0"/>
              <a:t>Master title</a:t>
            </a:r>
          </a:p>
        </p:txBody>
      </p:sp>
    </p:spTree>
    <p:extLst>
      <p:ext uri="{BB962C8B-B14F-4D97-AF65-F5344CB8AC3E}">
        <p14:creationId xmlns:p14="http://schemas.microsoft.com/office/powerpoint/2010/main" val="4109839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984373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568666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752279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rand Title Page">
    <p:spTree>
      <p:nvGrpSpPr>
        <p:cNvPr id="1" name=""/>
        <p:cNvGrpSpPr/>
        <p:nvPr/>
      </p:nvGrpSpPr>
      <p:grpSpPr>
        <a:xfrm>
          <a:off x="0" y="0"/>
          <a:ext cx="0" cy="0"/>
          <a:chOff x="0" y="0"/>
          <a:chExt cx="0" cy="0"/>
        </a:xfrm>
      </p:grpSpPr>
      <p:cxnSp>
        <p:nvCxnSpPr>
          <p:cNvPr id="5" name="Title Page Rule Line"/>
          <p:cNvCxnSpPr/>
          <p:nvPr/>
        </p:nvCxnSpPr>
        <p:spPr>
          <a:xfrm>
            <a:off x="838200" y="3558784"/>
            <a:ext cx="10515600"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2" name="Master Title"/>
          <p:cNvSpPr>
            <a:spLocks noGrp="1"/>
          </p:cNvSpPr>
          <p:nvPr>
            <p:ph type="title" hasCustomPrompt="1"/>
          </p:nvPr>
        </p:nvSpPr>
        <p:spPr>
          <a:xfrm>
            <a:off x="838200" y="1122363"/>
            <a:ext cx="10515600" cy="2417921"/>
          </a:xfrm>
          <a:prstGeom prst="rect">
            <a:avLst/>
          </a:prstGeom>
        </p:spPr>
        <p:txBody>
          <a:bodyPr anchor="b" anchorCtr="0">
            <a:normAutofit/>
          </a:bodyPr>
          <a:lstStyle>
            <a:lvl1pPr>
              <a:defRPr sz="4400">
                <a:solidFill>
                  <a:srgbClr val="036080"/>
                </a:solidFill>
              </a:defRPr>
            </a:lvl1pPr>
          </a:lstStyle>
          <a:p>
            <a:r>
              <a:rPr lang="en-US" dirty="0"/>
              <a:t>Click to edit Master Title</a:t>
            </a:r>
          </a:p>
        </p:txBody>
      </p:sp>
      <p:sp>
        <p:nvSpPr>
          <p:cNvPr id="7" name="Text Placeholder 3"/>
          <p:cNvSpPr>
            <a:spLocks noGrp="1"/>
          </p:cNvSpPr>
          <p:nvPr>
            <p:ph idx="1" hasCustomPrompt="1"/>
          </p:nvPr>
        </p:nvSpPr>
        <p:spPr>
          <a:xfrm>
            <a:off x="838200" y="3703120"/>
            <a:ext cx="10515600" cy="1925893"/>
          </a:xfrm>
          <a:prstGeom prst="rect">
            <a:avLst/>
          </a:prstGeom>
        </p:spPr>
        <p:txBody>
          <a:bodyPr vert="horz" lIns="91440" tIns="45720" rIns="91440" bIns="45720" rtlCol="0">
            <a:normAutofit/>
          </a:bodyPr>
          <a:lstStyle>
            <a:lvl1pPr algn="ctr">
              <a:defRPr sz="3200">
                <a:solidFill>
                  <a:srgbClr val="BABF33"/>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Subtitle</a:t>
            </a:r>
          </a:p>
        </p:txBody>
      </p:sp>
    </p:spTree>
    <p:extLst>
      <p:ext uri="{BB962C8B-B14F-4D97-AF65-F5344CB8AC3E}">
        <p14:creationId xmlns:p14="http://schemas.microsoft.com/office/powerpoint/2010/main" val="1456310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Brand DHHS Title and Content">
    <p:spTree>
      <p:nvGrpSpPr>
        <p:cNvPr id="1" name=""/>
        <p:cNvGrpSpPr/>
        <p:nvPr/>
      </p:nvGrpSpPr>
      <p:grpSpPr>
        <a:xfrm>
          <a:off x="0" y="0"/>
          <a:ext cx="0" cy="0"/>
          <a:chOff x="0" y="0"/>
          <a:chExt cx="0" cy="0"/>
        </a:xfrm>
      </p:grpSpPr>
      <p:sp>
        <p:nvSpPr>
          <p:cNvPr id="14" name="Body Text"/>
          <p:cNvSpPr>
            <a:spLocks noGrp="1"/>
          </p:cNvSpPr>
          <p:nvPr>
            <p:ph type="body" sz="quarter" idx="10" hasCustomPrompt="1"/>
          </p:nvPr>
        </p:nvSpPr>
        <p:spPr>
          <a:xfrm>
            <a:off x="373487" y="1197393"/>
            <a:ext cx="11552349" cy="4390607"/>
          </a:xfrm>
          <a:prstGeom prst="rect">
            <a:avLst/>
          </a:prstGeom>
        </p:spPr>
        <p:txBody>
          <a:bodyPr/>
          <a:lstStyle>
            <a:lvl1pPr marL="0" indent="0" algn="l">
              <a:buNone/>
              <a:defRPr sz="2000">
                <a:solidFill>
                  <a:schemeClr val="tx1"/>
                </a:solidFill>
              </a:defRPr>
            </a:lvl1pPr>
          </a:lstStyle>
          <a:p>
            <a:pPr lvl="0"/>
            <a:r>
              <a:rPr lang="en-US" dirty="0"/>
              <a:t>Click to edit text</a:t>
            </a:r>
          </a:p>
        </p:txBody>
      </p:sp>
      <p:sp>
        <p:nvSpPr>
          <p:cNvPr id="7" name="Title 1"/>
          <p:cNvSpPr>
            <a:spLocks noGrp="1"/>
          </p:cNvSpPr>
          <p:nvPr>
            <p:ph type="title"/>
          </p:nvPr>
        </p:nvSpPr>
        <p:spPr>
          <a:xfrm>
            <a:off x="373487" y="365126"/>
            <a:ext cx="11552349" cy="696420"/>
          </a:xfrm>
          <a:prstGeom prst="rect">
            <a:avLst/>
          </a:prstGeom>
        </p:spPr>
        <p:txBody>
          <a:bodyPr>
            <a:noAutofit/>
          </a:bodyPr>
          <a:lstStyle>
            <a:lvl1pPr algn="l">
              <a:defRPr sz="3600"/>
            </a:lvl1pPr>
          </a:lstStyle>
          <a:p>
            <a:r>
              <a:rPr lang="en-US"/>
              <a:t>Click to edit Master title style</a:t>
            </a:r>
            <a:endParaRPr lang="en-US" dirty="0"/>
          </a:p>
        </p:txBody>
      </p:sp>
      <p:cxnSp>
        <p:nvCxnSpPr>
          <p:cNvPr id="5" name="Title Page Rule Line"/>
          <p:cNvCxnSpPr/>
          <p:nvPr/>
        </p:nvCxnSpPr>
        <p:spPr>
          <a:xfrm>
            <a:off x="373487" y="106481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851293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rand DHHS 2-Col Title and Content">
    <p:spTree>
      <p:nvGrpSpPr>
        <p:cNvPr id="1" name=""/>
        <p:cNvGrpSpPr/>
        <p:nvPr/>
      </p:nvGrpSpPr>
      <p:grpSpPr>
        <a:xfrm>
          <a:off x="0" y="0"/>
          <a:ext cx="0" cy="0"/>
          <a:chOff x="0" y="0"/>
          <a:chExt cx="0" cy="0"/>
        </a:xfrm>
      </p:grpSpPr>
      <p:sp>
        <p:nvSpPr>
          <p:cNvPr id="7" name="Body Text 3-col"/>
          <p:cNvSpPr>
            <a:spLocks noGrp="1"/>
          </p:cNvSpPr>
          <p:nvPr>
            <p:ph type="body" sz="quarter" idx="11" hasCustomPrompt="1"/>
          </p:nvPr>
        </p:nvSpPr>
        <p:spPr>
          <a:xfrm>
            <a:off x="373487" y="1200087"/>
            <a:ext cx="11552349" cy="4424858"/>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2-column text</a:t>
            </a:r>
          </a:p>
        </p:txBody>
      </p:sp>
      <p:sp>
        <p:nvSpPr>
          <p:cNvPr id="6" name="Title 1"/>
          <p:cNvSpPr>
            <a:spLocks noGrp="1"/>
          </p:cNvSpPr>
          <p:nvPr>
            <p:ph type="title"/>
          </p:nvPr>
        </p:nvSpPr>
        <p:spPr>
          <a:xfrm>
            <a:off x="37348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cxnSp>
        <p:nvCxnSpPr>
          <p:cNvPr id="10" name="Title Page Rule Line"/>
          <p:cNvCxnSpPr/>
          <p:nvPr/>
        </p:nvCxnSpPr>
        <p:spPr>
          <a:xfrm>
            <a:off x="373487" y="106154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822336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Brand DHHS Subhead Layout w Bullets">
    <p:spTree>
      <p:nvGrpSpPr>
        <p:cNvPr id="1" name=""/>
        <p:cNvGrpSpPr/>
        <p:nvPr/>
      </p:nvGrpSpPr>
      <p:grpSpPr>
        <a:xfrm>
          <a:off x="0" y="0"/>
          <a:ext cx="0" cy="0"/>
          <a:chOff x="0" y="0"/>
          <a:chExt cx="0" cy="0"/>
        </a:xfrm>
      </p:grpSpPr>
      <p:sp>
        <p:nvSpPr>
          <p:cNvPr id="5" name="Bulleted Text"/>
          <p:cNvSpPr>
            <a:spLocks noGrp="1"/>
          </p:cNvSpPr>
          <p:nvPr>
            <p:ph type="body" sz="quarter" idx="11" hasCustomPrompt="1"/>
          </p:nvPr>
        </p:nvSpPr>
        <p:spPr>
          <a:xfrm>
            <a:off x="365098" y="1787178"/>
            <a:ext cx="11552349" cy="3819295"/>
          </a:xfrm>
          <a:prstGeom prst="rect">
            <a:avLst/>
          </a:prstGeom>
        </p:spPr>
        <p:txBody>
          <a:bodyPr>
            <a:normAutofit/>
          </a:bodyPr>
          <a:lstStyle>
            <a:lvl1pPr marL="525780" indent="-342900" algn="l">
              <a:buClr>
                <a:srgbClr val="0036C9"/>
              </a:buClr>
              <a:buFont typeface="Wingdings 3" panose="05040102010807070707" pitchFamily="18" charset="2"/>
              <a:buChar char=""/>
              <a:defRPr lang="en-US" sz="24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2000"/>
            </a:lvl2pPr>
            <a:lvl3pPr>
              <a:defRPr sz="1800"/>
            </a:lvl3pPr>
            <a:lvl4pPr>
              <a:defRPr sz="1600"/>
            </a:lvl4pPr>
            <a:lvl5pPr>
              <a:defRPr sz="140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sp>
        <p:nvSpPr>
          <p:cNvPr id="11" name="Page Subhead Bold"/>
          <p:cNvSpPr>
            <a:spLocks noGrp="1"/>
          </p:cNvSpPr>
          <p:nvPr>
            <p:ph type="body" sz="quarter" idx="12" hasCustomPrompt="1"/>
          </p:nvPr>
        </p:nvSpPr>
        <p:spPr>
          <a:xfrm>
            <a:off x="365097" y="1213888"/>
            <a:ext cx="11552349" cy="559488"/>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BABF33"/>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bold subhead</a:t>
            </a:r>
          </a:p>
        </p:txBody>
      </p:sp>
      <p:cxnSp>
        <p:nvCxnSpPr>
          <p:cNvPr id="12" name="Title Page Rule Line"/>
          <p:cNvCxnSpPr/>
          <p:nvPr/>
        </p:nvCxnSpPr>
        <p:spPr>
          <a:xfrm>
            <a:off x="373487" y="107534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874152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Brand DHHS Bullet Text Layout">
    <p:spTree>
      <p:nvGrpSpPr>
        <p:cNvPr id="1" name=""/>
        <p:cNvGrpSpPr/>
        <p:nvPr/>
      </p:nvGrpSpPr>
      <p:grpSpPr>
        <a:xfrm>
          <a:off x="0" y="0"/>
          <a:ext cx="0" cy="0"/>
          <a:chOff x="0" y="0"/>
          <a:chExt cx="0" cy="0"/>
        </a:xfrm>
      </p:grpSpPr>
      <p:sp>
        <p:nvSpPr>
          <p:cNvPr id="8"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sp>
        <p:nvSpPr>
          <p:cNvPr id="6" name="Bulleted Text"/>
          <p:cNvSpPr>
            <a:spLocks noGrp="1"/>
          </p:cNvSpPr>
          <p:nvPr>
            <p:ph type="body" sz="quarter" idx="12" hasCustomPrompt="1"/>
          </p:nvPr>
        </p:nvSpPr>
        <p:spPr>
          <a:xfrm>
            <a:off x="365098" y="1206627"/>
            <a:ext cx="11552349" cy="4362900"/>
          </a:xfrm>
          <a:prstGeom prst="rect">
            <a:avLst/>
          </a:prstGeom>
        </p:spPr>
        <p:txBody>
          <a:bodyPr lIns="0" tIns="45720" rIns="91440"/>
          <a:lstStyle>
            <a:lvl1pPr marL="457200" indent="-274320" algn="l">
              <a:lnSpc>
                <a:spcPct val="150000"/>
              </a:lnSpc>
              <a:spcBef>
                <a:spcPts val="0"/>
              </a:spcBef>
              <a:buClr>
                <a:srgbClr val="B9C8D3"/>
              </a:buClr>
              <a:buFont typeface="Wingdings 3" panose="05040102010807070707" pitchFamily="18" charset="2"/>
              <a:buChar char=""/>
              <a:defRPr lang="en-US" sz="20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bulleted text</a:t>
            </a:r>
          </a:p>
        </p:txBody>
      </p:sp>
      <p:cxnSp>
        <p:nvCxnSpPr>
          <p:cNvPr id="10" name="Title Page Rule Line"/>
          <p:cNvCxnSpPr/>
          <p:nvPr/>
        </p:nvCxnSpPr>
        <p:spPr>
          <a:xfrm>
            <a:off x="373487" y="106481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76027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10" name="Subhead"/>
          <p:cNvSpPr>
            <a:spLocks noGrp="1"/>
          </p:cNvSpPr>
          <p:nvPr>
            <p:ph type="body" sz="quarter" idx="11" hasCustomPrompt="1"/>
          </p:nvPr>
        </p:nvSpPr>
        <p:spPr>
          <a:xfrm>
            <a:off x="838200" y="2755761"/>
            <a:ext cx="10478729" cy="774839"/>
          </a:xfrm>
          <a:prstGeom prst="rect">
            <a:avLst/>
          </a:prstGeom>
          <a:noFill/>
        </p:spPr>
        <p:txBody>
          <a:bodyPr anchor="t" anchorCtr="1">
            <a:noAutofit/>
          </a:bodyPr>
          <a:lstStyle>
            <a:lvl1pPr marL="0" marR="0" indent="0" algn="ctr" defTabSz="914400" rtl="0" eaLnBrk="1" fontAlgn="auto" latinLnBrk="0" hangingPunct="1">
              <a:lnSpc>
                <a:spcPct val="100000"/>
              </a:lnSpc>
              <a:spcBef>
                <a:spcPts val="0"/>
              </a:spcBef>
              <a:spcAft>
                <a:spcPts val="600"/>
              </a:spcAft>
              <a:buClrTx/>
              <a:buSzTx/>
              <a:buFontTx/>
              <a:buNone/>
              <a:tabLst/>
              <a:defRPr sz="2400">
                <a:solidFill>
                  <a:srgbClr val="036080"/>
                </a:solidFill>
                <a:latin typeface="+mn-lt"/>
                <a:ea typeface="Roboto" panose="02000000000000000000" pitchFamily="2" charset="0"/>
                <a:cs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Title</a:t>
            </a:r>
          </a:p>
        </p:txBody>
      </p:sp>
      <p:sp>
        <p:nvSpPr>
          <p:cNvPr id="11" name="Page Subhead Bold"/>
          <p:cNvSpPr>
            <a:spLocks noGrp="1"/>
          </p:cNvSpPr>
          <p:nvPr>
            <p:ph type="body" sz="quarter" idx="12" hasCustomPrompt="1"/>
          </p:nvPr>
        </p:nvSpPr>
        <p:spPr>
          <a:xfrm>
            <a:off x="838200" y="2240666"/>
            <a:ext cx="10478729" cy="469563"/>
          </a:xfrm>
          <a:prstGeom prst="rect">
            <a:avLst/>
          </a:prstGeom>
          <a:solidFill>
            <a:srgbClr val="036080"/>
          </a:solidFill>
          <a:effectLst>
            <a:innerShdw blurRad="63500" dist="50800" dir="13500000">
              <a:prstClr val="black">
                <a:alpha val="50000"/>
              </a:prstClr>
            </a:innerShdw>
          </a:effectLst>
        </p:spPr>
        <p:txBody>
          <a:bodyPr>
            <a:noAutofit/>
          </a:bodyPr>
          <a:lstStyle>
            <a:lvl1pPr marL="0" indent="0" algn="ctr">
              <a:buClr>
                <a:srgbClr val="0036C9"/>
              </a:buClr>
              <a:buFont typeface="Wingdings 3" panose="05040102010807070707" pitchFamily="18" charset="2"/>
              <a:buNone/>
              <a:defRPr sz="2800" b="1" baseline="0">
                <a:solidFill>
                  <a:schemeClr val="bg1"/>
                </a:solidFill>
                <a:latin typeface="+mj-lt"/>
              </a:defRPr>
            </a:lvl1pPr>
          </a:lstStyle>
          <a:p>
            <a:pPr lvl="0"/>
            <a:r>
              <a:rPr lang="en-US" dirty="0"/>
              <a:t>Contact Name</a:t>
            </a:r>
          </a:p>
        </p:txBody>
      </p:sp>
      <p:sp>
        <p:nvSpPr>
          <p:cNvPr id="13" name="Additonal Text"/>
          <p:cNvSpPr>
            <a:spLocks noGrp="1"/>
          </p:cNvSpPr>
          <p:nvPr>
            <p:ph type="body" sz="quarter" idx="13" hasCustomPrompt="1"/>
          </p:nvPr>
        </p:nvSpPr>
        <p:spPr>
          <a:xfrm>
            <a:off x="840085" y="4610335"/>
            <a:ext cx="10478729" cy="765965"/>
          </a:xfrm>
          <a:prstGeom prst="rect">
            <a:avLst/>
          </a:prstGeom>
        </p:spPr>
        <p:txBody>
          <a:bodyPr/>
          <a:lstStyle>
            <a:lvl1pPr marL="0" indent="0" algn="ctr">
              <a:buClr>
                <a:srgbClr val="0036C9"/>
              </a:buClr>
              <a:buFontTx/>
              <a:buNone/>
              <a:tabLst>
                <a:tab pos="182880" algn="l"/>
              </a:tabLst>
              <a:defRPr sz="1200" baseline="0">
                <a:solidFill>
                  <a:schemeClr val="tx1"/>
                </a:solidFill>
                <a:latin typeface="+mn-lt"/>
              </a:defRPr>
            </a:lvl1pPr>
            <a:lvl2pPr defTabSz="1828800">
              <a:defRPr/>
            </a:lvl2pPr>
            <a:lvl4pPr marL="1097280" indent="0">
              <a:spcBef>
                <a:spcPts val="1000"/>
              </a:spcBef>
              <a:buClr>
                <a:schemeClr val="accent1"/>
              </a:buClr>
              <a:buFontTx/>
              <a:buNone/>
              <a:defRPr/>
            </a:lvl4pPr>
          </a:lstStyle>
          <a:p>
            <a:pPr lvl="0"/>
            <a:r>
              <a:rPr lang="en-US" dirty="0"/>
              <a:t>Click to add additional text</a:t>
            </a:r>
          </a:p>
        </p:txBody>
      </p:sp>
      <p:sp>
        <p:nvSpPr>
          <p:cNvPr id="14" name="Email Text"/>
          <p:cNvSpPr>
            <a:spLocks noGrp="1"/>
          </p:cNvSpPr>
          <p:nvPr>
            <p:ph type="body" sz="quarter" idx="14" hasCustomPrompt="1"/>
          </p:nvPr>
        </p:nvSpPr>
        <p:spPr>
          <a:xfrm>
            <a:off x="846764" y="3585624"/>
            <a:ext cx="10478729" cy="463576"/>
          </a:xfrm>
          <a:prstGeom prst="rect">
            <a:avLst/>
          </a:prstGeom>
        </p:spPr>
        <p:txBody>
          <a:bodyPr>
            <a:normAutofit/>
          </a:bodyPr>
          <a:lstStyle>
            <a:lvl1pPr marL="0" indent="0" algn="ctr">
              <a:buClr>
                <a:srgbClr val="0036C9"/>
              </a:buClr>
              <a:buFontTx/>
              <a:buNone/>
              <a:tabLst>
                <a:tab pos="182880" algn="l"/>
              </a:tabLst>
              <a:defRPr lang="en-US" sz="1600" b="0" kern="1200" baseline="0" dirty="0" smtClean="0">
                <a:solidFill>
                  <a:srgbClr val="7E99A9"/>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a:solidFill>
                  <a:schemeClr val="accent2">
                    <a:lumMod val="50000"/>
                  </a:schemeClr>
                </a:solidFill>
                <a:hlinkClick r:id="rId2"/>
              </a:rPr>
              <a:t>First.Last@nebraska.gov</a:t>
            </a:r>
            <a:endParaRPr lang="en-US" dirty="0"/>
          </a:p>
        </p:txBody>
      </p:sp>
      <p:sp>
        <p:nvSpPr>
          <p:cNvPr id="16" name="Website"/>
          <p:cNvSpPr txBox="1">
            <a:spLocks/>
          </p:cNvSpPr>
          <p:nvPr/>
        </p:nvSpPr>
        <p:spPr>
          <a:xfrm>
            <a:off x="5194998" y="5431323"/>
            <a:ext cx="1788606" cy="361538"/>
          </a:xfrm>
          <a:prstGeom prst="rect">
            <a:avLst/>
          </a:prstGeom>
          <a:noFill/>
          <a:ln>
            <a:solidFill>
              <a:srgbClr val="FFC843"/>
            </a:solidFill>
          </a:ln>
          <a:effectLst>
            <a:softEdge rad="0"/>
          </a:effectLst>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spc="70" baseline="0" dirty="0">
                <a:solidFill>
                  <a:srgbClr val="036080"/>
                </a:solidFill>
                <a:latin typeface="+mj-lt"/>
                <a:cs typeface="Gisha" panose="020B0502040204020203" pitchFamily="34" charset="-79"/>
                <a:hlinkClick r:id="rId3"/>
              </a:rPr>
              <a:t>dhhs.ne.gov</a:t>
            </a:r>
            <a:endParaRPr lang="en-US" sz="1600" b="1" spc="70" baseline="0" dirty="0">
              <a:solidFill>
                <a:srgbClr val="036080"/>
              </a:solidFill>
              <a:latin typeface="+mj-lt"/>
              <a:cs typeface="Gisha" panose="020B0502040204020203" pitchFamily="34" charset="-79"/>
            </a:endParaRPr>
          </a:p>
        </p:txBody>
      </p:sp>
      <p:pic>
        <p:nvPicPr>
          <p:cNvPr id="7" name="Faceboo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2989" y="5360085"/>
            <a:ext cx="457200" cy="432776"/>
          </a:xfrm>
          <a:prstGeom prst="rect">
            <a:avLst/>
          </a:prstGeom>
          <a:effectLst/>
        </p:spPr>
      </p:pic>
      <p:sp>
        <p:nvSpPr>
          <p:cNvPr id="2" name="TextBox 1"/>
          <p:cNvSpPr txBox="1"/>
          <p:nvPr userDrawn="1"/>
        </p:nvSpPr>
        <p:spPr>
          <a:xfrm>
            <a:off x="2064425" y="5834088"/>
            <a:ext cx="769276" cy="223138"/>
          </a:xfrm>
          <a:prstGeom prst="rect">
            <a:avLst/>
          </a:prstGeom>
          <a:noFill/>
        </p:spPr>
        <p:txBody>
          <a:bodyPr wrap="square" rtlCol="0">
            <a:spAutoFit/>
          </a:bodyPr>
          <a:lstStyle/>
          <a:p>
            <a:r>
              <a:rPr lang="en-US" sz="850" kern="1200" dirty="0">
                <a:solidFill>
                  <a:schemeClr val="tx1"/>
                </a:solidFill>
                <a:effectLst/>
                <a:latin typeface="+mn-lt"/>
                <a:ea typeface="+mn-ea"/>
                <a:cs typeface="+mn-cs"/>
              </a:rPr>
              <a:t>@NEDHHS</a:t>
            </a:r>
            <a:endParaRPr lang="en-US" sz="850" dirty="0"/>
          </a:p>
        </p:txBody>
      </p:sp>
      <p:pic>
        <p:nvPicPr>
          <p:cNvPr id="5" name="Twitte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8976" y="5360085"/>
            <a:ext cx="467498" cy="432776"/>
          </a:xfrm>
          <a:prstGeom prst="rect">
            <a:avLst/>
          </a:prstGeom>
        </p:spPr>
      </p:pic>
      <p:sp>
        <p:nvSpPr>
          <p:cNvPr id="17" name="TextBox 16"/>
          <p:cNvSpPr txBox="1"/>
          <p:nvPr userDrawn="1"/>
        </p:nvSpPr>
        <p:spPr>
          <a:xfrm>
            <a:off x="297907" y="5834088"/>
            <a:ext cx="769276" cy="223138"/>
          </a:xfrm>
          <a:prstGeom prst="rect">
            <a:avLst/>
          </a:prstGeom>
          <a:noFill/>
        </p:spPr>
        <p:txBody>
          <a:bodyPr wrap="square" rtlCol="0">
            <a:spAutoFit/>
          </a:bodyPr>
          <a:lstStyle/>
          <a:p>
            <a:r>
              <a:rPr lang="en-US" sz="850" kern="1200" dirty="0">
                <a:solidFill>
                  <a:schemeClr val="tx1"/>
                </a:solidFill>
                <a:effectLst/>
                <a:latin typeface="+mn-lt"/>
                <a:ea typeface="+mn-ea"/>
                <a:cs typeface="+mn-cs"/>
              </a:rPr>
              <a:t>@NEDHHS</a:t>
            </a:r>
            <a:endParaRPr lang="en-US" sz="850" dirty="0"/>
          </a:p>
        </p:txBody>
      </p:sp>
      <p:pic>
        <p:nvPicPr>
          <p:cNvPr id="6" name="You Tube"/>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49525" y="5366159"/>
            <a:ext cx="457200" cy="432776"/>
          </a:xfrm>
          <a:prstGeom prst="rect">
            <a:avLst/>
          </a:prstGeom>
        </p:spPr>
      </p:pic>
      <p:sp>
        <p:nvSpPr>
          <p:cNvPr id="19" name="TextBox 18"/>
          <p:cNvSpPr txBox="1"/>
          <p:nvPr userDrawn="1"/>
        </p:nvSpPr>
        <p:spPr>
          <a:xfrm>
            <a:off x="956618" y="5834088"/>
            <a:ext cx="1213825" cy="223138"/>
          </a:xfrm>
          <a:prstGeom prst="rect">
            <a:avLst/>
          </a:prstGeom>
          <a:noFill/>
        </p:spPr>
        <p:txBody>
          <a:bodyPr wrap="square" rtlCol="0">
            <a:spAutoFit/>
          </a:bodyPr>
          <a:lstStyle/>
          <a:p>
            <a:pPr algn="ctr"/>
            <a:r>
              <a:rPr lang="en-US" sz="850" kern="1200" dirty="0" err="1">
                <a:solidFill>
                  <a:schemeClr val="tx1"/>
                </a:solidFill>
                <a:effectLst/>
                <a:latin typeface="+mn-lt"/>
                <a:ea typeface="+mn-ea"/>
                <a:cs typeface="+mn-cs"/>
              </a:rPr>
              <a:t>NebraskaDHHS</a:t>
            </a:r>
            <a:endParaRPr lang="en-US" sz="850" dirty="0"/>
          </a:p>
        </p:txBody>
      </p:sp>
      <p:sp>
        <p:nvSpPr>
          <p:cNvPr id="18" name="Email Text"/>
          <p:cNvSpPr>
            <a:spLocks noGrp="1"/>
          </p:cNvSpPr>
          <p:nvPr>
            <p:ph type="body" sz="quarter" idx="15" hasCustomPrompt="1"/>
          </p:nvPr>
        </p:nvSpPr>
        <p:spPr>
          <a:xfrm>
            <a:off x="846764" y="4049200"/>
            <a:ext cx="10478729" cy="525982"/>
          </a:xfrm>
          <a:prstGeom prst="rect">
            <a:avLst/>
          </a:prstGeom>
        </p:spPr>
        <p:txBody>
          <a:bodyPr>
            <a:normAutofit/>
          </a:bodyPr>
          <a:lstStyle>
            <a:lvl1pPr marL="0" indent="0" algn="ctr">
              <a:buClr>
                <a:srgbClr val="0036C9"/>
              </a:buClr>
              <a:buFontTx/>
              <a:buNone/>
              <a:tabLst>
                <a:tab pos="182880" algn="l"/>
              </a:tabLst>
              <a:defRPr lang="en-US" sz="2400" b="0" kern="1200" baseline="0" dirty="0" smtClean="0">
                <a:solidFill>
                  <a:srgbClr val="7E99A9"/>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a:t>000-000-0000</a:t>
            </a:r>
          </a:p>
        </p:txBody>
      </p:sp>
    </p:spTree>
    <p:extLst>
      <p:ext uri="{BB962C8B-B14F-4D97-AF65-F5344CB8AC3E}">
        <p14:creationId xmlns:p14="http://schemas.microsoft.com/office/powerpoint/2010/main" val="396900553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rand DHHS Indent Bullets">
    <p:spTree>
      <p:nvGrpSpPr>
        <p:cNvPr id="1" name=""/>
        <p:cNvGrpSpPr/>
        <p:nvPr/>
      </p:nvGrpSpPr>
      <p:grpSpPr>
        <a:xfrm>
          <a:off x="0" y="0"/>
          <a:ext cx="0" cy="0"/>
          <a:chOff x="0" y="0"/>
          <a:chExt cx="0" cy="0"/>
        </a:xfrm>
      </p:grpSpPr>
      <p:sp>
        <p:nvSpPr>
          <p:cNvPr id="9" name="Page Subhead Bold"/>
          <p:cNvSpPr>
            <a:spLocks noGrp="1"/>
          </p:cNvSpPr>
          <p:nvPr>
            <p:ph type="body" sz="quarter" idx="12" hasCustomPrompt="1"/>
          </p:nvPr>
        </p:nvSpPr>
        <p:spPr>
          <a:xfrm>
            <a:off x="365097" y="1200087"/>
            <a:ext cx="11552349" cy="573290"/>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BABF33"/>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bold subhead</a:t>
            </a:r>
          </a:p>
        </p:txBody>
      </p:sp>
      <p:sp>
        <p:nvSpPr>
          <p:cNvPr id="10" name="Bulleted Text"/>
          <p:cNvSpPr>
            <a:spLocks noGrp="1"/>
          </p:cNvSpPr>
          <p:nvPr>
            <p:ph type="body" sz="quarter" idx="13" hasCustomPrompt="1"/>
          </p:nvPr>
        </p:nvSpPr>
        <p:spPr>
          <a:xfrm>
            <a:off x="365098" y="2364502"/>
            <a:ext cx="11552349" cy="3230755"/>
          </a:xfrm>
          <a:prstGeom prst="rect">
            <a:avLst/>
          </a:prstGeom>
        </p:spPr>
        <p:txBody>
          <a:bodyPr/>
          <a:lstStyle>
            <a:lvl1pPr marL="914400" indent="-274320" algn="l">
              <a:buClr>
                <a:srgbClr val="BABF33"/>
              </a:buClr>
              <a:buFont typeface="Wingdings 3" panose="05040102010807070707" pitchFamily="18" charset="2"/>
              <a:buChar char=""/>
              <a:defRPr sz="2400">
                <a:solidFill>
                  <a:schemeClr val="tx1"/>
                </a:solidFill>
              </a:defRPr>
            </a:lvl1pPr>
            <a:lvl2pPr>
              <a:defRPr sz="2000"/>
            </a:lvl2pPr>
          </a:lstStyle>
          <a:p>
            <a:pPr lvl="1"/>
            <a:r>
              <a:rPr lang="en-US" dirty="0"/>
              <a:t>Second level</a:t>
            </a:r>
          </a:p>
        </p:txBody>
      </p:sp>
      <p:sp>
        <p:nvSpPr>
          <p:cNvPr id="11"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cxnSp>
        <p:nvCxnSpPr>
          <p:cNvPr id="14" name="Title Page Rule Line"/>
          <p:cNvCxnSpPr/>
          <p:nvPr/>
        </p:nvCxnSpPr>
        <p:spPr>
          <a:xfrm>
            <a:off x="365097" y="106154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5" name="Body Text 3-col"/>
          <p:cNvSpPr>
            <a:spLocks noGrp="1"/>
          </p:cNvSpPr>
          <p:nvPr>
            <p:ph type="body" sz="quarter" idx="11" hasCustomPrompt="1"/>
          </p:nvPr>
        </p:nvSpPr>
        <p:spPr>
          <a:xfrm>
            <a:off x="365097" y="1801085"/>
            <a:ext cx="11560739" cy="554181"/>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3-column text</a:t>
            </a:r>
          </a:p>
        </p:txBody>
      </p:sp>
    </p:spTree>
    <p:extLst>
      <p:ext uri="{BB962C8B-B14F-4D97-AF65-F5344CB8AC3E}">
        <p14:creationId xmlns:p14="http://schemas.microsoft.com/office/powerpoint/2010/main" val="148973415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rand DHHS Indent Bullets alt">
    <p:spTree>
      <p:nvGrpSpPr>
        <p:cNvPr id="1" name=""/>
        <p:cNvGrpSpPr/>
        <p:nvPr/>
      </p:nvGrpSpPr>
      <p:grpSpPr>
        <a:xfrm>
          <a:off x="0" y="0"/>
          <a:ext cx="0" cy="0"/>
          <a:chOff x="0" y="0"/>
          <a:chExt cx="0" cy="0"/>
        </a:xfrm>
      </p:grpSpPr>
      <p:sp>
        <p:nvSpPr>
          <p:cNvPr id="10" name="Bulleted Text"/>
          <p:cNvSpPr>
            <a:spLocks noGrp="1"/>
          </p:cNvSpPr>
          <p:nvPr>
            <p:ph type="body" sz="quarter" idx="13" hasCustomPrompt="1"/>
          </p:nvPr>
        </p:nvSpPr>
        <p:spPr>
          <a:xfrm>
            <a:off x="365098" y="1740925"/>
            <a:ext cx="11552349" cy="3810789"/>
          </a:xfrm>
          <a:prstGeom prst="rect">
            <a:avLst/>
          </a:prstGeom>
        </p:spPr>
        <p:txBody>
          <a:bodyPr/>
          <a:lstStyle>
            <a:lvl1pPr marL="914400" indent="-274320" algn="l">
              <a:buClr>
                <a:srgbClr val="BABF33"/>
              </a:buClr>
              <a:buFont typeface="Wingdings 3" panose="05040102010807070707" pitchFamily="18" charset="2"/>
              <a:buChar char=""/>
              <a:tabLst>
                <a:tab pos="182880" algn="l"/>
              </a:tabLst>
              <a:defRPr sz="2800">
                <a:solidFill>
                  <a:schemeClr val="tx1"/>
                </a:solidFill>
              </a:defRPr>
            </a:lvl1pPr>
            <a:lvl2pPr defTabSz="1828800">
              <a:defRPr sz="2000"/>
            </a:lvl2pPr>
            <a:lvl4pPr marL="1371600" indent="-274320">
              <a:spcBef>
                <a:spcPts val="1000"/>
              </a:spcBef>
              <a:buClr>
                <a:srgbClr val="BABF33"/>
              </a:buClr>
              <a:defRPr/>
            </a:lvl4pPr>
          </a:lstStyle>
          <a:p>
            <a:pPr lvl="1"/>
            <a:r>
              <a:rPr lang="en-US" dirty="0"/>
              <a:t>Second level</a:t>
            </a:r>
          </a:p>
        </p:txBody>
      </p:sp>
      <p:sp>
        <p:nvSpPr>
          <p:cNvPr id="8" name="Title 1"/>
          <p:cNvSpPr>
            <a:spLocks noGrp="1"/>
          </p:cNvSpPr>
          <p:nvPr>
            <p:ph type="title"/>
          </p:nvPr>
        </p:nvSpPr>
        <p:spPr>
          <a:xfrm>
            <a:off x="365097" y="365126"/>
            <a:ext cx="11552349" cy="696420"/>
          </a:xfrm>
          <a:prstGeom prst="rect">
            <a:avLst/>
          </a:prstGeom>
        </p:spPr>
        <p:txBody>
          <a:bodyPr/>
          <a:lstStyle>
            <a:lvl1pPr algn="l">
              <a:defRPr sz="3600"/>
            </a:lvl1pPr>
          </a:lstStyle>
          <a:p>
            <a:r>
              <a:rPr lang="en-US"/>
              <a:t>Click to edit Master title style</a:t>
            </a:r>
            <a:endParaRPr lang="en-US" dirty="0"/>
          </a:p>
        </p:txBody>
      </p:sp>
      <p:cxnSp>
        <p:nvCxnSpPr>
          <p:cNvPr id="12" name="Title Page Rule Line"/>
          <p:cNvCxnSpPr/>
          <p:nvPr/>
        </p:nvCxnSpPr>
        <p:spPr>
          <a:xfrm>
            <a:off x="373487" y="1159110"/>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3" name="Body Text 3-col"/>
          <p:cNvSpPr>
            <a:spLocks noGrp="1"/>
          </p:cNvSpPr>
          <p:nvPr>
            <p:ph type="body" sz="quarter" idx="11" hasCustomPrompt="1"/>
          </p:nvPr>
        </p:nvSpPr>
        <p:spPr>
          <a:xfrm>
            <a:off x="365097" y="1234450"/>
            <a:ext cx="11560739" cy="486552"/>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2-column</a:t>
            </a:r>
          </a:p>
        </p:txBody>
      </p:sp>
    </p:spTree>
    <p:extLst>
      <p:ext uri="{BB962C8B-B14F-4D97-AF65-F5344CB8AC3E}">
        <p14:creationId xmlns:p14="http://schemas.microsoft.com/office/powerpoint/2010/main" val="320498767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Brand DHHS Photo Layout">
    <p:spTree>
      <p:nvGrpSpPr>
        <p:cNvPr id="1" name=""/>
        <p:cNvGrpSpPr/>
        <p:nvPr/>
      </p:nvGrpSpPr>
      <p:grpSpPr>
        <a:xfrm>
          <a:off x="0" y="0"/>
          <a:ext cx="0" cy="0"/>
          <a:chOff x="0" y="0"/>
          <a:chExt cx="0" cy="0"/>
        </a:xfrm>
      </p:grpSpPr>
      <p:sp>
        <p:nvSpPr>
          <p:cNvPr id="5" name="Smaller Body Text"/>
          <p:cNvSpPr>
            <a:spLocks noGrp="1"/>
          </p:cNvSpPr>
          <p:nvPr>
            <p:ph type="body" sz="quarter" idx="11" hasCustomPrompt="1"/>
          </p:nvPr>
        </p:nvSpPr>
        <p:spPr>
          <a:xfrm>
            <a:off x="373488" y="1238132"/>
            <a:ext cx="4178022" cy="4907973"/>
          </a:xfrm>
          <a:prstGeom prst="rect">
            <a:avLst/>
          </a:prstGeom>
        </p:spPr>
        <p:txBody>
          <a:bodyPr>
            <a:normAutofit/>
          </a:bodyPr>
          <a:lstStyle>
            <a:lvl1pPr marL="0" indent="0" algn="l">
              <a:buNone/>
              <a:defRPr sz="2000">
                <a:solidFill>
                  <a:schemeClr val="tx1"/>
                </a:solidFill>
              </a:defRPr>
            </a:lvl1pPr>
          </a:lstStyle>
          <a:p>
            <a:pPr lvl="0"/>
            <a:r>
              <a:rPr lang="en-US" dirty="0"/>
              <a:t>Click to edit text</a:t>
            </a:r>
          </a:p>
        </p:txBody>
      </p:sp>
      <p:sp>
        <p:nvSpPr>
          <p:cNvPr id="13" name="Picture Placeholder 12"/>
          <p:cNvSpPr>
            <a:spLocks noGrp="1"/>
          </p:cNvSpPr>
          <p:nvPr>
            <p:ph type="pic" sz="quarter" idx="12"/>
          </p:nvPr>
        </p:nvSpPr>
        <p:spPr>
          <a:xfrm>
            <a:off x="7043895" y="1238132"/>
            <a:ext cx="4808380" cy="3988210"/>
          </a:xfrm>
          <a:prstGeom prst="rect">
            <a:avLst/>
          </a:prstGeom>
        </p:spPr>
        <p:txBody>
          <a:bodyPr/>
          <a:lstStyle/>
          <a:p>
            <a:r>
              <a:rPr lang="en-US"/>
              <a:t>Click icon to add picture</a:t>
            </a:r>
            <a:endParaRPr lang="en-US" dirty="0"/>
          </a:p>
        </p:txBody>
      </p:sp>
      <p:sp>
        <p:nvSpPr>
          <p:cNvPr id="15" name="Picture Placeholder 14"/>
          <p:cNvSpPr>
            <a:spLocks noGrp="1"/>
          </p:cNvSpPr>
          <p:nvPr>
            <p:ph type="pic" sz="quarter" idx="13"/>
          </p:nvPr>
        </p:nvSpPr>
        <p:spPr>
          <a:xfrm>
            <a:off x="4732338" y="1238132"/>
            <a:ext cx="2130729" cy="1966546"/>
          </a:xfrm>
          <a:prstGeom prst="rect">
            <a:avLst/>
          </a:prstGeom>
        </p:spPr>
        <p:txBody>
          <a:bodyPr/>
          <a:lstStyle/>
          <a:p>
            <a:r>
              <a:rPr lang="en-US"/>
              <a:t>Click icon to add picture</a:t>
            </a:r>
          </a:p>
        </p:txBody>
      </p:sp>
      <p:sp>
        <p:nvSpPr>
          <p:cNvPr id="17" name="Picture Placeholder 16"/>
          <p:cNvSpPr>
            <a:spLocks noGrp="1"/>
          </p:cNvSpPr>
          <p:nvPr>
            <p:ph type="pic" sz="quarter" idx="14"/>
          </p:nvPr>
        </p:nvSpPr>
        <p:spPr>
          <a:xfrm>
            <a:off x="4732338" y="3374906"/>
            <a:ext cx="2160587" cy="1851435"/>
          </a:xfrm>
          <a:prstGeom prst="rect">
            <a:avLst/>
          </a:prstGeom>
        </p:spPr>
        <p:txBody>
          <a:bodyPr/>
          <a:lstStyle/>
          <a:p>
            <a:r>
              <a:rPr lang="en-US"/>
              <a:t>Click icon to add picture</a:t>
            </a:r>
          </a:p>
        </p:txBody>
      </p:sp>
      <p:sp>
        <p:nvSpPr>
          <p:cNvPr id="9" name="Title 1"/>
          <p:cNvSpPr>
            <a:spLocks noGrp="1"/>
          </p:cNvSpPr>
          <p:nvPr>
            <p:ph type="title"/>
          </p:nvPr>
        </p:nvSpPr>
        <p:spPr>
          <a:xfrm>
            <a:off x="373488" y="365126"/>
            <a:ext cx="11478084" cy="696420"/>
          </a:xfrm>
          <a:prstGeom prst="rect">
            <a:avLst/>
          </a:prstGeom>
        </p:spPr>
        <p:txBody>
          <a:bodyPr>
            <a:normAutofit/>
          </a:bodyPr>
          <a:lstStyle>
            <a:lvl1pPr algn="l">
              <a:defRPr sz="3600"/>
            </a:lvl1pPr>
          </a:lstStyle>
          <a:p>
            <a:r>
              <a:rPr lang="en-US"/>
              <a:t>Click to edit Master title style</a:t>
            </a:r>
            <a:endParaRPr lang="en-US" dirty="0"/>
          </a:p>
        </p:txBody>
      </p:sp>
      <p:cxnSp>
        <p:nvCxnSpPr>
          <p:cNvPr id="12" name="Title Page Rule Line"/>
          <p:cNvCxnSpPr/>
          <p:nvPr/>
        </p:nvCxnSpPr>
        <p:spPr>
          <a:xfrm>
            <a:off x="373487" y="107534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406051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Brand DHHS End Slide Layout">
    <p:spTree>
      <p:nvGrpSpPr>
        <p:cNvPr id="1" name=""/>
        <p:cNvGrpSpPr/>
        <p:nvPr/>
      </p:nvGrpSpPr>
      <p:grpSpPr>
        <a:xfrm>
          <a:off x="0" y="0"/>
          <a:ext cx="0" cy="0"/>
          <a:chOff x="0" y="0"/>
          <a:chExt cx="0" cy="0"/>
        </a:xfrm>
      </p:grpSpPr>
      <p:sp>
        <p:nvSpPr>
          <p:cNvPr id="10" name="Subhead"/>
          <p:cNvSpPr>
            <a:spLocks noGrp="1"/>
          </p:cNvSpPr>
          <p:nvPr>
            <p:ph type="body" sz="quarter" idx="11" hasCustomPrompt="1"/>
          </p:nvPr>
        </p:nvSpPr>
        <p:spPr>
          <a:xfrm>
            <a:off x="838200" y="2755761"/>
            <a:ext cx="10478729" cy="774839"/>
          </a:xfrm>
          <a:prstGeom prst="rect">
            <a:avLst/>
          </a:prstGeom>
          <a:noFill/>
        </p:spPr>
        <p:txBody>
          <a:bodyPr anchor="t" anchorCtr="1">
            <a:noAutofit/>
          </a:bodyPr>
          <a:lstStyle>
            <a:lvl1pPr marL="0" marR="0" indent="0" algn="ctr" defTabSz="914400" rtl="0" eaLnBrk="1" fontAlgn="auto" latinLnBrk="0" hangingPunct="1">
              <a:lnSpc>
                <a:spcPct val="100000"/>
              </a:lnSpc>
              <a:spcBef>
                <a:spcPts val="0"/>
              </a:spcBef>
              <a:spcAft>
                <a:spcPts val="600"/>
              </a:spcAft>
              <a:buClrTx/>
              <a:buSzTx/>
              <a:buFontTx/>
              <a:buNone/>
              <a:tabLst/>
              <a:defRPr sz="2400">
                <a:solidFill>
                  <a:srgbClr val="5690E2"/>
                </a:solidFill>
                <a:latin typeface="Roboto" panose="02000000000000000000" pitchFamily="2" charset="0"/>
                <a:ea typeface="Roboto" panose="02000000000000000000" pitchFamily="2" charset="0"/>
                <a:cs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Click to edit Title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Click to edit Department</a:t>
            </a:r>
          </a:p>
        </p:txBody>
      </p:sp>
      <p:grpSp>
        <p:nvGrpSpPr>
          <p:cNvPr id="4" name="Group 3"/>
          <p:cNvGrpSpPr/>
          <p:nvPr/>
        </p:nvGrpSpPr>
        <p:grpSpPr>
          <a:xfrm>
            <a:off x="508289" y="6065378"/>
            <a:ext cx="1675916" cy="438850"/>
            <a:chOff x="4913982" y="5342258"/>
            <a:chExt cx="1675916" cy="463617"/>
          </a:xfrm>
          <a:effectLst>
            <a:reflection stA="41000" endPos="65000" dist="50800" dir="5400000" sy="-100000" algn="bl" rotWithShape="0"/>
          </a:effectLst>
        </p:grpSpPr>
        <p:pic>
          <p:nvPicPr>
            <p:cNvPr id="5" name="Twit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3982" y="5342258"/>
              <a:ext cx="467498" cy="457200"/>
            </a:xfrm>
            <a:prstGeom prst="rect">
              <a:avLst/>
            </a:prstGeom>
          </p:spPr>
        </p:pic>
        <p:pic>
          <p:nvPicPr>
            <p:cNvPr id="6" name="You Tub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7001" y="5348675"/>
              <a:ext cx="457200" cy="457200"/>
            </a:xfrm>
            <a:prstGeom prst="rect">
              <a:avLst/>
            </a:prstGeom>
          </p:spPr>
        </p:pic>
        <p:pic>
          <p:nvPicPr>
            <p:cNvPr id="7" name="Faceboo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2698" y="5342258"/>
              <a:ext cx="457200" cy="457200"/>
            </a:xfrm>
            <a:prstGeom prst="rect">
              <a:avLst/>
            </a:prstGeom>
          </p:spPr>
        </p:pic>
      </p:grpSp>
      <p:sp>
        <p:nvSpPr>
          <p:cNvPr id="11" name="Page Subhead Bold"/>
          <p:cNvSpPr>
            <a:spLocks noGrp="1"/>
          </p:cNvSpPr>
          <p:nvPr>
            <p:ph type="body" sz="quarter" idx="12" hasCustomPrompt="1"/>
          </p:nvPr>
        </p:nvSpPr>
        <p:spPr>
          <a:xfrm>
            <a:off x="838200" y="2240666"/>
            <a:ext cx="10478729" cy="469563"/>
          </a:xfrm>
          <a:prstGeom prst="rect">
            <a:avLst/>
          </a:prstGeom>
          <a:solidFill>
            <a:srgbClr val="BABF33"/>
          </a:solidFill>
          <a:effectLst>
            <a:innerShdw blurRad="63500" dist="50800" dir="13500000">
              <a:prstClr val="black">
                <a:alpha val="50000"/>
              </a:prstClr>
            </a:innerShdw>
          </a:effectLst>
        </p:spPr>
        <p:txBody>
          <a:bodyPr>
            <a:noAutofit/>
          </a:bodyPr>
          <a:lstStyle>
            <a:lvl1pPr marL="0" indent="0" algn="ctr">
              <a:buClr>
                <a:srgbClr val="0036C9"/>
              </a:buClr>
              <a:buFont typeface="Wingdings 3" panose="05040102010807070707" pitchFamily="18" charset="2"/>
              <a:buNone/>
              <a:defRPr sz="2800" b="1" baseline="0">
                <a:solidFill>
                  <a:schemeClr val="bg1"/>
                </a:solidFill>
              </a:defRPr>
            </a:lvl1pPr>
          </a:lstStyle>
          <a:p>
            <a:pPr lvl="0"/>
            <a:r>
              <a:rPr lang="en-US" dirty="0"/>
              <a:t>Click to edit Contact Name</a:t>
            </a:r>
          </a:p>
        </p:txBody>
      </p:sp>
      <p:sp>
        <p:nvSpPr>
          <p:cNvPr id="13" name="Additonal Text"/>
          <p:cNvSpPr>
            <a:spLocks noGrp="1"/>
          </p:cNvSpPr>
          <p:nvPr>
            <p:ph type="body" sz="quarter" idx="13" hasCustomPrompt="1"/>
          </p:nvPr>
        </p:nvSpPr>
        <p:spPr>
          <a:xfrm>
            <a:off x="840085" y="4628162"/>
            <a:ext cx="10478729" cy="657500"/>
          </a:xfrm>
          <a:prstGeom prst="rect">
            <a:avLst/>
          </a:prstGeom>
        </p:spPr>
        <p:txBody>
          <a:bodyPr/>
          <a:lstStyle>
            <a:lvl1pPr marL="0" indent="0" algn="ctr">
              <a:buClr>
                <a:srgbClr val="0036C9"/>
              </a:buClr>
              <a:buFontTx/>
              <a:buNone/>
              <a:tabLst>
                <a:tab pos="182880" algn="l"/>
              </a:tabLst>
              <a:defRPr sz="1200" baseline="0">
                <a:solidFill>
                  <a:schemeClr val="tx1"/>
                </a:solidFill>
                <a:latin typeface="+mn-lt"/>
              </a:defRPr>
            </a:lvl1pPr>
            <a:lvl2pPr defTabSz="1828800">
              <a:defRPr/>
            </a:lvl2pPr>
            <a:lvl4pPr marL="1097280" indent="0">
              <a:spcBef>
                <a:spcPts val="1000"/>
              </a:spcBef>
              <a:buClr>
                <a:schemeClr val="accent1"/>
              </a:buClr>
              <a:buFontTx/>
              <a:buNone/>
              <a:defRPr/>
            </a:lvl4pPr>
          </a:lstStyle>
          <a:p>
            <a:pPr lvl="0"/>
            <a:r>
              <a:rPr lang="en-US" dirty="0"/>
              <a:t>Click to add additional text</a:t>
            </a:r>
          </a:p>
        </p:txBody>
      </p:sp>
      <p:sp>
        <p:nvSpPr>
          <p:cNvPr id="14" name="Email Text"/>
          <p:cNvSpPr>
            <a:spLocks noGrp="1"/>
          </p:cNvSpPr>
          <p:nvPr>
            <p:ph type="body" sz="quarter" idx="14" hasCustomPrompt="1"/>
          </p:nvPr>
        </p:nvSpPr>
        <p:spPr>
          <a:xfrm>
            <a:off x="846764" y="3644144"/>
            <a:ext cx="10478729" cy="405055"/>
          </a:xfrm>
          <a:prstGeom prst="rect">
            <a:avLst/>
          </a:prstGeom>
        </p:spPr>
        <p:txBody>
          <a:bodyPr>
            <a:normAutofit/>
          </a:bodyPr>
          <a:lstStyle>
            <a:lvl1pPr marL="0" indent="0" algn="ctr">
              <a:buClr>
                <a:srgbClr val="0036C9"/>
              </a:buClr>
              <a:buFontTx/>
              <a:buNone/>
              <a:tabLst>
                <a:tab pos="182880" algn="l"/>
              </a:tabLst>
              <a:defRPr lang="en-US" sz="1600" b="0" kern="1200" baseline="0" dirty="0" smtClean="0">
                <a:solidFill>
                  <a:srgbClr val="036080"/>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a:solidFill>
                  <a:schemeClr val="accent2">
                    <a:lumMod val="50000"/>
                  </a:schemeClr>
                </a:solidFill>
                <a:hlinkClick r:id="rId5"/>
              </a:rPr>
              <a:t>First.Last@nebraska.gov</a:t>
            </a:r>
            <a:endParaRPr lang="en-US" dirty="0"/>
          </a:p>
        </p:txBody>
      </p:sp>
      <p:sp>
        <p:nvSpPr>
          <p:cNvPr id="16" name="Website"/>
          <p:cNvSpPr txBox="1">
            <a:spLocks/>
          </p:cNvSpPr>
          <p:nvPr/>
        </p:nvSpPr>
        <p:spPr>
          <a:xfrm>
            <a:off x="2318151" y="6123375"/>
            <a:ext cx="2148581" cy="427153"/>
          </a:xfrm>
          <a:prstGeom prst="rect">
            <a:avLst/>
          </a:prstGeom>
          <a:noFill/>
          <a:ln>
            <a:solidFill>
              <a:srgbClr val="5690E2"/>
            </a:solidFill>
          </a:ln>
          <a:effectLst>
            <a:softEdge rad="0"/>
          </a:effectLst>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036080"/>
                </a:solidFill>
                <a:latin typeface="Gisha" panose="020B0502040204020203" pitchFamily="34" charset="-79"/>
                <a:cs typeface="Gisha" panose="020B0502040204020203" pitchFamily="34" charset="-79"/>
                <a:hlinkClick r:id="rId6"/>
              </a:rPr>
              <a:t>dhhs.ne.gov</a:t>
            </a:r>
            <a:endParaRPr lang="en-US" sz="2400" b="1" dirty="0">
              <a:solidFill>
                <a:srgbClr val="036080"/>
              </a:solidFill>
              <a:latin typeface="Gisha" panose="020B0502040204020203" pitchFamily="34" charset="-79"/>
              <a:cs typeface="Gisha" panose="020B0502040204020203" pitchFamily="34" charset="-79"/>
            </a:endParaRPr>
          </a:p>
        </p:txBody>
      </p:sp>
      <p:sp>
        <p:nvSpPr>
          <p:cNvPr id="18" name="Website"/>
          <p:cNvSpPr txBox="1">
            <a:spLocks/>
          </p:cNvSpPr>
          <p:nvPr/>
        </p:nvSpPr>
        <p:spPr>
          <a:xfrm>
            <a:off x="5012550" y="5402453"/>
            <a:ext cx="2148581" cy="438851"/>
          </a:xfrm>
          <a:prstGeom prst="rect">
            <a:avLst/>
          </a:prstGeom>
          <a:noFill/>
          <a:ln>
            <a:noFill/>
          </a:ln>
          <a:effectLst>
            <a:softEdge rad="0"/>
          </a:effectLst>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200"/>
              </a:lnSpc>
            </a:pPr>
            <a:r>
              <a:rPr lang="en-US" sz="1400" b="1" dirty="0">
                <a:solidFill>
                  <a:schemeClr val="tx2"/>
                </a:solidFill>
                <a:latin typeface="Gisha" panose="020B0502040204020203" pitchFamily="34" charset="-79"/>
                <a:cs typeface="Gisha" panose="020B0502040204020203" pitchFamily="34" charset="-79"/>
              </a:rPr>
              <a:t>DHHS Helpline:</a:t>
            </a:r>
          </a:p>
          <a:p>
            <a:pPr>
              <a:lnSpc>
                <a:spcPts val="1200"/>
              </a:lnSpc>
            </a:pPr>
            <a:r>
              <a:rPr lang="en-US" sz="1050" b="0" dirty="0">
                <a:solidFill>
                  <a:schemeClr val="tx2"/>
                </a:solidFill>
                <a:latin typeface="Gisha" panose="020B0502040204020203" pitchFamily="34" charset="-79"/>
                <a:cs typeface="Gisha" panose="020B0502040204020203" pitchFamily="34" charset="-79"/>
              </a:rPr>
              <a:t>800-254-4202</a:t>
            </a:r>
          </a:p>
          <a:p>
            <a:pPr>
              <a:lnSpc>
                <a:spcPts val="1200"/>
              </a:lnSpc>
            </a:pPr>
            <a:r>
              <a:rPr lang="en-US" sz="1050" b="0" dirty="0">
                <a:solidFill>
                  <a:schemeClr val="tx2"/>
                </a:solidFill>
                <a:latin typeface="Gisha" panose="020B0502040204020203" pitchFamily="34" charset="-79"/>
                <a:cs typeface="Gisha" panose="020B0502040204020203" pitchFamily="34" charset="-79"/>
              </a:rPr>
              <a:t>DHHS.helpline@Nebraska.gov</a:t>
            </a:r>
          </a:p>
        </p:txBody>
      </p:sp>
      <p:sp>
        <p:nvSpPr>
          <p:cNvPr id="15" name="Phone"/>
          <p:cNvSpPr txBox="1"/>
          <p:nvPr/>
        </p:nvSpPr>
        <p:spPr>
          <a:xfrm>
            <a:off x="846763" y="4109007"/>
            <a:ext cx="10478729" cy="461665"/>
          </a:xfrm>
          <a:prstGeom prst="rect">
            <a:avLst/>
          </a:prstGeom>
          <a:noFill/>
        </p:spPr>
        <p:txBody>
          <a:bodyPr wrap="square" rtlCol="0">
            <a:spAutoFit/>
          </a:bodyPr>
          <a:lstStyle/>
          <a:p>
            <a:pPr algn="ctr"/>
            <a:r>
              <a:rPr lang="en-US" sz="2400" dirty="0">
                <a:solidFill>
                  <a:schemeClr val="tx2"/>
                </a:solidFill>
                <a:latin typeface="Montserrat Black" panose="00000A00000000000000" pitchFamily="50" charset="0"/>
              </a:rPr>
              <a:t>000-000-0000</a:t>
            </a:r>
          </a:p>
        </p:txBody>
      </p:sp>
    </p:spTree>
    <p:extLst>
      <p:ext uri="{BB962C8B-B14F-4D97-AF65-F5344CB8AC3E}">
        <p14:creationId xmlns:p14="http://schemas.microsoft.com/office/powerpoint/2010/main" val="306631617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Large logo">
    <p:spTree>
      <p:nvGrpSpPr>
        <p:cNvPr id="1" name=""/>
        <p:cNvGrpSpPr/>
        <p:nvPr/>
      </p:nvGrpSpPr>
      <p:grpSpPr>
        <a:xfrm>
          <a:off x="0" y="0"/>
          <a:ext cx="0" cy="0"/>
          <a:chOff x="0" y="0"/>
          <a:chExt cx="0" cy="0"/>
        </a:xfrm>
      </p:grpSpPr>
      <p:sp>
        <p:nvSpPr>
          <p:cNvPr id="6" name="Title Placeholder 3"/>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mj-lt"/>
              </a:defRPr>
            </a:lvl1pPr>
          </a:lstStyle>
          <a:p>
            <a:r>
              <a:rPr lang="en-US" dirty="0"/>
              <a:t>Master title</a:t>
            </a:r>
          </a:p>
        </p:txBody>
      </p:sp>
    </p:spTree>
    <p:extLst>
      <p:ext uri="{BB962C8B-B14F-4D97-AF65-F5344CB8AC3E}">
        <p14:creationId xmlns:p14="http://schemas.microsoft.com/office/powerpoint/2010/main" val="14951924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Headline / Subhead / 3-column / bulleted">
    <p:spTree>
      <p:nvGrpSpPr>
        <p:cNvPr id="1" name=""/>
        <p:cNvGrpSpPr/>
        <p:nvPr/>
      </p:nvGrpSpPr>
      <p:grpSpPr>
        <a:xfrm>
          <a:off x="0" y="0"/>
          <a:ext cx="0" cy="0"/>
          <a:chOff x="0" y="0"/>
          <a:chExt cx="0" cy="0"/>
        </a:xfrm>
      </p:grpSpPr>
      <p:sp>
        <p:nvSpPr>
          <p:cNvPr id="4" name="Page Subhead Bold"/>
          <p:cNvSpPr>
            <a:spLocks noGrp="1"/>
          </p:cNvSpPr>
          <p:nvPr>
            <p:ph type="body" sz="quarter" idx="12" hasCustomPrompt="1"/>
          </p:nvPr>
        </p:nvSpPr>
        <p:spPr>
          <a:xfrm>
            <a:off x="365097" y="1081211"/>
            <a:ext cx="11552349" cy="563070"/>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mn-lt"/>
                <a:ea typeface="Roboto" panose="02000000000000000000" pitchFamily="2" charset="0"/>
                <a:cs typeface="Roboto" panose="02000000000000000000" pitchFamily="2" charset="0"/>
              </a:defRPr>
            </a:lvl1pPr>
          </a:lstStyle>
          <a:p>
            <a:pPr lvl="0"/>
            <a:r>
              <a:rPr lang="en-US" dirty="0"/>
              <a:t>Subhead</a:t>
            </a:r>
          </a:p>
        </p:txBody>
      </p:sp>
      <p:sp>
        <p:nvSpPr>
          <p:cNvPr id="7" name="Body Text 3-col"/>
          <p:cNvSpPr>
            <a:spLocks noGrp="1"/>
          </p:cNvSpPr>
          <p:nvPr>
            <p:ph type="body" sz="quarter" idx="11" hasCustomPrompt="1"/>
          </p:nvPr>
        </p:nvSpPr>
        <p:spPr>
          <a:xfrm>
            <a:off x="365097" y="1657903"/>
            <a:ext cx="11560739" cy="4329942"/>
          </a:xfrm>
          <a:prstGeom prst="rect">
            <a:avLst/>
          </a:prstGeom>
        </p:spPr>
        <p:txBody>
          <a:bodyPr wrap="none" numCol="3" spcCol="27432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latin typeface="+mn-lt"/>
              </a:defRPr>
            </a:lvl1pPr>
            <a:lvl2pPr marL="685800" indent="-228600">
              <a:buFont typeface="Arial" panose="020B0604020202020204" pitchFamily="34" charset="0"/>
              <a:buChar char="•"/>
              <a:defRPr sz="2000">
                <a:latin typeface="+mn-lt"/>
              </a:defRPr>
            </a:lvl2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3-column text</a:t>
            </a:r>
          </a:p>
          <a:p>
            <a:pPr lvl="1"/>
            <a:r>
              <a:rPr lang="en-US" dirty="0"/>
              <a:t>Bulleted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p:txBody>
      </p:sp>
      <p:sp>
        <p:nvSpPr>
          <p:cNvPr id="9"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10"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563628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Headline / 2-column bulleted tex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sp>
        <p:nvSpPr>
          <p:cNvPr id="7" name="Body Text"/>
          <p:cNvSpPr>
            <a:spLocks noGrp="1"/>
          </p:cNvSpPr>
          <p:nvPr>
            <p:ph type="body" sz="quarter" idx="11" hasCustomPrompt="1"/>
          </p:nvPr>
        </p:nvSpPr>
        <p:spPr>
          <a:xfrm>
            <a:off x="373487" y="1073568"/>
            <a:ext cx="11552349" cy="5060532"/>
          </a:xfrm>
          <a:prstGeom prst="rect">
            <a:avLst/>
          </a:prstGeom>
        </p:spPr>
        <p:txBody>
          <a:bodyPr numCol="2" spcCol="274320"/>
          <a:lstStyle>
            <a:lvl1pPr marL="171450" indent="-171450" algn="l">
              <a:buClr>
                <a:srgbClr val="7E99A9"/>
              </a:buClr>
              <a:buFont typeface="Wingdings 3" panose="05040102010807070707" pitchFamily="18" charset="2"/>
              <a:buChar char=""/>
              <a:defRPr sz="1200">
                <a:solidFill>
                  <a:schemeClr val="tx1"/>
                </a:solidFill>
                <a:latin typeface="+mn-lt"/>
              </a:defRPr>
            </a:lvl1pPr>
          </a:lstStyle>
          <a:p>
            <a:pPr lvl="0"/>
            <a:r>
              <a:rPr lang="en-US" dirty="0"/>
              <a:t>2-column</a:t>
            </a:r>
          </a:p>
        </p:txBody>
      </p:sp>
      <p:cxnSp>
        <p:nvCxnSpPr>
          <p:cNvPr id="8"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821537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10" name="Subhead"/>
          <p:cNvSpPr>
            <a:spLocks noGrp="1"/>
          </p:cNvSpPr>
          <p:nvPr>
            <p:ph type="body" sz="quarter" idx="11" hasCustomPrompt="1"/>
          </p:nvPr>
        </p:nvSpPr>
        <p:spPr>
          <a:xfrm>
            <a:off x="838200" y="2755761"/>
            <a:ext cx="10478729" cy="774839"/>
          </a:xfrm>
          <a:prstGeom prst="rect">
            <a:avLst/>
          </a:prstGeom>
          <a:noFill/>
        </p:spPr>
        <p:txBody>
          <a:bodyPr anchor="t" anchorCtr="1">
            <a:noAutofit/>
          </a:bodyPr>
          <a:lstStyle>
            <a:lvl1pPr marL="0" marR="0" indent="0" algn="ctr" defTabSz="914400" rtl="0" eaLnBrk="1" fontAlgn="auto" latinLnBrk="0" hangingPunct="1">
              <a:lnSpc>
                <a:spcPct val="100000"/>
              </a:lnSpc>
              <a:spcBef>
                <a:spcPts val="0"/>
              </a:spcBef>
              <a:spcAft>
                <a:spcPts val="600"/>
              </a:spcAft>
              <a:buClrTx/>
              <a:buSzTx/>
              <a:buFontTx/>
              <a:buNone/>
              <a:tabLst/>
              <a:defRPr sz="2400">
                <a:solidFill>
                  <a:srgbClr val="036080"/>
                </a:solidFill>
                <a:latin typeface="+mn-lt"/>
                <a:ea typeface="Roboto" panose="02000000000000000000" pitchFamily="2" charset="0"/>
                <a:cs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Title</a:t>
            </a:r>
          </a:p>
        </p:txBody>
      </p:sp>
      <p:sp>
        <p:nvSpPr>
          <p:cNvPr id="11" name="Page Subhead Bold"/>
          <p:cNvSpPr>
            <a:spLocks noGrp="1"/>
          </p:cNvSpPr>
          <p:nvPr>
            <p:ph type="body" sz="quarter" idx="12" hasCustomPrompt="1"/>
          </p:nvPr>
        </p:nvSpPr>
        <p:spPr>
          <a:xfrm>
            <a:off x="838200" y="2240666"/>
            <a:ext cx="10478729" cy="469563"/>
          </a:xfrm>
          <a:prstGeom prst="rect">
            <a:avLst/>
          </a:prstGeom>
          <a:solidFill>
            <a:srgbClr val="036080"/>
          </a:solidFill>
          <a:effectLst>
            <a:innerShdw blurRad="63500" dist="50800" dir="13500000">
              <a:prstClr val="black">
                <a:alpha val="50000"/>
              </a:prstClr>
            </a:innerShdw>
          </a:effectLst>
        </p:spPr>
        <p:txBody>
          <a:bodyPr>
            <a:noAutofit/>
          </a:bodyPr>
          <a:lstStyle>
            <a:lvl1pPr marL="0" indent="0" algn="ctr">
              <a:buClr>
                <a:srgbClr val="0036C9"/>
              </a:buClr>
              <a:buFont typeface="Wingdings 3" panose="05040102010807070707" pitchFamily="18" charset="2"/>
              <a:buNone/>
              <a:defRPr sz="2800" b="1" baseline="0">
                <a:solidFill>
                  <a:schemeClr val="bg1"/>
                </a:solidFill>
                <a:latin typeface="+mj-lt"/>
              </a:defRPr>
            </a:lvl1pPr>
          </a:lstStyle>
          <a:p>
            <a:pPr lvl="0"/>
            <a:r>
              <a:rPr lang="en-US" dirty="0"/>
              <a:t>Contact Name</a:t>
            </a:r>
          </a:p>
        </p:txBody>
      </p:sp>
      <p:sp>
        <p:nvSpPr>
          <p:cNvPr id="13" name="Additonal Text"/>
          <p:cNvSpPr>
            <a:spLocks noGrp="1"/>
          </p:cNvSpPr>
          <p:nvPr>
            <p:ph type="body" sz="quarter" idx="13" hasCustomPrompt="1"/>
          </p:nvPr>
        </p:nvSpPr>
        <p:spPr>
          <a:xfrm>
            <a:off x="840085" y="4610335"/>
            <a:ext cx="10478729" cy="765965"/>
          </a:xfrm>
          <a:prstGeom prst="rect">
            <a:avLst/>
          </a:prstGeom>
        </p:spPr>
        <p:txBody>
          <a:bodyPr/>
          <a:lstStyle>
            <a:lvl1pPr marL="0" indent="0" algn="ctr">
              <a:buClr>
                <a:srgbClr val="0036C9"/>
              </a:buClr>
              <a:buFontTx/>
              <a:buNone/>
              <a:tabLst>
                <a:tab pos="182880" algn="l"/>
              </a:tabLst>
              <a:defRPr sz="1200" baseline="0">
                <a:solidFill>
                  <a:schemeClr val="tx1"/>
                </a:solidFill>
                <a:latin typeface="+mn-lt"/>
              </a:defRPr>
            </a:lvl1pPr>
            <a:lvl2pPr defTabSz="1828800">
              <a:defRPr/>
            </a:lvl2pPr>
            <a:lvl4pPr marL="1097280" indent="0">
              <a:spcBef>
                <a:spcPts val="1000"/>
              </a:spcBef>
              <a:buClr>
                <a:schemeClr val="accent1"/>
              </a:buClr>
              <a:buFontTx/>
              <a:buNone/>
              <a:defRPr/>
            </a:lvl4pPr>
          </a:lstStyle>
          <a:p>
            <a:pPr lvl="0"/>
            <a:r>
              <a:rPr lang="en-US" dirty="0"/>
              <a:t>Click to add additional text</a:t>
            </a:r>
          </a:p>
        </p:txBody>
      </p:sp>
      <p:sp>
        <p:nvSpPr>
          <p:cNvPr id="14" name="Email Text"/>
          <p:cNvSpPr>
            <a:spLocks noGrp="1"/>
          </p:cNvSpPr>
          <p:nvPr>
            <p:ph type="body" sz="quarter" idx="14" hasCustomPrompt="1"/>
          </p:nvPr>
        </p:nvSpPr>
        <p:spPr>
          <a:xfrm>
            <a:off x="846764" y="3585624"/>
            <a:ext cx="10478729" cy="463576"/>
          </a:xfrm>
          <a:prstGeom prst="rect">
            <a:avLst/>
          </a:prstGeom>
        </p:spPr>
        <p:txBody>
          <a:bodyPr>
            <a:normAutofit/>
          </a:bodyPr>
          <a:lstStyle>
            <a:lvl1pPr marL="0" indent="0" algn="ctr">
              <a:buClr>
                <a:srgbClr val="0036C9"/>
              </a:buClr>
              <a:buFontTx/>
              <a:buNone/>
              <a:tabLst>
                <a:tab pos="182880" algn="l"/>
              </a:tabLst>
              <a:defRPr lang="en-US" sz="1600" b="0" kern="1200" baseline="0" dirty="0" smtClean="0">
                <a:solidFill>
                  <a:srgbClr val="7E99A9"/>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a:solidFill>
                  <a:schemeClr val="accent2">
                    <a:lumMod val="50000"/>
                  </a:schemeClr>
                </a:solidFill>
                <a:hlinkClick r:id="rId2"/>
              </a:rPr>
              <a:t>First.Last@nebraska.gov</a:t>
            </a:r>
            <a:endParaRPr lang="en-US" dirty="0"/>
          </a:p>
        </p:txBody>
      </p:sp>
      <p:sp>
        <p:nvSpPr>
          <p:cNvPr id="16" name="Website"/>
          <p:cNvSpPr txBox="1">
            <a:spLocks/>
          </p:cNvSpPr>
          <p:nvPr/>
        </p:nvSpPr>
        <p:spPr>
          <a:xfrm>
            <a:off x="5194998" y="5431323"/>
            <a:ext cx="1788606" cy="361538"/>
          </a:xfrm>
          <a:prstGeom prst="rect">
            <a:avLst/>
          </a:prstGeom>
          <a:noFill/>
          <a:ln>
            <a:solidFill>
              <a:srgbClr val="FFC843"/>
            </a:solidFill>
          </a:ln>
          <a:effectLst>
            <a:softEdge rad="0"/>
          </a:effectLst>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spc="70" baseline="0" dirty="0">
                <a:solidFill>
                  <a:srgbClr val="036080"/>
                </a:solidFill>
                <a:latin typeface="+mj-lt"/>
                <a:cs typeface="Gisha" panose="020B0502040204020203" pitchFamily="34" charset="-79"/>
                <a:hlinkClick r:id="rId3"/>
              </a:rPr>
              <a:t>dhhs.ne.gov</a:t>
            </a:r>
            <a:endParaRPr lang="en-US" sz="1600" b="1" spc="70" baseline="0" dirty="0">
              <a:solidFill>
                <a:srgbClr val="036080"/>
              </a:solidFill>
              <a:latin typeface="+mj-lt"/>
              <a:cs typeface="Gisha" panose="020B0502040204020203" pitchFamily="34" charset="-79"/>
            </a:endParaRPr>
          </a:p>
        </p:txBody>
      </p:sp>
      <p:pic>
        <p:nvPicPr>
          <p:cNvPr id="7" name="Faceboo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2989" y="5360085"/>
            <a:ext cx="457200" cy="432776"/>
          </a:xfrm>
          <a:prstGeom prst="rect">
            <a:avLst/>
          </a:prstGeom>
          <a:effectLst/>
        </p:spPr>
      </p:pic>
      <p:sp>
        <p:nvSpPr>
          <p:cNvPr id="2" name="TextBox 1"/>
          <p:cNvSpPr txBox="1"/>
          <p:nvPr userDrawn="1"/>
        </p:nvSpPr>
        <p:spPr>
          <a:xfrm>
            <a:off x="2064425" y="5834088"/>
            <a:ext cx="769276" cy="223138"/>
          </a:xfrm>
          <a:prstGeom prst="rect">
            <a:avLst/>
          </a:prstGeom>
          <a:noFill/>
        </p:spPr>
        <p:txBody>
          <a:bodyPr wrap="square" rtlCol="0">
            <a:spAutoFit/>
          </a:bodyPr>
          <a:lstStyle/>
          <a:p>
            <a:r>
              <a:rPr lang="en-US" sz="850" kern="1200" dirty="0">
                <a:solidFill>
                  <a:schemeClr val="tx1"/>
                </a:solidFill>
                <a:effectLst/>
                <a:latin typeface="+mn-lt"/>
                <a:ea typeface="+mn-ea"/>
                <a:cs typeface="+mn-cs"/>
              </a:rPr>
              <a:t>@NEDHHS</a:t>
            </a:r>
            <a:endParaRPr lang="en-US" sz="850" dirty="0"/>
          </a:p>
        </p:txBody>
      </p:sp>
      <p:pic>
        <p:nvPicPr>
          <p:cNvPr id="5" name="Twitte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8976" y="5360085"/>
            <a:ext cx="467498" cy="432776"/>
          </a:xfrm>
          <a:prstGeom prst="rect">
            <a:avLst/>
          </a:prstGeom>
        </p:spPr>
      </p:pic>
      <p:sp>
        <p:nvSpPr>
          <p:cNvPr id="17" name="TextBox 16"/>
          <p:cNvSpPr txBox="1"/>
          <p:nvPr userDrawn="1"/>
        </p:nvSpPr>
        <p:spPr>
          <a:xfrm>
            <a:off x="297907" y="5834088"/>
            <a:ext cx="769276" cy="223138"/>
          </a:xfrm>
          <a:prstGeom prst="rect">
            <a:avLst/>
          </a:prstGeom>
          <a:noFill/>
        </p:spPr>
        <p:txBody>
          <a:bodyPr wrap="square" rtlCol="0">
            <a:spAutoFit/>
          </a:bodyPr>
          <a:lstStyle/>
          <a:p>
            <a:r>
              <a:rPr lang="en-US" sz="850" kern="1200" dirty="0">
                <a:solidFill>
                  <a:schemeClr val="tx1"/>
                </a:solidFill>
                <a:effectLst/>
                <a:latin typeface="+mn-lt"/>
                <a:ea typeface="+mn-ea"/>
                <a:cs typeface="+mn-cs"/>
              </a:rPr>
              <a:t>@NEDHHS</a:t>
            </a:r>
            <a:endParaRPr lang="en-US" sz="850" dirty="0"/>
          </a:p>
        </p:txBody>
      </p:sp>
      <p:pic>
        <p:nvPicPr>
          <p:cNvPr id="6" name="You Tube"/>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49525" y="5366159"/>
            <a:ext cx="457200" cy="432776"/>
          </a:xfrm>
          <a:prstGeom prst="rect">
            <a:avLst/>
          </a:prstGeom>
        </p:spPr>
      </p:pic>
      <p:sp>
        <p:nvSpPr>
          <p:cNvPr id="19" name="TextBox 18"/>
          <p:cNvSpPr txBox="1"/>
          <p:nvPr userDrawn="1"/>
        </p:nvSpPr>
        <p:spPr>
          <a:xfrm>
            <a:off x="956618" y="5834088"/>
            <a:ext cx="1213825" cy="223138"/>
          </a:xfrm>
          <a:prstGeom prst="rect">
            <a:avLst/>
          </a:prstGeom>
          <a:noFill/>
        </p:spPr>
        <p:txBody>
          <a:bodyPr wrap="square" rtlCol="0">
            <a:spAutoFit/>
          </a:bodyPr>
          <a:lstStyle/>
          <a:p>
            <a:pPr algn="ctr"/>
            <a:r>
              <a:rPr lang="en-US" sz="850" kern="1200" dirty="0" err="1">
                <a:solidFill>
                  <a:schemeClr val="tx1"/>
                </a:solidFill>
                <a:effectLst/>
                <a:latin typeface="+mn-lt"/>
                <a:ea typeface="+mn-ea"/>
                <a:cs typeface="+mn-cs"/>
              </a:rPr>
              <a:t>NebraskaDHHS</a:t>
            </a:r>
            <a:endParaRPr lang="en-US" sz="850" dirty="0"/>
          </a:p>
        </p:txBody>
      </p:sp>
      <p:sp>
        <p:nvSpPr>
          <p:cNvPr id="18" name="Email Text"/>
          <p:cNvSpPr>
            <a:spLocks noGrp="1"/>
          </p:cNvSpPr>
          <p:nvPr>
            <p:ph type="body" sz="quarter" idx="15" hasCustomPrompt="1"/>
          </p:nvPr>
        </p:nvSpPr>
        <p:spPr>
          <a:xfrm>
            <a:off x="846764" y="4049200"/>
            <a:ext cx="10478729" cy="525982"/>
          </a:xfrm>
          <a:prstGeom prst="rect">
            <a:avLst/>
          </a:prstGeom>
        </p:spPr>
        <p:txBody>
          <a:bodyPr>
            <a:normAutofit/>
          </a:bodyPr>
          <a:lstStyle>
            <a:lvl1pPr marL="0" indent="0" algn="ctr">
              <a:buClr>
                <a:srgbClr val="0036C9"/>
              </a:buClr>
              <a:buFontTx/>
              <a:buNone/>
              <a:tabLst>
                <a:tab pos="182880" algn="l"/>
              </a:tabLst>
              <a:defRPr lang="en-US" sz="2400" b="0" kern="1200" baseline="0" dirty="0" smtClean="0">
                <a:solidFill>
                  <a:srgbClr val="7E99A9"/>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a:t>000-000-0000</a:t>
            </a:r>
          </a:p>
        </p:txBody>
      </p:sp>
    </p:spTree>
    <p:extLst>
      <p:ext uri="{BB962C8B-B14F-4D97-AF65-F5344CB8AC3E}">
        <p14:creationId xmlns:p14="http://schemas.microsoft.com/office/powerpoint/2010/main" val="285680938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entered / no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16191"/>
          </a:xfrm>
          <a:prstGeom prst="rect">
            <a:avLst/>
          </a:prstGeom>
        </p:spPr>
        <p:txBody>
          <a:bodyPr/>
          <a:lstStyle>
            <a:lvl1pPr>
              <a:defRPr baseline="0">
                <a:latin typeface="+mj-lt"/>
                <a:cs typeface="Arial" panose="020B0604020202020204" pitchFamily="34" charset="0"/>
              </a:defRPr>
            </a:lvl1pPr>
          </a:lstStyle>
          <a:p>
            <a:r>
              <a:rPr lang="en-US" dirty="0"/>
              <a:t>Master Headline</a:t>
            </a:r>
          </a:p>
        </p:txBody>
      </p:sp>
    </p:spTree>
    <p:extLst>
      <p:ext uri="{BB962C8B-B14F-4D97-AF65-F5344CB8AC3E}">
        <p14:creationId xmlns:p14="http://schemas.microsoft.com/office/powerpoint/2010/main" val="327099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4" name="Title Page Rule Line"/>
          <p:cNvCxnSpPr/>
          <p:nvPr userDrawn="1"/>
        </p:nvCxnSpPr>
        <p:spPr>
          <a:xfrm>
            <a:off x="838200" y="2443431"/>
            <a:ext cx="10515600"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5" name="Master Title"/>
          <p:cNvSpPr>
            <a:spLocks noGrp="1"/>
          </p:cNvSpPr>
          <p:nvPr>
            <p:ph type="title" hasCustomPrompt="1"/>
          </p:nvPr>
        </p:nvSpPr>
        <p:spPr>
          <a:xfrm>
            <a:off x="838200" y="7010"/>
            <a:ext cx="10515600" cy="2417921"/>
          </a:xfrm>
          <a:prstGeom prst="rect">
            <a:avLst/>
          </a:prstGeom>
        </p:spPr>
        <p:txBody>
          <a:bodyPr anchor="b" anchorCtr="0">
            <a:normAutofit/>
          </a:bodyPr>
          <a:lstStyle>
            <a:lvl1pPr>
              <a:defRPr sz="4400">
                <a:solidFill>
                  <a:srgbClr val="036080"/>
                </a:solidFill>
                <a:latin typeface="+mj-lt"/>
              </a:defRPr>
            </a:lvl1pPr>
          </a:lstStyle>
          <a:p>
            <a:r>
              <a:rPr lang="en-US" dirty="0"/>
              <a:t>Headline</a:t>
            </a:r>
          </a:p>
        </p:txBody>
      </p:sp>
      <p:sp>
        <p:nvSpPr>
          <p:cNvPr id="6" name="Text Placeholder 3"/>
          <p:cNvSpPr>
            <a:spLocks noGrp="1"/>
          </p:cNvSpPr>
          <p:nvPr>
            <p:ph idx="1" hasCustomPrompt="1"/>
          </p:nvPr>
        </p:nvSpPr>
        <p:spPr>
          <a:xfrm>
            <a:off x="838200" y="2587767"/>
            <a:ext cx="10515600" cy="1925893"/>
          </a:xfrm>
          <a:prstGeom prst="rect">
            <a:avLst/>
          </a:prstGeom>
        </p:spPr>
        <p:txBody>
          <a:bodyPr vert="horz" lIns="91440" tIns="45720" rIns="91440" bIns="45720" rtlCol="0">
            <a:normAutofit/>
          </a:bodyPr>
          <a:lstStyle>
            <a:lvl1pPr algn="ctr">
              <a:defRPr sz="3200">
                <a:solidFill>
                  <a:srgbClr val="7E99A9"/>
                </a:solidFill>
                <a:latin typeface="+mn-lt"/>
                <a:ea typeface="Roboto" panose="02000000000000000000" pitchFamily="2" charset="0"/>
                <a:cs typeface="Roboto" panose="02000000000000000000" pitchFamily="2" charset="0"/>
              </a:defRPr>
            </a:lvl1pPr>
          </a:lstStyle>
          <a:p>
            <a:pPr lvl="0"/>
            <a:r>
              <a:rPr lang="en-US" dirty="0"/>
              <a:t>Subtitle</a:t>
            </a:r>
          </a:p>
        </p:txBody>
      </p:sp>
    </p:spTree>
    <p:extLst>
      <p:ext uri="{BB962C8B-B14F-4D97-AF65-F5344CB8AC3E}">
        <p14:creationId xmlns:p14="http://schemas.microsoft.com/office/powerpoint/2010/main" val="3889951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line / 1-column text">
    <p:spTree>
      <p:nvGrpSpPr>
        <p:cNvPr id="1" name=""/>
        <p:cNvGrpSpPr/>
        <p:nvPr/>
      </p:nvGrpSpPr>
      <p:grpSpPr>
        <a:xfrm>
          <a:off x="0" y="0"/>
          <a:ext cx="0" cy="0"/>
          <a:chOff x="0" y="0"/>
          <a:chExt cx="0" cy="0"/>
        </a:xfrm>
      </p:grpSpPr>
      <p:sp>
        <p:nvSpPr>
          <p:cNvPr id="5" name="Body Text"/>
          <p:cNvSpPr>
            <a:spLocks noGrp="1"/>
          </p:cNvSpPr>
          <p:nvPr>
            <p:ph type="body" sz="quarter" idx="11" hasCustomPrompt="1"/>
          </p:nvPr>
        </p:nvSpPr>
        <p:spPr>
          <a:xfrm>
            <a:off x="373487" y="1073568"/>
            <a:ext cx="11552349" cy="5060532"/>
          </a:xfrm>
          <a:prstGeom prst="rect">
            <a:avLst/>
          </a:prstGeom>
        </p:spPr>
        <p:txBody>
          <a:bodyPr/>
          <a:lstStyle>
            <a:lvl1pPr marL="0" indent="0" algn="l">
              <a:buNone/>
              <a:defRPr sz="2000">
                <a:solidFill>
                  <a:schemeClr val="tx1"/>
                </a:solidFill>
                <a:latin typeface="+mn-lt"/>
              </a:defRPr>
            </a:lvl1pPr>
          </a:lstStyle>
          <a:p>
            <a:pPr lvl="0"/>
            <a:r>
              <a:rPr lang="en-US" dirty="0"/>
              <a:t>1-column</a:t>
            </a:r>
          </a:p>
        </p:txBody>
      </p:sp>
      <p:cxnSp>
        <p:nvCxnSpPr>
          <p:cNvPr id="6"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hasCustomPrompt="1"/>
          </p:nvPr>
        </p:nvSpPr>
        <p:spPr>
          <a:xfrm>
            <a:off x="373487" y="365126"/>
            <a:ext cx="11552349" cy="696420"/>
          </a:xfrm>
          <a:prstGeom prst="rect">
            <a:avLst/>
          </a:prstGeom>
        </p:spPr>
        <p:txBody>
          <a:bodyPr>
            <a:noAutofit/>
          </a:bodyPr>
          <a:lstStyle>
            <a:lvl1pPr algn="l">
              <a:defRPr sz="3600">
                <a:latin typeface="+mj-lt"/>
              </a:defRPr>
            </a:lvl1pPr>
          </a:lstStyle>
          <a:p>
            <a:r>
              <a:rPr lang="en-US" dirty="0"/>
              <a:t>Headline</a:t>
            </a:r>
          </a:p>
        </p:txBody>
      </p:sp>
    </p:spTree>
    <p:extLst>
      <p:ext uri="{BB962C8B-B14F-4D97-AF65-F5344CB8AC3E}">
        <p14:creationId xmlns:p14="http://schemas.microsoft.com/office/powerpoint/2010/main" val="1771265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1-column bulleted">
    <p:spTree>
      <p:nvGrpSpPr>
        <p:cNvPr id="1" name=""/>
        <p:cNvGrpSpPr/>
        <p:nvPr/>
      </p:nvGrpSpPr>
      <p:grpSpPr>
        <a:xfrm>
          <a:off x="0" y="0"/>
          <a:ext cx="0" cy="0"/>
          <a:chOff x="0" y="0"/>
          <a:chExt cx="0" cy="0"/>
        </a:xfrm>
      </p:grpSpPr>
      <p:sp>
        <p:nvSpPr>
          <p:cNvPr id="9" name="Bulleted Text"/>
          <p:cNvSpPr>
            <a:spLocks noGrp="1"/>
          </p:cNvSpPr>
          <p:nvPr>
            <p:ph type="body" sz="quarter" idx="12" hasCustomPrompt="1"/>
          </p:nvPr>
        </p:nvSpPr>
        <p:spPr>
          <a:xfrm>
            <a:off x="365098" y="1073276"/>
            <a:ext cx="11552349" cy="5060823"/>
          </a:xfrm>
          <a:prstGeom prst="rect">
            <a:avLst/>
          </a:prstGeom>
        </p:spPr>
        <p:txBody>
          <a:bodyPr lIns="0" tIns="45720" rIns="91440" spcCol="274320"/>
          <a:lstStyle>
            <a:lvl1pPr marL="457200" indent="-274320" algn="l">
              <a:lnSpc>
                <a:spcPct val="150000"/>
              </a:lnSpc>
              <a:spcBef>
                <a:spcPts val="0"/>
              </a:spcBef>
              <a:buClr>
                <a:srgbClr val="B9C8D3"/>
              </a:buClr>
              <a:buFont typeface="Wingdings 3" panose="05040102010807070707" pitchFamily="18" charset="2"/>
              <a:buChar char=""/>
              <a:defRPr lang="en-US" sz="1800" kern="1200" baseline="0" dirty="0" smtClean="0">
                <a:solidFill>
                  <a:schemeClr val="tx1"/>
                </a:solidFill>
                <a:latin typeface="+mn-lt"/>
                <a:ea typeface="Roboto" panose="02000000000000000000" pitchFamily="2" charset="0"/>
                <a:cs typeface="Roboto" panose="02000000000000000000" pitchFamily="2" charset="0"/>
              </a:defRPr>
            </a:lvl1pPr>
          </a:lstStyle>
          <a:p>
            <a:pPr lvl="0"/>
            <a:r>
              <a:rPr lang="en-US" dirty="0"/>
              <a:t>1-column bulleted text</a:t>
            </a:r>
          </a:p>
        </p:txBody>
      </p:sp>
      <p:sp>
        <p:nvSpPr>
          <p:cNvPr id="10"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11"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8354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 Subhead / Bulleted">
    <p:spTree>
      <p:nvGrpSpPr>
        <p:cNvPr id="1" name=""/>
        <p:cNvGrpSpPr/>
        <p:nvPr/>
      </p:nvGrpSpPr>
      <p:grpSpPr>
        <a:xfrm>
          <a:off x="0" y="0"/>
          <a:ext cx="0" cy="0"/>
          <a:chOff x="0" y="0"/>
          <a:chExt cx="0" cy="0"/>
        </a:xfrm>
      </p:grpSpPr>
      <p:sp>
        <p:nvSpPr>
          <p:cNvPr id="4" name="Bulleted Text"/>
          <p:cNvSpPr>
            <a:spLocks noGrp="1"/>
          </p:cNvSpPr>
          <p:nvPr>
            <p:ph type="body" sz="quarter" idx="11" hasCustomPrompt="1"/>
          </p:nvPr>
        </p:nvSpPr>
        <p:spPr>
          <a:xfrm>
            <a:off x="365098" y="1653828"/>
            <a:ext cx="11552349" cy="4480272"/>
          </a:xfrm>
          <a:prstGeom prst="rect">
            <a:avLst/>
          </a:prstGeom>
        </p:spPr>
        <p:txBody>
          <a:bodyPr spcCol="274320">
            <a:normAutofit/>
          </a:bodyPr>
          <a:lstStyle>
            <a:lvl1pPr marL="525780" indent="-342900" algn="l">
              <a:buClr>
                <a:srgbClr val="0036C9"/>
              </a:buClr>
              <a:buFont typeface="Wingdings 3" panose="05040102010807070707" pitchFamily="18" charset="2"/>
              <a:buChar char=""/>
              <a:defRPr lang="en-US" sz="24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800">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sz="1600">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sz="1400">
                <a:latin typeface="Arial" panose="020B0604020202020204" pitchFamily="34" charset="0"/>
                <a:cs typeface="Arial" panose="020B0604020202020204" pitchFamily="34" charset="0"/>
              </a:defRPr>
            </a:lvl5pPr>
          </a:lstStyle>
          <a:p>
            <a:pPr lvl="1"/>
            <a:r>
              <a:rPr lang="en-US" dirty="0"/>
              <a:t>Bulleted</a:t>
            </a:r>
          </a:p>
          <a:p>
            <a:pPr lvl="2"/>
            <a:r>
              <a:rPr lang="en-US" dirty="0"/>
              <a:t>Bulleted</a:t>
            </a:r>
          </a:p>
          <a:p>
            <a:pPr lvl="3"/>
            <a:r>
              <a:rPr lang="en-US" dirty="0"/>
              <a:t>Bulleted</a:t>
            </a:r>
          </a:p>
          <a:p>
            <a:pPr lvl="4"/>
            <a:r>
              <a:rPr lang="en-US" dirty="0"/>
              <a:t>Bulleted</a:t>
            </a:r>
          </a:p>
        </p:txBody>
      </p:sp>
      <p:sp>
        <p:nvSpPr>
          <p:cNvPr id="6" name="Page Subhead Bold"/>
          <p:cNvSpPr>
            <a:spLocks noGrp="1"/>
          </p:cNvSpPr>
          <p:nvPr>
            <p:ph type="body" sz="quarter" idx="12" hasCustomPrompt="1"/>
          </p:nvPr>
        </p:nvSpPr>
        <p:spPr>
          <a:xfrm>
            <a:off x="365097" y="1080538"/>
            <a:ext cx="11552349" cy="559488"/>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mn-lt"/>
                <a:ea typeface="Roboto" panose="02000000000000000000" pitchFamily="2" charset="0"/>
                <a:cs typeface="Roboto" panose="02000000000000000000" pitchFamily="2" charset="0"/>
              </a:defRPr>
            </a:lvl1pPr>
          </a:lstStyle>
          <a:p>
            <a:pPr lvl="0"/>
            <a:r>
              <a:rPr lang="en-US" dirty="0"/>
              <a:t>Subhead</a:t>
            </a:r>
          </a:p>
        </p:txBody>
      </p:sp>
      <p:sp>
        <p:nvSpPr>
          <p:cNvPr id="8"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9"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0870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 2-column / bulleted">
    <p:spTree>
      <p:nvGrpSpPr>
        <p:cNvPr id="1" name=""/>
        <p:cNvGrpSpPr/>
        <p:nvPr/>
      </p:nvGrpSpPr>
      <p:grpSpPr>
        <a:xfrm>
          <a:off x="0" y="0"/>
          <a:ext cx="0" cy="0"/>
          <a:chOff x="0" y="0"/>
          <a:chExt cx="0" cy="0"/>
        </a:xfrm>
      </p:grpSpPr>
      <p:sp>
        <p:nvSpPr>
          <p:cNvPr id="8" name="Body Text 3-col"/>
          <p:cNvSpPr>
            <a:spLocks noGrp="1"/>
          </p:cNvSpPr>
          <p:nvPr>
            <p:ph type="body" sz="quarter" idx="11" hasCustomPrompt="1"/>
          </p:nvPr>
        </p:nvSpPr>
        <p:spPr>
          <a:xfrm>
            <a:off x="365097" y="1081210"/>
            <a:ext cx="11560739" cy="4936131"/>
          </a:xfrm>
          <a:prstGeom prst="rect">
            <a:avLst/>
          </a:prstGeom>
        </p:spPr>
        <p:txBody>
          <a:bodyPr wrap="none" numCol="2" spcCol="27432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latin typeface="+mn-lt"/>
              </a:defRPr>
            </a:lvl1pPr>
            <a:lvl2pPr marL="685800" indent="-228600">
              <a:buFont typeface="Arial" panose="020B0604020202020204" pitchFamily="34" charset="0"/>
              <a:buChar char="•"/>
              <a:defRPr sz="2000">
                <a:latin typeface="+mn-lt"/>
              </a:defRPr>
            </a:lvl2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2-column text</a:t>
            </a:r>
          </a:p>
          <a:p>
            <a:pPr lvl="1"/>
            <a:r>
              <a:rPr lang="en-US" dirty="0"/>
              <a:t>Bulleted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p:txBody>
      </p:sp>
      <p:sp>
        <p:nvSpPr>
          <p:cNvPr id="9"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10"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5368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 1-column / photos">
    <p:spTree>
      <p:nvGrpSpPr>
        <p:cNvPr id="1" name=""/>
        <p:cNvGrpSpPr/>
        <p:nvPr/>
      </p:nvGrpSpPr>
      <p:grpSpPr>
        <a:xfrm>
          <a:off x="0" y="0"/>
          <a:ext cx="0" cy="0"/>
          <a:chOff x="0" y="0"/>
          <a:chExt cx="0" cy="0"/>
        </a:xfrm>
      </p:grpSpPr>
      <p:sp>
        <p:nvSpPr>
          <p:cNvPr id="4" name="Smaller Body Text"/>
          <p:cNvSpPr>
            <a:spLocks noGrp="1"/>
          </p:cNvSpPr>
          <p:nvPr>
            <p:ph type="body" sz="quarter" idx="11" hasCustomPrompt="1"/>
          </p:nvPr>
        </p:nvSpPr>
        <p:spPr>
          <a:xfrm>
            <a:off x="373488" y="1081210"/>
            <a:ext cx="4178022" cy="4955448"/>
          </a:xfrm>
          <a:prstGeom prst="rect">
            <a:avLst/>
          </a:prstGeom>
        </p:spPr>
        <p:txBody>
          <a:bodyPr spcCol="274320">
            <a:normAutofit/>
          </a:bodyPr>
          <a:lstStyle>
            <a:lvl1pPr marL="0" indent="0" algn="l">
              <a:buNone/>
              <a:defRPr sz="2000">
                <a:solidFill>
                  <a:schemeClr val="tx1"/>
                </a:solidFill>
                <a:latin typeface="+mn-lt"/>
              </a:defRPr>
            </a:lvl1pPr>
          </a:lstStyle>
          <a:p>
            <a:pPr lvl="0"/>
            <a:r>
              <a:rPr lang="en-US" dirty="0"/>
              <a:t>1-column text</a:t>
            </a:r>
          </a:p>
        </p:txBody>
      </p:sp>
      <p:sp>
        <p:nvSpPr>
          <p:cNvPr id="5" name="Picture Placeholder 12"/>
          <p:cNvSpPr>
            <a:spLocks noGrp="1"/>
          </p:cNvSpPr>
          <p:nvPr>
            <p:ph type="pic" sz="quarter" idx="12" hasCustomPrompt="1"/>
          </p:nvPr>
        </p:nvSpPr>
        <p:spPr>
          <a:xfrm>
            <a:off x="7043895" y="1085118"/>
            <a:ext cx="4808380" cy="3818910"/>
          </a:xfrm>
          <a:prstGeom prst="rect">
            <a:avLst/>
          </a:prstGeom>
        </p:spPr>
        <p:txBody>
          <a:bodyPr/>
          <a:lstStyle>
            <a:lvl1pPr>
              <a:defRPr>
                <a:solidFill>
                  <a:srgbClr val="FFC843"/>
                </a:solidFill>
                <a:latin typeface="+mn-lt"/>
              </a:defRPr>
            </a:lvl1pPr>
          </a:lstStyle>
          <a:p>
            <a:r>
              <a:rPr lang="en-US" dirty="0"/>
              <a:t>photo</a:t>
            </a:r>
          </a:p>
        </p:txBody>
      </p:sp>
      <p:sp>
        <p:nvSpPr>
          <p:cNvPr id="6" name="Picture Placeholder 14"/>
          <p:cNvSpPr>
            <a:spLocks noGrp="1"/>
          </p:cNvSpPr>
          <p:nvPr>
            <p:ph type="pic" sz="quarter" idx="13" hasCustomPrompt="1"/>
          </p:nvPr>
        </p:nvSpPr>
        <p:spPr>
          <a:xfrm>
            <a:off x="4732338" y="1085118"/>
            <a:ext cx="2130729" cy="1819288"/>
          </a:xfrm>
          <a:prstGeom prst="rect">
            <a:avLst/>
          </a:prstGeom>
        </p:spPr>
        <p:txBody>
          <a:bodyPr/>
          <a:lstStyle>
            <a:lvl1pPr>
              <a:defRPr>
                <a:solidFill>
                  <a:srgbClr val="FFC843"/>
                </a:solidFill>
                <a:latin typeface="+mn-lt"/>
              </a:defRPr>
            </a:lvl1pPr>
          </a:lstStyle>
          <a:p>
            <a:r>
              <a:rPr lang="en-US" dirty="0"/>
              <a:t>photo</a:t>
            </a:r>
          </a:p>
        </p:txBody>
      </p:sp>
      <p:sp>
        <p:nvSpPr>
          <p:cNvPr id="7" name="Picture Placeholder 16"/>
          <p:cNvSpPr>
            <a:spLocks noGrp="1"/>
          </p:cNvSpPr>
          <p:nvPr>
            <p:ph type="pic" sz="quarter" idx="14" hasCustomPrompt="1"/>
          </p:nvPr>
        </p:nvSpPr>
        <p:spPr>
          <a:xfrm>
            <a:off x="4732338" y="3094901"/>
            <a:ext cx="2160587" cy="1809128"/>
          </a:xfrm>
          <a:prstGeom prst="rect">
            <a:avLst/>
          </a:prstGeom>
        </p:spPr>
        <p:txBody>
          <a:bodyPr/>
          <a:lstStyle>
            <a:lvl1pPr>
              <a:defRPr>
                <a:solidFill>
                  <a:srgbClr val="FFC843"/>
                </a:solidFill>
                <a:latin typeface="+mn-lt"/>
              </a:defRPr>
            </a:lvl1pPr>
          </a:lstStyle>
          <a:p>
            <a:r>
              <a:rPr lang="en-US" dirty="0"/>
              <a:t>photo</a:t>
            </a:r>
          </a:p>
        </p:txBody>
      </p:sp>
      <p:sp>
        <p:nvSpPr>
          <p:cNvPr id="8" name="Title 1"/>
          <p:cNvSpPr>
            <a:spLocks noGrp="1"/>
          </p:cNvSpPr>
          <p:nvPr>
            <p:ph type="title" hasCustomPrompt="1"/>
          </p:nvPr>
        </p:nvSpPr>
        <p:spPr>
          <a:xfrm>
            <a:off x="373488" y="365126"/>
            <a:ext cx="11478084" cy="696420"/>
          </a:xfrm>
          <a:prstGeom prst="rect">
            <a:avLst/>
          </a:prstGeom>
        </p:spPr>
        <p:txBody>
          <a:bodyPr>
            <a:normAutofit/>
          </a:bodyPr>
          <a:lstStyle>
            <a:lvl1pPr algn="l">
              <a:defRPr sz="3600">
                <a:latin typeface="+mj-lt"/>
              </a:defRPr>
            </a:lvl1pPr>
          </a:lstStyle>
          <a:p>
            <a:r>
              <a:rPr lang="en-US" dirty="0"/>
              <a:t>Headline</a:t>
            </a:r>
          </a:p>
        </p:txBody>
      </p:sp>
      <p:cxnSp>
        <p:nvCxnSpPr>
          <p:cNvPr id="9" name="Title Page Rule Line"/>
          <p:cNvCxnSpPr/>
          <p:nvPr userDrawn="1"/>
        </p:nvCxnSpPr>
        <p:spPr>
          <a:xfrm>
            <a:off x="373487" y="94199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8697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2.jpeg"/><Relationship Id="rId2" Type="http://schemas.openxmlformats.org/officeDocument/2006/relationships/slideLayout" Target="../slideLayouts/slideLayout16.xml"/><Relationship Id="rId16" Type="http://schemas.openxmlformats.org/officeDocument/2006/relationships/image" Target="../media/image8.wmf"/><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7.jp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041" y="10049"/>
            <a:ext cx="12170664" cy="6839924"/>
          </a:xfrm>
          <a:prstGeom prst="rect">
            <a:avLst/>
          </a:prstGeom>
          <a:ln>
            <a:solidFill>
              <a:schemeClr val="tx1"/>
            </a:solidFill>
          </a:ln>
        </p:spPr>
      </p:pic>
      <p:pic>
        <p:nvPicPr>
          <p:cNvPr id="7" name="Picture 6"/>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475089" y="4845428"/>
            <a:ext cx="2360315" cy="971453"/>
          </a:xfrm>
          <a:prstGeom prst="rect">
            <a:avLst/>
          </a:prstGeom>
        </p:spPr>
      </p:pic>
      <p:sp>
        <p:nvSpPr>
          <p:cNvPr id="13" name="Rectangle 12"/>
          <p:cNvSpPr/>
          <p:nvPr userDrawn="1"/>
        </p:nvSpPr>
        <p:spPr>
          <a:xfrm>
            <a:off x="2852230" y="6055600"/>
            <a:ext cx="2885379" cy="276999"/>
          </a:xfrm>
          <a:prstGeom prst="rect">
            <a:avLst/>
          </a:prstGeom>
          <a:effectLst>
            <a:outerShdw blurRad="50800" dist="38100" dir="2700000" algn="tl" rotWithShape="0">
              <a:sysClr val="window" lastClr="FFFFFF">
                <a:alpha val="40000"/>
              </a:sys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20" normalizeH="0" baseline="0" noProof="0" dirty="0">
                <a:ln>
                  <a:noFill/>
                </a:ln>
                <a:solidFill>
                  <a:srgbClr val="036080"/>
                </a:solidFill>
                <a:effectLst/>
                <a:uLnTx/>
                <a:uFillTx/>
                <a:latin typeface="Montserrat"/>
              </a:rPr>
              <a:t>Helping People Live Better Lives.</a:t>
            </a:r>
          </a:p>
        </p:txBody>
      </p:sp>
      <p:sp>
        <p:nvSpPr>
          <p:cNvPr id="8" name="Slide Number Placeholder 3"/>
          <p:cNvSpPr txBox="1">
            <a:spLocks/>
          </p:cNvSpPr>
          <p:nvPr userDrawn="1"/>
        </p:nvSpPr>
        <p:spPr>
          <a:xfrm>
            <a:off x="9456174" y="6356350"/>
            <a:ext cx="2283542"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7C557-6977-4010-A8B0-973A074F99DE}" type="slidenum">
              <a:rPr lang="en-US" sz="1100" smtClean="0"/>
              <a:pPr/>
              <a:t>‹#›</a:t>
            </a:fld>
            <a:endParaRPr lang="en-US" sz="1100" dirty="0"/>
          </a:p>
        </p:txBody>
      </p:sp>
      <p:sp>
        <p:nvSpPr>
          <p:cNvPr id="4" name="Title Placeholder 3"/>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Master title</a:t>
            </a:r>
          </a:p>
        </p:txBody>
      </p:sp>
    </p:spTree>
    <p:extLst>
      <p:ext uri="{BB962C8B-B14F-4D97-AF65-F5344CB8AC3E}">
        <p14:creationId xmlns:p14="http://schemas.microsoft.com/office/powerpoint/2010/main" val="4112078921"/>
      </p:ext>
    </p:extLst>
  </p:cSld>
  <p:clrMap bg1="lt1" tx1="dk1" bg2="lt2" tx2="dk2" accent1="accent1" accent2="accent2" accent3="accent3" accent4="accent4" accent5="accent5" accent6="accent6" hlink="hlink" folHlink="folHlink"/>
  <p:sldLayoutIdLst>
    <p:sldLayoutId id="2147483787" r:id="rId1"/>
    <p:sldLayoutId id="2147483802" r:id="rId2"/>
    <p:sldLayoutId id="2147483789" r:id="rId3"/>
    <p:sldLayoutId id="2147483798" r:id="rId4"/>
    <p:sldLayoutId id="2147483790" r:id="rId5"/>
    <p:sldLayoutId id="2147483792" r:id="rId6"/>
    <p:sldLayoutId id="2147483793" r:id="rId7"/>
    <p:sldLayoutId id="2147483795" r:id="rId8"/>
    <p:sldLayoutId id="2147483796" r:id="rId9"/>
    <p:sldLayoutId id="2147483797" r:id="rId10"/>
    <p:sldLayoutId id="2147483799" r:id="rId11"/>
    <p:sldLayoutId id="2147483817" r:id="rId12"/>
    <p:sldLayoutId id="2147483818" r:id="rId13"/>
    <p:sldLayoutId id="2147483819" r:id="rId14"/>
  </p:sldLayoutIdLst>
  <p:txStyles>
    <p:titleStyle>
      <a:lvl1pPr algn="ctr" defTabSz="914400" rtl="0" eaLnBrk="1" latinLnBrk="0" hangingPunct="1">
        <a:lnSpc>
          <a:spcPct val="90000"/>
        </a:lnSpc>
        <a:spcBef>
          <a:spcPct val="0"/>
        </a:spcBef>
        <a:buNone/>
        <a:defRPr sz="4400" kern="1200">
          <a:solidFill>
            <a:srgbClr val="0360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67831" y="5659880"/>
            <a:ext cx="3101912" cy="821546"/>
          </a:xfrm>
          <a:prstGeom prst="rect">
            <a:avLst/>
          </a:prstGeom>
        </p:spPr>
      </p:pic>
      <p:sp>
        <p:nvSpPr>
          <p:cNvPr id="7" name="Rectangle 6"/>
          <p:cNvSpPr/>
          <p:nvPr/>
        </p:nvSpPr>
        <p:spPr>
          <a:xfrm>
            <a:off x="4777503" y="6278948"/>
            <a:ext cx="2644790" cy="278371"/>
          </a:xfrm>
          <a:prstGeom prst="rect">
            <a:avLst/>
          </a:prstGeom>
        </p:spPr>
        <p:txBody>
          <a:bodyPr wrap="square">
            <a:spAutoFit/>
          </a:bodyPr>
          <a:lstStyle/>
          <a:p>
            <a:r>
              <a:rPr lang="en-US" sz="1200" i="1" dirty="0">
                <a:solidFill>
                  <a:srgbClr val="036080"/>
                </a:solidFill>
              </a:rPr>
              <a:t>Helping People Live better Lives.</a:t>
            </a:r>
          </a:p>
        </p:txBody>
      </p:sp>
      <p:pic>
        <p:nvPicPr>
          <p:cNvPr id="5" name="Picture 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67831" y="5659880"/>
            <a:ext cx="3101912" cy="821546"/>
          </a:xfrm>
          <a:prstGeom prst="rect">
            <a:avLst/>
          </a:prstGeom>
        </p:spPr>
      </p:pic>
      <p:pic>
        <p:nvPicPr>
          <p:cNvPr id="6" name="Picture 5"/>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041" y="10049"/>
            <a:ext cx="12170664" cy="6839924"/>
          </a:xfrm>
          <a:prstGeom prst="rect">
            <a:avLst/>
          </a:prstGeom>
          <a:ln>
            <a:solidFill>
              <a:schemeClr val="tx1"/>
            </a:solidFill>
          </a:ln>
        </p:spPr>
      </p:pic>
      <p:pic>
        <p:nvPicPr>
          <p:cNvPr id="8" name="Picture 7"/>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475089" y="4845428"/>
            <a:ext cx="2360315" cy="971453"/>
          </a:xfrm>
          <a:prstGeom prst="rect">
            <a:avLst/>
          </a:prstGeom>
        </p:spPr>
      </p:pic>
      <p:sp>
        <p:nvSpPr>
          <p:cNvPr id="9" name="Rectangle 8"/>
          <p:cNvSpPr/>
          <p:nvPr userDrawn="1"/>
        </p:nvSpPr>
        <p:spPr>
          <a:xfrm>
            <a:off x="2852230" y="6055600"/>
            <a:ext cx="2885379" cy="276999"/>
          </a:xfrm>
          <a:prstGeom prst="rect">
            <a:avLst/>
          </a:prstGeom>
          <a:effectLst>
            <a:outerShdw blurRad="50800" dist="38100" dir="2700000" algn="tl" rotWithShape="0">
              <a:sysClr val="window" lastClr="FFFFFF">
                <a:alpha val="40000"/>
              </a:sys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20" normalizeH="0" baseline="0" noProof="0" dirty="0">
                <a:ln>
                  <a:noFill/>
                </a:ln>
                <a:solidFill>
                  <a:srgbClr val="036080"/>
                </a:solidFill>
                <a:effectLst/>
                <a:uLnTx/>
                <a:uFillTx/>
                <a:latin typeface="Montserrat"/>
              </a:rPr>
              <a:t>Helping People Live Better Lives.</a:t>
            </a:r>
          </a:p>
        </p:txBody>
      </p:sp>
      <p:sp>
        <p:nvSpPr>
          <p:cNvPr id="10" name="Slide Number Placeholder 3"/>
          <p:cNvSpPr txBox="1">
            <a:spLocks/>
          </p:cNvSpPr>
          <p:nvPr userDrawn="1"/>
        </p:nvSpPr>
        <p:spPr>
          <a:xfrm>
            <a:off x="9456174" y="6356350"/>
            <a:ext cx="2283542"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7C557-6977-4010-A8B0-973A074F99DE}" type="slidenum">
              <a:rPr lang="en-US" sz="1100" smtClean="0"/>
              <a:pPr/>
              <a:t>‹#›</a:t>
            </a:fld>
            <a:endParaRPr lang="en-US" sz="1100" dirty="0"/>
          </a:p>
        </p:txBody>
      </p:sp>
    </p:spTree>
    <p:extLst>
      <p:ext uri="{BB962C8B-B14F-4D97-AF65-F5344CB8AC3E}">
        <p14:creationId xmlns:p14="http://schemas.microsoft.com/office/powerpoint/2010/main" val="3536283188"/>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xStyles>
    <p:titleStyle>
      <a:lvl1pPr algn="ctr" defTabSz="914400" rtl="0" eaLnBrk="1" latinLnBrk="0" hangingPunct="1">
        <a:lnSpc>
          <a:spcPct val="90000"/>
        </a:lnSpc>
        <a:spcBef>
          <a:spcPct val="0"/>
        </a:spcBef>
        <a:buNone/>
        <a:defRPr sz="4400" kern="1200" baseline="0">
          <a:ln>
            <a:noFill/>
          </a:ln>
          <a:solidFill>
            <a:srgbClr val="036080"/>
          </a:solidFill>
          <a:latin typeface="Montserrat Semi Bold" panose="00000700000000000000" pitchFamily="50" charset="0"/>
          <a:ea typeface="+mj-ea"/>
          <a:cs typeface="+mj-cs"/>
        </a:defRPr>
      </a:lvl1pPr>
    </p:titleStyle>
    <p:bodyStyle>
      <a:lvl1pPr marL="0" indent="0" algn="ctr" defTabSz="914400" rtl="0" eaLnBrk="1" latinLnBrk="0" hangingPunct="1">
        <a:lnSpc>
          <a:spcPct val="100000"/>
        </a:lnSpc>
        <a:spcBef>
          <a:spcPts val="1000"/>
        </a:spcBef>
        <a:buFont typeface="Arial" panose="020B0604020202020204" pitchFamily="34" charset="0"/>
        <a:buNone/>
        <a:defRPr sz="3200" kern="1200" baseline="0">
          <a:solidFill>
            <a:srgbClr val="BABF33"/>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B9C8D3"/>
        </a:buClr>
        <a:buFont typeface="Wingdings 3" panose="05040102010807070707" pitchFamily="18" charset="2"/>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B9C8D3"/>
        </a:buClr>
        <a:buFont typeface="Wingdings 3" panose="05040102010807070707" pitchFamily="18" charset="2"/>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B9C8D3"/>
        </a:buClr>
        <a:buFont typeface="Wingdings 3" panose="05040102010807070707" pitchFamily="18"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B9C8D3"/>
        </a:buClr>
        <a:buFont typeface="Wingdings 3" panose="05040102010807070707" pitchFamily="18"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nebraskalegislature.gov/laws/statutes.php?statute=29-121"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s://nebraskalegislature.gov/laws/statutes.php?statute=79-201"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https://dhhs.ne.gov/Pages/Human-Trafficking.aspx"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hyperlink" Target="https://ago.nebraska.gov/nebraska-human-trafficking-task-force"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video" Target="https://www.youtube.com/embed/8uYntlU1xeg?feature=oembed" TargetMode="External"/><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video" Target="https://www.youtube.com/embed/eEan6eT-YHk?feature=oembed" TargetMode="Externa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hyperlink" Target="https://nebraskalegislature.gov/laws/statutes.php?statute=28-711"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hyperlink" Target="https://nebraskalegislature.gov/laws/statutes.php?statute=28-711"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hyperlink" Target="https://nebraskalegislature.gov/laws/statutes.php?statute=43-4317"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mailto:DHHS.ChildAdultANHotline@nebraska.gov"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hyperlink" Target="http://www.youtube.com/watch?v=TpwQxpylI0k"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43.xml.rels><?xml version="1.0" encoding="UTF-8" standalone="yes"?>
<Relationships xmlns="http://schemas.openxmlformats.org/package/2006/relationships"><Relationship Id="rId3" Type="http://schemas.openxmlformats.org/officeDocument/2006/relationships/hyperlink" Target="https://www.nebraskacacs.com/cac-information/find-your-local-cac.html"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3.xml"/><Relationship Id="rId1" Type="http://schemas.openxmlformats.org/officeDocument/2006/relationships/video" Target="https://www.youtube.com/embed/kUZUhgVPCoY?feature=oembed" TargetMode="External"/><Relationship Id="rId4" Type="http://schemas.openxmlformats.org/officeDocument/2006/relationships/image" Target="../media/image15.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hyperlink" Target="https://nebraskalegislature.gov/laws/statutes.php?statute=79-2,157" TargetMode="External"/><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hyperlink" Target="https://nebraskalegislature.gov/FloorDocs/106/PDF/Slip/LB281.pdf" TargetMode="External"/><Relationship Id="rId4" Type="http://schemas.openxmlformats.org/officeDocument/2006/relationships/hyperlink" Target="https://nebraskalegislature.gov/laws/statutes.php?statute=28-711"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education.ne.gov/safety/printable-school-resources/" TargetMode="External"/><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hyperlink" Target="https://nebraskalegislature.gov/FloorDocs/106/PDF/Slip/LB1080.pdf" TargetMode="External"/><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hyperlink" Target="https://nebraskalegislature.gov/FloorDocs/106/PDF/Slip/LB881.pdf"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nebraskalegislature.gov/laws/statutes.php?statute=79-879" TargetMode="External"/><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hyperlink" Target="https://www.education.ne.gov/cc/model-policy-maintaining-professional-boundaries/" TargetMode="External"/><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hyperlink" Target="https://www.nasn.org/advocacy/professional-practice-documents/position-statements/ps-child-maltreatment" TargetMode="External"/><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hyperlink" Target="https://www.education.ne.gov/cc/" TargetMode="External"/><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hyperlink" Target="https://www.education.ne.gov/cc/sexual-misconduct-guidance/"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dhhs.ne.gov/Pages/Child-Abuse.aspx" TargetMode="External"/><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hyperlink" Target="https://www.nasn.org/advocacy/professional-practice-documents/position-statements/ps-child-maltreatment" TargetMode="External"/><Relationship Id="rId5" Type="http://schemas.openxmlformats.org/officeDocument/2006/relationships/hyperlink" Target="https://www.answers4families.org/categories-and-topics/abuse-and-neglect" TargetMode="External"/><Relationship Id="rId4" Type="http://schemas.openxmlformats.org/officeDocument/2006/relationships/hyperlink" Target="https://ago.nebraska.gov/combating-human-trafficking"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projectharmony.com/training/course-catalog/780002/" TargetMode="External"/><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hyperlink" Target="https://projectharmony.learnupon.com/store/712669-child-abuse-and-neglect-101-online-training"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hyperlink" Target="http://www.dhhs.ne.gov/schoolhealth"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r>
              <a:rPr lang="en"/>
              <a:t>Child Abuse and Neglect</a:t>
            </a:r>
            <a:endParaRPr/>
          </a:p>
        </p:txBody>
      </p:sp>
      <p:sp>
        <p:nvSpPr>
          <p:cNvPr id="55" name="Google Shape;55;p13"/>
          <p:cNvSpPr txBox="1">
            <a:spLocks noGrp="1"/>
          </p:cNvSpPr>
          <p:nvPr>
            <p:ph type="subTitle" idx="1"/>
          </p:nvPr>
        </p:nvSpPr>
        <p:spPr>
          <a:xfrm>
            <a:off x="415600" y="3778833"/>
            <a:ext cx="11360800" cy="1056800"/>
          </a:xfrm>
          <a:prstGeom prst="rect">
            <a:avLst/>
          </a:prstGeom>
        </p:spPr>
        <p:txBody>
          <a:bodyPr spcFirstLastPara="1" wrap="square" lIns="121900" tIns="121900" rIns="121900" bIns="121900" anchor="t" anchorCtr="0">
            <a:normAutofit/>
          </a:bodyPr>
          <a:lstStyle/>
          <a:p>
            <a:pPr marL="0" indent="0"/>
            <a:r>
              <a:rPr lang="en"/>
              <a:t>Recognizing and Reporting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Emotional Abuse</a:t>
            </a:r>
            <a:endParaRPr/>
          </a:p>
        </p:txBody>
      </p:sp>
      <p:sp>
        <p:nvSpPr>
          <p:cNvPr id="108" name="Google Shape;108;p22"/>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r>
              <a:rPr lang="en" sz="2133">
                <a:latin typeface="Roboto"/>
                <a:ea typeface="Roboto"/>
                <a:cs typeface="Roboto"/>
                <a:sym typeface="Roboto"/>
              </a:rPr>
              <a:t>The parent or caregiver demonstrates a pattern of criticizing, rejecting, insulting, isolating, terrorizing, or humiliating the child, resulting in serious emotional or behavioral issues.</a:t>
            </a:r>
            <a:endParaRPr sz="2133">
              <a:latin typeface="Roboto"/>
              <a:ea typeface="Roboto"/>
              <a:cs typeface="Roboto"/>
              <a:sym typeface="Roboto"/>
            </a:endParaRPr>
          </a:p>
          <a:p>
            <a:pPr marL="0" indent="0">
              <a:lnSpc>
                <a:spcPct val="160000"/>
              </a:lnSpc>
              <a:spcBef>
                <a:spcPts val="1867"/>
              </a:spcBef>
              <a:buClr>
                <a:schemeClr val="dk1"/>
              </a:buClr>
              <a:buSzPts val="1100"/>
              <a:buNone/>
            </a:pPr>
            <a:r>
              <a:rPr lang="en" sz="2133" u="sng">
                <a:latin typeface="Roboto"/>
                <a:ea typeface="Roboto"/>
                <a:cs typeface="Roboto"/>
                <a:sym typeface="Roboto"/>
              </a:rPr>
              <a:t>Indicators</a:t>
            </a:r>
            <a:endParaRPr sz="2133" u="sng">
              <a:latin typeface="Roboto"/>
              <a:ea typeface="Roboto"/>
              <a:cs typeface="Roboto"/>
              <a:sym typeface="Roboto"/>
            </a:endParaRPr>
          </a:p>
          <a:p>
            <a:pPr indent="-440256">
              <a:spcBef>
                <a:spcPts val="1867"/>
              </a:spcBef>
              <a:buClr>
                <a:schemeClr val="dk2"/>
              </a:buClr>
              <a:buSzPts val="1600"/>
              <a:buFont typeface="Roboto"/>
              <a:buChar char="●"/>
            </a:pPr>
            <a:r>
              <a:rPr lang="en" sz="2133">
                <a:latin typeface="Roboto"/>
                <a:ea typeface="Roboto"/>
                <a:cs typeface="Roboto"/>
                <a:sym typeface="Roboto"/>
              </a:rPr>
              <a:t>Overly compliant, passive, withdrawn</a:t>
            </a:r>
            <a:endParaRPr sz="2133">
              <a:latin typeface="Roboto"/>
              <a:ea typeface="Roboto"/>
              <a:cs typeface="Roboto"/>
              <a:sym typeface="Roboto"/>
            </a:endParaRPr>
          </a:p>
          <a:p>
            <a:pPr indent="-440256">
              <a:buClr>
                <a:schemeClr val="dk2"/>
              </a:buClr>
              <a:buSzPts val="1600"/>
              <a:buFont typeface="Roboto"/>
              <a:buChar char="●"/>
            </a:pPr>
            <a:r>
              <a:rPr lang="en" sz="2133">
                <a:latin typeface="Roboto"/>
                <a:ea typeface="Roboto"/>
                <a:cs typeface="Roboto"/>
                <a:sym typeface="Roboto"/>
              </a:rPr>
              <a:t>Extreme changes in behavior</a:t>
            </a:r>
            <a:endParaRPr sz="2133">
              <a:latin typeface="Roboto"/>
              <a:ea typeface="Roboto"/>
              <a:cs typeface="Roboto"/>
              <a:sym typeface="Roboto"/>
            </a:endParaRPr>
          </a:p>
          <a:p>
            <a:pPr indent="-440256">
              <a:buClr>
                <a:schemeClr val="dk2"/>
              </a:buClr>
              <a:buSzPts val="1600"/>
              <a:buFont typeface="Roboto"/>
              <a:buChar char="●"/>
            </a:pPr>
            <a:r>
              <a:rPr lang="en" sz="2133">
                <a:latin typeface="Roboto"/>
                <a:ea typeface="Roboto"/>
                <a:cs typeface="Roboto"/>
                <a:sym typeface="Roboto"/>
              </a:rPr>
              <a:t>Signs of anxiety, depression, eating disorders, self-harming</a:t>
            </a:r>
            <a:endParaRPr sz="2133">
              <a:latin typeface="Roboto"/>
              <a:ea typeface="Roboto"/>
              <a:cs typeface="Roboto"/>
              <a:sym typeface="Roboto"/>
            </a:endParaRPr>
          </a:p>
          <a:p>
            <a:pPr indent="-440256">
              <a:buClr>
                <a:schemeClr val="dk2"/>
              </a:buClr>
              <a:buSzPts val="1600"/>
              <a:buFont typeface="Roboto"/>
              <a:buChar char="●"/>
            </a:pPr>
            <a:r>
              <a:rPr lang="en" sz="2133">
                <a:latin typeface="Roboto"/>
                <a:ea typeface="Roboto"/>
                <a:cs typeface="Roboto"/>
                <a:sym typeface="Roboto"/>
              </a:rPr>
              <a:t>Delays in developmental milestones</a:t>
            </a:r>
            <a:endParaRPr sz="2133">
              <a:latin typeface="Roboto"/>
              <a:ea typeface="Roboto"/>
              <a:cs typeface="Roboto"/>
              <a:sym typeface="Roboto"/>
            </a:endParaRPr>
          </a:p>
          <a:p>
            <a:pPr indent="-440256">
              <a:buClr>
                <a:schemeClr val="dk2"/>
              </a:buClr>
              <a:buSzPts val="1600"/>
              <a:buFont typeface="Roboto"/>
              <a:buChar char="●"/>
            </a:pPr>
            <a:r>
              <a:rPr lang="en" sz="2133">
                <a:latin typeface="Roboto"/>
                <a:ea typeface="Roboto"/>
                <a:cs typeface="Roboto"/>
                <a:sym typeface="Roboto"/>
              </a:rPr>
              <a:t>Parent uses rejecting, insulting or critical statements towards child</a:t>
            </a:r>
            <a:endParaRPr sz="2133">
              <a:latin typeface="Roboto"/>
              <a:ea typeface="Roboto"/>
              <a:cs typeface="Roboto"/>
              <a:sym typeface="Roboto"/>
            </a:endParaRPr>
          </a:p>
          <a:p>
            <a:pPr indent="-440256">
              <a:buClr>
                <a:schemeClr val="dk2"/>
              </a:buClr>
              <a:buSzPts val="1600"/>
              <a:buFont typeface="Roboto"/>
              <a:buChar char="●"/>
            </a:pPr>
            <a:r>
              <a:rPr lang="en" sz="2133">
                <a:latin typeface="Roboto"/>
                <a:ea typeface="Roboto"/>
                <a:cs typeface="Roboto"/>
                <a:sym typeface="Roboto"/>
              </a:rPr>
              <a:t>Parent uses humiliation or isolation tactics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415600" y="2867800"/>
            <a:ext cx="11360800" cy="1122400"/>
          </a:xfrm>
          <a:prstGeom prst="rect">
            <a:avLst/>
          </a:prstGeom>
        </p:spPr>
        <p:txBody>
          <a:bodyPr spcFirstLastPara="1" vert="horz" wrap="square" lIns="121900" tIns="121900" rIns="121900" bIns="121900" rtlCol="0" anchor="ctr" anchorCtr="0">
            <a:normAutofit/>
          </a:bodyPr>
          <a:lstStyle/>
          <a:p>
            <a:r>
              <a:rPr lang="en"/>
              <a:t>Neglect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Physical Neglect</a:t>
            </a:r>
            <a:endParaRPr/>
          </a:p>
        </p:txBody>
      </p:sp>
      <p:sp>
        <p:nvSpPr>
          <p:cNvPr id="119" name="Google Shape;119;p24"/>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r>
              <a:rPr lang="en">
                <a:latin typeface="Roboto"/>
                <a:ea typeface="Roboto"/>
                <a:cs typeface="Roboto"/>
                <a:sym typeface="Roboto"/>
              </a:rPr>
              <a:t>Physical neglect means the failure of the parent/caregiver to provide basic needs, for example food, clothing, shelter, medical care, supervision, and/or a safe and sanitary living environment for the child.</a:t>
            </a:r>
            <a:endParaRPr>
              <a:latin typeface="Roboto"/>
              <a:ea typeface="Roboto"/>
              <a:cs typeface="Roboto"/>
              <a:sym typeface="Roboto"/>
            </a:endParaRPr>
          </a:p>
          <a:p>
            <a:pPr marL="0" indent="0">
              <a:buNone/>
            </a:pPr>
            <a:endParaRPr sz="1867">
              <a:solidFill>
                <a:srgbClr val="232324"/>
              </a:solidFill>
              <a:latin typeface="Roboto"/>
              <a:ea typeface="Roboto"/>
              <a:cs typeface="Roboto"/>
              <a:sym typeface="Roboto"/>
            </a:endParaRPr>
          </a:p>
          <a:p>
            <a:pPr marL="0" indent="0">
              <a:buNone/>
            </a:pPr>
            <a:endParaRPr sz="1867">
              <a:solidFill>
                <a:srgbClr val="232324"/>
              </a:solidFill>
              <a:latin typeface="Roboto"/>
              <a:ea typeface="Roboto"/>
              <a:cs typeface="Roboto"/>
              <a:sym typeface="Roboto"/>
            </a:endParaRPr>
          </a:p>
          <a:p>
            <a:pPr marL="0" indent="0">
              <a:spcAft>
                <a:spcPts val="160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Indicators of Physical Neglect</a:t>
            </a:r>
            <a:endParaRPr/>
          </a:p>
        </p:txBody>
      </p:sp>
      <p:sp>
        <p:nvSpPr>
          <p:cNvPr id="125" name="Google Shape;125;p25"/>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indent="-414432">
              <a:spcBef>
                <a:spcPts val="1333"/>
              </a:spcBef>
              <a:buClr>
                <a:schemeClr val="dk2"/>
              </a:buClr>
              <a:buSzPct val="100000"/>
              <a:buFont typeface="Roboto"/>
              <a:buChar char="●"/>
            </a:pPr>
            <a:r>
              <a:rPr lang="en" sz="1867">
                <a:latin typeface="Roboto"/>
                <a:ea typeface="Roboto"/>
                <a:cs typeface="Roboto"/>
                <a:sym typeface="Roboto"/>
              </a:rPr>
              <a:t>Is frequently absent from school or comes to school unprepared, without supplies, lunch or lunch money</a:t>
            </a:r>
            <a:endParaRPr sz="1867">
              <a:latin typeface="Roboto"/>
              <a:ea typeface="Roboto"/>
              <a:cs typeface="Roboto"/>
              <a:sym typeface="Roboto"/>
            </a:endParaRPr>
          </a:p>
          <a:p>
            <a:pPr indent="-414432">
              <a:spcBef>
                <a:spcPts val="1333"/>
              </a:spcBef>
              <a:buClr>
                <a:schemeClr val="dk2"/>
              </a:buClr>
              <a:buSzPct val="100000"/>
              <a:buFont typeface="Roboto"/>
              <a:buChar char="●"/>
            </a:pPr>
            <a:r>
              <a:rPr lang="en" sz="1867">
                <a:latin typeface="Roboto"/>
                <a:ea typeface="Roboto"/>
                <a:cs typeface="Roboto"/>
                <a:sym typeface="Roboto"/>
              </a:rPr>
              <a:t>Begs or steals food or money</a:t>
            </a:r>
            <a:endParaRPr sz="1867">
              <a:latin typeface="Roboto"/>
              <a:ea typeface="Roboto"/>
              <a:cs typeface="Roboto"/>
              <a:sym typeface="Roboto"/>
            </a:endParaRPr>
          </a:p>
          <a:p>
            <a:pPr indent="-414432">
              <a:spcBef>
                <a:spcPts val="1333"/>
              </a:spcBef>
              <a:buClr>
                <a:schemeClr val="dk2"/>
              </a:buClr>
              <a:buSzPct val="100000"/>
              <a:buFont typeface="Roboto"/>
              <a:buChar char="●"/>
            </a:pPr>
            <a:r>
              <a:rPr lang="en" sz="1867">
                <a:latin typeface="Roboto"/>
                <a:ea typeface="Roboto"/>
                <a:cs typeface="Roboto"/>
                <a:sym typeface="Roboto"/>
              </a:rPr>
              <a:t>Lacks needed medical or dental care, immunizations, or glasses</a:t>
            </a:r>
            <a:endParaRPr sz="1867">
              <a:latin typeface="Roboto"/>
              <a:ea typeface="Roboto"/>
              <a:cs typeface="Roboto"/>
              <a:sym typeface="Roboto"/>
            </a:endParaRPr>
          </a:p>
          <a:p>
            <a:pPr indent="-414432">
              <a:spcBef>
                <a:spcPts val="1333"/>
              </a:spcBef>
              <a:buClr>
                <a:schemeClr val="dk2"/>
              </a:buClr>
              <a:buSzPct val="100000"/>
              <a:buFont typeface="Roboto"/>
              <a:buChar char="●"/>
            </a:pPr>
            <a:r>
              <a:rPr lang="en" sz="1867">
                <a:latin typeface="Roboto"/>
                <a:ea typeface="Roboto"/>
                <a:cs typeface="Roboto"/>
                <a:sym typeface="Roboto"/>
              </a:rPr>
              <a:t>Sleeping at school</a:t>
            </a:r>
            <a:endParaRPr sz="1867">
              <a:latin typeface="Roboto"/>
              <a:ea typeface="Roboto"/>
              <a:cs typeface="Roboto"/>
              <a:sym typeface="Roboto"/>
            </a:endParaRPr>
          </a:p>
          <a:p>
            <a:pPr indent="-414432">
              <a:spcBef>
                <a:spcPts val="1333"/>
              </a:spcBef>
              <a:buClr>
                <a:schemeClr val="dk2"/>
              </a:buClr>
              <a:buSzPct val="100000"/>
              <a:buFont typeface="Roboto"/>
              <a:buChar char="●"/>
            </a:pPr>
            <a:r>
              <a:rPr lang="en" sz="1867">
                <a:latin typeface="Roboto"/>
                <a:ea typeface="Roboto"/>
                <a:cs typeface="Roboto"/>
                <a:sym typeface="Roboto"/>
              </a:rPr>
              <a:t>Is consistently dirty and has severe body odor</a:t>
            </a:r>
            <a:endParaRPr sz="1867">
              <a:latin typeface="Roboto"/>
              <a:ea typeface="Roboto"/>
              <a:cs typeface="Roboto"/>
              <a:sym typeface="Roboto"/>
            </a:endParaRPr>
          </a:p>
          <a:p>
            <a:pPr indent="-414432">
              <a:spcBef>
                <a:spcPts val="1333"/>
              </a:spcBef>
              <a:buClr>
                <a:schemeClr val="dk2"/>
              </a:buClr>
              <a:buSzPct val="100000"/>
              <a:buFont typeface="Roboto"/>
              <a:buChar char="●"/>
            </a:pPr>
            <a:r>
              <a:rPr lang="en" sz="1867">
                <a:latin typeface="Roboto"/>
                <a:ea typeface="Roboto"/>
                <a:cs typeface="Roboto"/>
                <a:sym typeface="Roboto"/>
              </a:rPr>
              <a:t>Lacks sufficient clothing for the weather</a:t>
            </a:r>
            <a:endParaRPr sz="1867">
              <a:latin typeface="Roboto"/>
              <a:ea typeface="Roboto"/>
              <a:cs typeface="Roboto"/>
              <a:sym typeface="Roboto"/>
            </a:endParaRPr>
          </a:p>
          <a:p>
            <a:pPr indent="-414432">
              <a:spcBef>
                <a:spcPts val="1333"/>
              </a:spcBef>
              <a:buClr>
                <a:schemeClr val="dk2"/>
              </a:buClr>
              <a:buSzPct val="100000"/>
              <a:buFont typeface="Roboto"/>
              <a:buChar char="●"/>
            </a:pPr>
            <a:r>
              <a:rPr lang="en" sz="1867">
                <a:latin typeface="Roboto"/>
                <a:ea typeface="Roboto"/>
                <a:cs typeface="Roboto"/>
                <a:sym typeface="Roboto"/>
              </a:rPr>
              <a:t>Children report parents are rarely home</a:t>
            </a:r>
            <a:endParaRPr sz="1867">
              <a:latin typeface="Roboto"/>
              <a:ea typeface="Roboto"/>
              <a:cs typeface="Roboto"/>
              <a:sym typeface="Roboto"/>
            </a:endParaRPr>
          </a:p>
          <a:p>
            <a:pPr indent="-414432">
              <a:spcBef>
                <a:spcPts val="1333"/>
              </a:spcBef>
              <a:buClr>
                <a:schemeClr val="dk2"/>
              </a:buClr>
              <a:buSzPct val="100000"/>
              <a:buFont typeface="Roboto"/>
              <a:buChar char="●"/>
            </a:pPr>
            <a:r>
              <a:rPr lang="en" sz="1867">
                <a:latin typeface="Roboto"/>
                <a:ea typeface="Roboto"/>
                <a:cs typeface="Roboto"/>
                <a:sym typeface="Roboto"/>
              </a:rPr>
              <a:t>Child acts mature for their age or provides supervision and care to younger siblings</a:t>
            </a:r>
            <a:endParaRPr sz="1867">
              <a:latin typeface="Roboto"/>
              <a:ea typeface="Roboto"/>
              <a:cs typeface="Roboto"/>
              <a:sym typeface="Roboto"/>
            </a:endParaRPr>
          </a:p>
          <a:p>
            <a:pPr indent="-414432">
              <a:spcBef>
                <a:spcPts val="1333"/>
              </a:spcBef>
              <a:buClr>
                <a:schemeClr val="dk2"/>
              </a:buClr>
              <a:buSzPct val="100000"/>
              <a:buFont typeface="Roboto"/>
              <a:buChar char="●"/>
            </a:pPr>
            <a:r>
              <a:rPr lang="en" sz="1867">
                <a:latin typeface="Roboto"/>
                <a:ea typeface="Roboto"/>
                <a:cs typeface="Roboto"/>
                <a:sym typeface="Roboto"/>
              </a:rPr>
              <a:t>Family home is physically unsafe which may include exposed wiring, lack or water or utilities, substantial amount of waste such as garbage, trash, human or animal waste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Abandonment</a:t>
            </a:r>
            <a:endParaRPr/>
          </a:p>
        </p:txBody>
      </p:sp>
      <p:sp>
        <p:nvSpPr>
          <p:cNvPr id="131" name="Google Shape;131;p26"/>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r>
              <a:rPr lang="en"/>
              <a:t>Abandonment means a child is without any appropriate caregiver due to the intentional act and decision of the parent not to care for the child. There is a clear demonstration that the parent/caretaker does not intend to resume parental responsibilities for the child.</a:t>
            </a:r>
            <a:endParaRPr/>
          </a:p>
          <a:p>
            <a:pPr marL="0" indent="0">
              <a:spcBef>
                <a:spcPts val="1600"/>
              </a:spcBef>
              <a:spcAft>
                <a:spcPts val="1600"/>
              </a:spcAft>
              <a:buNone/>
            </a:pPr>
            <a:r>
              <a:rPr lang="en"/>
              <a:t>Nebraska's Safe Haven law can be found at </a:t>
            </a:r>
            <a:r>
              <a:rPr lang="en" u="sng">
                <a:solidFill>
                  <a:schemeClr val="hlink"/>
                </a:solidFill>
                <a:hlinkClick r:id="rId3"/>
              </a:rPr>
              <a:t>NRS 29-121</a:t>
            </a:r>
            <a:r>
              <a:rPr lang="en"/>
              <a:t> . Although an individual cannot be criminally prosecuted solely based on the act of leaving a child who is 30 days or younger at a licensed hospital, they may have a Juvenile Court Case opened.</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Indicators of Abandonment</a:t>
            </a:r>
            <a:endParaRPr/>
          </a:p>
        </p:txBody>
      </p:sp>
      <p:sp>
        <p:nvSpPr>
          <p:cNvPr id="137" name="Google Shape;137;p27"/>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r>
              <a:rPr lang="en"/>
              <a:t>Parent has left children with someone who cannot meet the children's needs and has not returned.</a:t>
            </a:r>
            <a:endParaRPr/>
          </a:p>
          <a:p>
            <a:pPr marL="0" indent="0">
              <a:spcBef>
                <a:spcPts val="1600"/>
              </a:spcBef>
              <a:spcAft>
                <a:spcPts val="1600"/>
              </a:spcAft>
              <a:buNone/>
            </a:pPr>
            <a:r>
              <a:rPr lang="en"/>
              <a:t>Parent has kicked the child out of the home and refuses to let the child return and has not arranged for an alternative caregiver.</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Educational Neglect</a:t>
            </a:r>
            <a:endParaRPr/>
          </a:p>
        </p:txBody>
      </p:sp>
      <p:sp>
        <p:nvSpPr>
          <p:cNvPr id="143" name="Google Shape;143;p28"/>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r>
              <a:rPr lang="en"/>
              <a:t>The failure of the parent or caregiver to access an appropriate educational program and assure regular attendance for a child age 6 or older, but younger than age 13, unless the parent or caregiver has complied with one of the exceptions listed in </a:t>
            </a:r>
            <a:r>
              <a:rPr lang="en" u="sng">
                <a:solidFill>
                  <a:schemeClr val="hlink"/>
                </a:solidFill>
                <a:hlinkClick r:id="rId3"/>
              </a:rPr>
              <a:t>Neb. Rev. Stat. § 79-201</a:t>
            </a:r>
            <a:r>
              <a:rPr lang="en"/>
              <a:t>​.</a:t>
            </a:r>
            <a:endParaRPr/>
          </a:p>
          <a:p>
            <a:pPr marL="0" indent="0">
              <a:spcBef>
                <a:spcPts val="1600"/>
              </a:spcBef>
              <a:buNone/>
            </a:pPr>
            <a:r>
              <a:rPr lang="en" u="sng"/>
              <a:t>Indicators:</a:t>
            </a:r>
            <a:endParaRPr u="sng"/>
          </a:p>
          <a:p>
            <a:pPr>
              <a:spcBef>
                <a:spcPts val="1600"/>
              </a:spcBef>
            </a:pPr>
            <a:r>
              <a:rPr lang="en"/>
              <a:t>Child is falling behind in school</a:t>
            </a:r>
            <a:endParaRPr/>
          </a:p>
          <a:p>
            <a:pPr>
              <a:spcBef>
                <a:spcPts val="1600"/>
              </a:spcBef>
              <a:spcAft>
                <a:spcPts val="1600"/>
              </a:spcAft>
            </a:pPr>
            <a:r>
              <a:rPr lang="en"/>
              <a:t>Child is frequently late for school or has unexcused absences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Domestic Violence</a:t>
            </a:r>
            <a:endParaRPr/>
          </a:p>
        </p:txBody>
      </p:sp>
      <p:sp>
        <p:nvSpPr>
          <p:cNvPr id="149" name="Google Shape;149;p29"/>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fontScale="92500" lnSpcReduction="10000"/>
          </a:bodyPr>
          <a:lstStyle/>
          <a:p>
            <a:pPr marL="0" indent="0">
              <a:buNone/>
            </a:pPr>
            <a:r>
              <a:rPr lang="en"/>
              <a:t>Domestic violence as neglect means the establishment of control and fear in a relationship through the use of violence and other forms of abuse and the children have been present or effected by the domestic violence.</a:t>
            </a:r>
            <a:endParaRPr/>
          </a:p>
          <a:p>
            <a:pPr marL="0" indent="0">
              <a:spcBef>
                <a:spcPts val="1600"/>
              </a:spcBef>
              <a:buNone/>
            </a:pPr>
            <a:r>
              <a:rPr lang="en" u="sng"/>
              <a:t>Indicators:</a:t>
            </a:r>
            <a:endParaRPr u="sng"/>
          </a:p>
          <a:p>
            <a:pPr indent="-445758">
              <a:spcBef>
                <a:spcPts val="1600"/>
              </a:spcBef>
              <a:buSzPct val="100000"/>
            </a:pPr>
            <a:r>
              <a:rPr lang="en"/>
              <a:t>Child is physically present in the home when an injury to the adult has occurred</a:t>
            </a:r>
            <a:endParaRPr/>
          </a:p>
          <a:p>
            <a:pPr indent="-445758">
              <a:buSzPct val="100000"/>
            </a:pPr>
            <a:r>
              <a:rPr lang="en"/>
              <a:t>The child has intervened</a:t>
            </a:r>
            <a:endParaRPr/>
          </a:p>
          <a:p>
            <a:pPr indent="-445758">
              <a:buSzPct val="100000"/>
            </a:pPr>
            <a:r>
              <a:rPr lang="en"/>
              <a:t>The child has called for help and/or the child is fearful</a:t>
            </a:r>
            <a:endParaRPr/>
          </a:p>
          <a:p>
            <a:pPr indent="-445758">
              <a:buSzPct val="100000"/>
            </a:pPr>
            <a:r>
              <a:rPr lang="en"/>
              <a:t>Weapons have been used, or items have been used as weapons in the incident</a:t>
            </a:r>
            <a:endParaRPr/>
          </a:p>
          <a:p>
            <a:pPr indent="-445758">
              <a:buSzPct val="100000"/>
            </a:pPr>
            <a:r>
              <a:rPr lang="en"/>
              <a:t>The child demonstrates a pattern of emotional or behavioral response to domestic violence in the home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Substance Use</a:t>
            </a:r>
            <a:endParaRPr/>
          </a:p>
        </p:txBody>
      </p:sp>
      <p:sp>
        <p:nvSpPr>
          <p:cNvPr id="155" name="Google Shape;155;p30"/>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lnSpcReduction="10000"/>
          </a:bodyPr>
          <a:lstStyle/>
          <a:p>
            <a:pPr marL="0" indent="0">
              <a:buNone/>
            </a:pPr>
            <a:r>
              <a:rPr lang="en"/>
              <a:t>Parent's use of substances </a:t>
            </a:r>
            <a:r>
              <a:rPr lang="en" i="1"/>
              <a:t>is affecting their ability to parent and provide for the needs of their children</a:t>
            </a:r>
            <a:r>
              <a:rPr lang="en"/>
              <a:t>. Substance use alone does not indicate abuse or neglect.</a:t>
            </a:r>
            <a:endParaRPr/>
          </a:p>
          <a:p>
            <a:pPr marL="0" indent="0">
              <a:spcBef>
                <a:spcPts val="1600"/>
              </a:spcBef>
              <a:buNone/>
            </a:pPr>
            <a:r>
              <a:rPr lang="en" u="sng"/>
              <a:t>Indicators:</a:t>
            </a:r>
            <a:endParaRPr u="sng"/>
          </a:p>
          <a:p>
            <a:pPr>
              <a:spcBef>
                <a:spcPts val="1600"/>
              </a:spcBef>
            </a:pPr>
            <a:r>
              <a:rPr lang="en"/>
              <a:t>Lack of caregiver available to meet needs</a:t>
            </a:r>
            <a:endParaRPr/>
          </a:p>
          <a:p>
            <a:r>
              <a:rPr lang="en"/>
              <a:t>Child acts mature for their age or provides supervision and care to younger</a:t>
            </a:r>
            <a:endParaRPr/>
          </a:p>
          <a:p>
            <a:r>
              <a:rPr lang="en"/>
              <a:t>Lack of hygiene, food, or other basic needs not being met</a:t>
            </a:r>
            <a:endParaRPr/>
          </a:p>
          <a:p>
            <a:r>
              <a:rPr lang="en"/>
              <a:t>Violence in the home and may display violence in other settings</a:t>
            </a:r>
            <a:endParaRPr/>
          </a:p>
          <a:p>
            <a:r>
              <a:rPr lang="en"/>
              <a:t>Child withdrawn from peers</a:t>
            </a:r>
            <a:endParaRPr/>
          </a:p>
          <a:p>
            <a:r>
              <a:rPr lang="en"/>
              <a:t>Injury due to lack of supervision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1"/>
          <p:cNvSpPr txBox="1">
            <a:spLocks noGrp="1"/>
          </p:cNvSpPr>
          <p:nvPr>
            <p:ph type="title"/>
          </p:nvPr>
        </p:nvSpPr>
        <p:spPr>
          <a:xfrm>
            <a:off x="415600" y="2867800"/>
            <a:ext cx="11360800" cy="1122400"/>
          </a:xfrm>
          <a:prstGeom prst="rect">
            <a:avLst/>
          </a:prstGeom>
        </p:spPr>
        <p:txBody>
          <a:bodyPr spcFirstLastPara="1" vert="horz" wrap="square" lIns="121900" tIns="121900" rIns="121900" bIns="121900" rtlCol="0" anchor="ctr" anchorCtr="0">
            <a:normAutofit/>
          </a:bodyPr>
          <a:lstStyle/>
          <a:p>
            <a:r>
              <a:rPr lang="en"/>
              <a:t>Sexual Concerns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Pre-reading</a:t>
            </a:r>
            <a:endParaRPr/>
          </a:p>
        </p:txBody>
      </p:sp>
      <p:sp>
        <p:nvSpPr>
          <p:cNvPr id="61" name="Google Shape;61;p14"/>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r>
              <a:rPr lang="en"/>
              <a:t>No pre-reading or prerequisites are necessary for this module.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2"/>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Sexual Abuse</a:t>
            </a:r>
            <a:endParaRPr/>
          </a:p>
        </p:txBody>
      </p:sp>
      <p:sp>
        <p:nvSpPr>
          <p:cNvPr id="166" name="Google Shape;166;p32"/>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r>
              <a:rPr lang="en" b="1"/>
              <a:t>Sexual Abuse</a:t>
            </a:r>
            <a:r>
              <a:rPr lang="en"/>
              <a:t> means any sexually oriented act, practice, contact, or interaction in which the child is or has been used for the sexual stimulation of a parent, child, vulnerable adult, or another person.</a:t>
            </a:r>
            <a:endParaRPr/>
          </a:p>
          <a:p>
            <a:pPr marL="0" indent="0">
              <a:spcBef>
                <a:spcPts val="1600"/>
              </a:spcBef>
              <a:buClr>
                <a:schemeClr val="dk1"/>
              </a:buClr>
              <a:buSzPts val="1100"/>
              <a:buNone/>
            </a:pPr>
            <a:r>
              <a:rPr lang="en" b="1"/>
              <a:t>Sexual Exploitation </a:t>
            </a:r>
            <a:r>
              <a:rPr lang="en"/>
              <a:t>includes, but is not limited to, any person causing, allowing, permitting, inflicting, or encouraging a child to engage in voyeurism, exhibitionism, or sexual acts in exchange for something; or in the production, distribution, or acquisition of pornographic photographs, films, or depiction of the child.</a:t>
            </a:r>
            <a:endParaRPr/>
          </a:p>
          <a:p>
            <a:pPr marL="0" indent="0">
              <a:spcBef>
                <a:spcPts val="1600"/>
              </a:spcBef>
              <a:spcAft>
                <a:spcPts val="160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Indicators for Sexual Abuse, Sexual Exploitation</a:t>
            </a:r>
            <a:endParaRPr/>
          </a:p>
        </p:txBody>
      </p:sp>
      <p:sp>
        <p:nvSpPr>
          <p:cNvPr id="172" name="Google Shape;172;p33"/>
          <p:cNvSpPr txBox="1">
            <a:spLocks noGrp="1"/>
          </p:cNvSpPr>
          <p:nvPr>
            <p:ph type="body" idx="1"/>
          </p:nvPr>
        </p:nvSpPr>
        <p:spPr>
          <a:xfrm>
            <a:off x="415600" y="1536633"/>
            <a:ext cx="11563200" cy="4555200"/>
          </a:xfrm>
          <a:prstGeom prst="rect">
            <a:avLst/>
          </a:prstGeom>
        </p:spPr>
        <p:txBody>
          <a:bodyPr spcFirstLastPara="1" wrap="square" lIns="121900" tIns="121900" rIns="121900" bIns="121900" anchor="t" anchorCtr="0">
            <a:noAutofit/>
          </a:bodyPr>
          <a:lstStyle/>
          <a:p>
            <a:pPr>
              <a:buClr>
                <a:schemeClr val="dk2"/>
              </a:buClr>
              <a:buFont typeface="Arial"/>
              <a:buChar char="●"/>
            </a:pPr>
            <a:r>
              <a:rPr lang="en"/>
              <a:t>Has difficulty walking or sitting</a:t>
            </a:r>
            <a:endParaRPr/>
          </a:p>
          <a:p>
            <a:pPr>
              <a:buClr>
                <a:schemeClr val="dk2"/>
              </a:buClr>
              <a:buFont typeface="Arial"/>
              <a:buChar char="●"/>
            </a:pPr>
            <a:r>
              <a:rPr lang="en"/>
              <a:t>Suddenly refuses to change for gym or to participate in physical activities</a:t>
            </a:r>
            <a:endParaRPr/>
          </a:p>
          <a:p>
            <a:pPr>
              <a:buClr>
                <a:schemeClr val="dk2"/>
              </a:buClr>
              <a:buFont typeface="Arial"/>
              <a:buChar char="●"/>
            </a:pPr>
            <a:r>
              <a:rPr lang="en"/>
              <a:t>Reports nightmares or bedwetting</a:t>
            </a:r>
            <a:endParaRPr/>
          </a:p>
          <a:p>
            <a:pPr>
              <a:buClr>
                <a:schemeClr val="dk2"/>
              </a:buClr>
              <a:buFont typeface="Arial"/>
              <a:buChar char="●"/>
            </a:pPr>
            <a:r>
              <a:rPr lang="en"/>
              <a:t>Experiences a sudden change in appetite</a:t>
            </a:r>
            <a:endParaRPr/>
          </a:p>
          <a:p>
            <a:pPr>
              <a:buClr>
                <a:schemeClr val="dk2"/>
              </a:buClr>
              <a:buFont typeface="Arial"/>
              <a:buChar char="●"/>
            </a:pPr>
            <a:r>
              <a:rPr lang="en"/>
              <a:t>Demonstrates bizarre, sophisticated, or unusual sexual knowledge or behavior</a:t>
            </a:r>
            <a:endParaRPr/>
          </a:p>
          <a:p>
            <a:pPr>
              <a:buClr>
                <a:schemeClr val="dk2"/>
              </a:buClr>
              <a:buFont typeface="Arial"/>
              <a:buChar char="●"/>
            </a:pPr>
            <a:r>
              <a:rPr lang="en"/>
              <a:t>Becomes pregnant or contracts a venereal disease, particularly if under age 14</a:t>
            </a:r>
            <a:endParaRPr/>
          </a:p>
          <a:p>
            <a:pPr>
              <a:buClr>
                <a:schemeClr val="dk2"/>
              </a:buClr>
              <a:buFont typeface="Arial"/>
              <a:buChar char="●"/>
            </a:pPr>
            <a:r>
              <a:rPr lang="en"/>
              <a:t>Goes missing</a:t>
            </a:r>
            <a:endParaRPr/>
          </a:p>
          <a:p>
            <a:pPr>
              <a:buClr>
                <a:schemeClr val="dk2"/>
              </a:buClr>
              <a:buFont typeface="Arial"/>
              <a:buChar char="●"/>
            </a:pPr>
            <a:r>
              <a:rPr lang="en"/>
              <a:t>Reports sexual abuse by a parent or another adult caregiver</a:t>
            </a:r>
            <a:endParaRPr/>
          </a:p>
          <a:p>
            <a:pPr>
              <a:buClr>
                <a:schemeClr val="dk2"/>
              </a:buClr>
              <a:buFont typeface="Arial"/>
              <a:buChar char="●"/>
            </a:pPr>
            <a:r>
              <a:rPr lang="en"/>
              <a:t>Attaches very quickly to strangers or new adults in their environment</a:t>
            </a:r>
            <a:endParaRPr sz="2933"/>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4"/>
          <p:cNvSpPr txBox="1">
            <a:spLocks noGrp="1"/>
          </p:cNvSpPr>
          <p:nvPr>
            <p:ph type="title"/>
          </p:nvPr>
        </p:nvSpPr>
        <p:spPr>
          <a:xfrm>
            <a:off x="415600" y="2867800"/>
            <a:ext cx="11360800" cy="1122400"/>
          </a:xfrm>
          <a:prstGeom prst="rect">
            <a:avLst/>
          </a:prstGeom>
        </p:spPr>
        <p:txBody>
          <a:bodyPr spcFirstLastPara="1" vert="horz" wrap="square" lIns="121900" tIns="121900" rIns="121900" bIns="121900" rtlCol="0" anchor="ctr" anchorCtr="0">
            <a:normAutofit/>
          </a:bodyPr>
          <a:lstStyle/>
          <a:p>
            <a:r>
              <a:rPr lang="en"/>
              <a:t>Human Trafficking</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Trafficking Definitions</a:t>
            </a:r>
            <a:endParaRPr/>
          </a:p>
        </p:txBody>
      </p:sp>
      <p:sp>
        <p:nvSpPr>
          <p:cNvPr id="183" name="Google Shape;183;p35"/>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r>
              <a:rPr lang="en" b="1"/>
              <a:t>Sex trafficking</a:t>
            </a:r>
            <a:r>
              <a:rPr lang="en"/>
              <a:t> is any attempt to have someone under 18 perform a commercial sex act, that is, a sex act for money or for anything else of value, like a place to sleep, food, transportation, or even drugs.</a:t>
            </a:r>
            <a:endParaRPr/>
          </a:p>
          <a:p>
            <a:pPr marL="0" indent="0">
              <a:spcBef>
                <a:spcPts val="1600"/>
              </a:spcBef>
              <a:buNone/>
            </a:pPr>
            <a:endParaRPr/>
          </a:p>
          <a:p>
            <a:pPr marL="0" indent="0">
              <a:spcBef>
                <a:spcPts val="1600"/>
              </a:spcBef>
              <a:spcAft>
                <a:spcPts val="160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Trafficking Definitions</a:t>
            </a:r>
            <a:endParaRPr/>
          </a:p>
        </p:txBody>
      </p:sp>
      <p:sp>
        <p:nvSpPr>
          <p:cNvPr id="189" name="Google Shape;189;p36"/>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r>
              <a:rPr lang="en" b="1"/>
              <a:t>Labor trafficking</a:t>
            </a:r>
            <a:r>
              <a:rPr lang="en"/>
              <a:t> is trying to force a minor to provide labor or services by: physically harming or restraining the victim (or threatening to do so); threatening to have the victim arrested or deported; controlling the victim's access to drugs; exploiting a victim's functional or mental impairment; and claiming the victim cannot leave a job because of a real or imagined debt.</a:t>
            </a:r>
            <a:endParaRPr/>
          </a:p>
          <a:p>
            <a:pPr marL="0" indent="0">
              <a:spcBef>
                <a:spcPts val="1600"/>
              </a:spcBef>
              <a:spcAft>
                <a:spcPts val="160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Indicators of Sex or Labor Trafficking</a:t>
            </a:r>
            <a:endParaRPr/>
          </a:p>
        </p:txBody>
      </p:sp>
      <p:sp>
        <p:nvSpPr>
          <p:cNvPr id="195" name="Google Shape;195;p37"/>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a:spcBef>
                <a:spcPts val="1333"/>
              </a:spcBef>
            </a:pPr>
            <a:r>
              <a:rPr lang="en"/>
              <a:t>Chronic missing/homeless youth</a:t>
            </a:r>
            <a:endParaRPr/>
          </a:p>
          <a:p>
            <a:pPr>
              <a:spcBef>
                <a:spcPts val="1600"/>
              </a:spcBef>
            </a:pPr>
            <a:r>
              <a:rPr lang="en"/>
              <a:t>Inconsistencies when describing and recounting events</a:t>
            </a:r>
            <a:endParaRPr/>
          </a:p>
          <a:p>
            <a:pPr>
              <a:spcBef>
                <a:spcPts val="1333"/>
              </a:spcBef>
            </a:pPr>
            <a:r>
              <a:rPr lang="en"/>
              <a:t>Sexually explicit profiles on social networking sites</a:t>
            </a:r>
            <a:endParaRPr/>
          </a:p>
          <a:p>
            <a:pPr>
              <a:spcBef>
                <a:spcPts val="1333"/>
              </a:spcBef>
            </a:pPr>
            <a:r>
              <a:rPr lang="en"/>
              <a:t>Demeanor exhibiting fear, anxiety, depression, submissiveness, tenseness, nervousness</a:t>
            </a:r>
            <a:endParaRPr/>
          </a:p>
          <a:p>
            <a:pPr marL="0" indent="0">
              <a:spcBef>
                <a:spcPts val="1600"/>
              </a:spcBef>
              <a:spcAft>
                <a:spcPts val="160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Indicators of Sex or Labor Trafficking</a:t>
            </a:r>
            <a:endParaRPr/>
          </a:p>
        </p:txBody>
      </p:sp>
      <p:sp>
        <p:nvSpPr>
          <p:cNvPr id="201" name="Google Shape;201;p38"/>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a:spcBef>
                <a:spcPts val="1333"/>
              </a:spcBef>
            </a:pPr>
            <a:r>
              <a:rPr lang="en"/>
              <a:t>Is not enrolled in school or repeated absence from school</a:t>
            </a:r>
            <a:endParaRPr/>
          </a:p>
          <a:p>
            <a:pPr>
              <a:spcBef>
                <a:spcPts val="1600"/>
              </a:spcBef>
            </a:pPr>
            <a:r>
              <a:rPr lang="en"/>
              <a:t>Family relationships not clear (may or may not present as formal guardian)</a:t>
            </a:r>
            <a:endParaRPr/>
          </a:p>
          <a:p>
            <a:pPr>
              <a:spcBef>
                <a:spcPts val="1333"/>
              </a:spcBef>
            </a:pPr>
            <a:r>
              <a:rPr lang="en"/>
              <a:t>Child is fearful of family he/she lives with</a:t>
            </a:r>
            <a:endParaRPr/>
          </a:p>
          <a:p>
            <a:pPr>
              <a:spcBef>
                <a:spcPts val="1333"/>
              </a:spcBef>
            </a:pPr>
            <a:r>
              <a:rPr lang="en"/>
              <a:t>Does not have access to their personal identification documents (e.g., ID card, social security card, driver's license)</a:t>
            </a:r>
            <a:endParaRPr/>
          </a:p>
          <a:p>
            <a:pPr>
              <a:spcBef>
                <a:spcPts val="1333"/>
              </a:spcBef>
              <a:spcAft>
                <a:spcPts val="1600"/>
              </a:spcAft>
            </a:pPr>
            <a:r>
              <a:rPr lang="en"/>
              <a:t>For additional information please see </a:t>
            </a:r>
            <a:r>
              <a:rPr lang="en" u="sng">
                <a:solidFill>
                  <a:schemeClr val="hlink"/>
                </a:solidFill>
                <a:hlinkClick r:id="rId3"/>
              </a:rPr>
              <a:t>DHHS Human Trafficking Site</a:t>
            </a:r>
            <a:r>
              <a:rPr lang="en"/>
              <a: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9"/>
          <p:cNvPicPr preferRelativeResize="0"/>
          <p:nvPr/>
        </p:nvPicPr>
        <p:blipFill>
          <a:blip r:embed="rId3">
            <a:alphaModFix/>
          </a:blip>
          <a:stretch>
            <a:fillRect/>
          </a:stretch>
        </p:blipFill>
        <p:spPr>
          <a:xfrm>
            <a:off x="566568" y="1"/>
            <a:ext cx="11058865" cy="6209801"/>
          </a:xfrm>
          <a:prstGeom prst="rect">
            <a:avLst/>
          </a:prstGeom>
          <a:noFill/>
          <a:ln>
            <a:noFill/>
          </a:ln>
        </p:spPr>
      </p:pic>
      <p:sp>
        <p:nvSpPr>
          <p:cNvPr id="207" name="Google Shape;207;p39"/>
          <p:cNvSpPr txBox="1"/>
          <p:nvPr/>
        </p:nvSpPr>
        <p:spPr>
          <a:xfrm>
            <a:off x="229800" y="6209800"/>
            <a:ext cx="11732400" cy="707846"/>
          </a:xfrm>
          <a:prstGeom prst="rect">
            <a:avLst/>
          </a:prstGeom>
          <a:noFill/>
          <a:ln>
            <a:noFill/>
          </a:ln>
        </p:spPr>
        <p:txBody>
          <a:bodyPr spcFirstLastPara="1" wrap="square" lIns="121900" tIns="121900" rIns="121900" bIns="121900" anchor="t" anchorCtr="0">
            <a:spAutoFit/>
          </a:bodyPr>
          <a:lstStyle/>
          <a:p>
            <a:pPr>
              <a:buClr>
                <a:schemeClr val="dk1"/>
              </a:buClr>
              <a:buSzPts val="1100"/>
            </a:pPr>
            <a:r>
              <a:rPr lang="en" sz="1000">
                <a:solidFill>
                  <a:srgbClr val="444444"/>
                </a:solidFill>
                <a:highlight>
                  <a:srgbClr val="FFFFFF"/>
                </a:highlight>
              </a:rPr>
              <a:t>1. “Human trafficking” means both forced labor (otherwise known as labor trafficking) and commercial sexual assault (otherwise known as sex trafficking).</a:t>
            </a:r>
            <a:endParaRPr sz="1000">
              <a:solidFill>
                <a:srgbClr val="444444"/>
              </a:solidFill>
              <a:highlight>
                <a:srgbClr val="FFFFFF"/>
              </a:highlight>
            </a:endParaRPr>
          </a:p>
          <a:p>
            <a:r>
              <a:rPr lang="en" sz="1000">
                <a:solidFill>
                  <a:srgbClr val="444444"/>
                </a:solidFill>
                <a:highlight>
                  <a:srgbClr val="FFFFFF"/>
                </a:highlight>
              </a:rPr>
              <a:t>2. Under federal and Nebraska law, a human trafficker includes both those selling and those purchasing the services of a trafficking victim.</a:t>
            </a:r>
            <a:endParaRPr sz="1000">
              <a:solidFill>
                <a:srgbClr val="444444"/>
              </a:solidFill>
              <a:highlight>
                <a:srgbClr val="FFFFFF"/>
              </a:highlight>
            </a:endParaRPr>
          </a:p>
          <a:p>
            <a:r>
              <a:rPr lang="en" sz="1000">
                <a:solidFill>
                  <a:srgbClr val="444444"/>
                </a:solidFill>
                <a:highlight>
                  <a:srgbClr val="FFFFFF"/>
                </a:highlight>
              </a:rPr>
              <a:t>Source: </a:t>
            </a:r>
            <a:r>
              <a:rPr lang="en" sz="1000" u="sng">
                <a:solidFill>
                  <a:schemeClr val="hlink"/>
                </a:solidFill>
                <a:highlight>
                  <a:srgbClr val="FFFFFF"/>
                </a:highlight>
                <a:hlinkClick r:id="rId4"/>
              </a:rPr>
              <a:t>Nebraska Human Trafficking Task Force</a:t>
            </a:r>
            <a:endParaRPr sz="1000">
              <a:solidFill>
                <a:srgbClr val="444444"/>
              </a:solidFill>
              <a:highlight>
                <a:srgbClr val="FFFFFF"/>
              </a:high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4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What are the signs of sex trafficking? Part 1</a:t>
            </a:r>
            <a:endParaRPr/>
          </a:p>
        </p:txBody>
      </p:sp>
      <p:sp>
        <p:nvSpPr>
          <p:cNvPr id="213" name="Google Shape;213;p40"/>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r>
              <a:rPr lang="en" sz="1600"/>
              <a:t>This short video from the Nebraska Human Trafficking Task Force explores signs you may see in students at your school. </a:t>
            </a:r>
            <a:endParaRPr sz="1600"/>
          </a:p>
          <a:p>
            <a:pPr marL="0" indent="0">
              <a:spcBef>
                <a:spcPts val="1600"/>
              </a:spcBef>
              <a:spcAft>
                <a:spcPts val="1600"/>
              </a:spcAft>
              <a:buNone/>
            </a:pPr>
            <a:endParaRPr/>
          </a:p>
        </p:txBody>
      </p:sp>
      <p:pic>
        <p:nvPicPr>
          <p:cNvPr id="2" name="Online Media 1" title="What are the signs of sex trafficking? Part 1">
            <a:hlinkClick r:id="" action="ppaction://media"/>
            <a:extLst>
              <a:ext uri="{FF2B5EF4-FFF2-40B4-BE49-F238E27FC236}">
                <a16:creationId xmlns:a16="http://schemas.microsoft.com/office/drawing/2014/main" id="{85CF8757-DB65-45CC-9D03-8F7255DF3569}"/>
              </a:ext>
            </a:extLst>
          </p:cNvPr>
          <p:cNvPicPr>
            <a:picLocks noRot="1" noChangeAspect="1"/>
          </p:cNvPicPr>
          <p:nvPr>
            <a:videoFile r:link="rId1"/>
          </p:nvPr>
        </p:nvPicPr>
        <p:blipFill>
          <a:blip r:embed="rId4"/>
          <a:stretch>
            <a:fillRect/>
          </a:stretch>
        </p:blipFill>
        <p:spPr>
          <a:xfrm>
            <a:off x="3576647" y="2362128"/>
            <a:ext cx="5038706" cy="28468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4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What are the signs of sex trafficking? Part 2</a:t>
            </a:r>
            <a:endParaRPr/>
          </a:p>
        </p:txBody>
      </p:sp>
      <p:sp>
        <p:nvSpPr>
          <p:cNvPr id="220" name="Google Shape;220;p41"/>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r>
              <a:rPr lang="en" sz="1600"/>
              <a:t>This short video from the Nebraska Human Trafficking Task Force explores signs you may see in students at your school. </a:t>
            </a:r>
            <a:endParaRPr sz="1600"/>
          </a:p>
          <a:p>
            <a:pPr marL="0" indent="0">
              <a:spcBef>
                <a:spcPts val="1600"/>
              </a:spcBef>
              <a:buNone/>
            </a:pPr>
            <a:endParaRPr sz="1600"/>
          </a:p>
          <a:p>
            <a:pPr marL="0" indent="0">
              <a:spcBef>
                <a:spcPts val="1600"/>
              </a:spcBef>
              <a:spcAft>
                <a:spcPts val="1600"/>
              </a:spcAft>
              <a:buNone/>
            </a:pPr>
            <a:endParaRPr/>
          </a:p>
        </p:txBody>
      </p:sp>
      <p:pic>
        <p:nvPicPr>
          <p:cNvPr id="2" name="Online Media 1" title="What are the signs of sex trafficking? Part 2">
            <a:hlinkClick r:id="" action="ppaction://media"/>
            <a:extLst>
              <a:ext uri="{FF2B5EF4-FFF2-40B4-BE49-F238E27FC236}">
                <a16:creationId xmlns:a16="http://schemas.microsoft.com/office/drawing/2014/main" id="{15D7DF02-D43A-4EEF-B2AC-89AC5148B3AF}"/>
              </a:ext>
            </a:extLst>
          </p:cNvPr>
          <p:cNvPicPr>
            <a:picLocks noRot="1" noChangeAspect="1"/>
          </p:cNvPicPr>
          <p:nvPr>
            <a:videoFile r:link="rId1"/>
          </p:nvPr>
        </p:nvPicPr>
        <p:blipFill>
          <a:blip r:embed="rId4"/>
          <a:stretch>
            <a:fillRect/>
          </a:stretch>
        </p:blipFill>
        <p:spPr>
          <a:xfrm>
            <a:off x="3550763" y="2445250"/>
            <a:ext cx="5090473" cy="28761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What we’ll cover:</a:t>
            </a:r>
            <a:endParaRPr/>
          </a:p>
        </p:txBody>
      </p:sp>
      <p:sp>
        <p:nvSpPr>
          <p:cNvPr id="67" name="Google Shape;67;p15"/>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r>
              <a:rPr lang="en"/>
              <a:t>Define and recognize indicators of:</a:t>
            </a:r>
            <a:endParaRPr/>
          </a:p>
          <a:p>
            <a:pPr lvl="1"/>
            <a:r>
              <a:rPr lang="en"/>
              <a:t>Abuse</a:t>
            </a:r>
            <a:endParaRPr/>
          </a:p>
          <a:p>
            <a:pPr lvl="1"/>
            <a:r>
              <a:rPr lang="en"/>
              <a:t>Neglect</a:t>
            </a:r>
            <a:endParaRPr/>
          </a:p>
          <a:p>
            <a:pPr lvl="1"/>
            <a:r>
              <a:rPr lang="en"/>
              <a:t>Sexual concerns</a:t>
            </a:r>
            <a:endParaRPr/>
          </a:p>
          <a:p>
            <a:pPr lvl="1"/>
            <a:r>
              <a:rPr lang="en"/>
              <a:t>Human Trafficking</a:t>
            </a:r>
            <a:endParaRPr/>
          </a:p>
          <a:p>
            <a:pPr lvl="1"/>
            <a:r>
              <a:rPr lang="en"/>
              <a:t>Dependency</a:t>
            </a:r>
            <a:endParaRPr/>
          </a:p>
          <a:p>
            <a:r>
              <a:rPr lang="en"/>
              <a:t>Mandatory reporting </a:t>
            </a:r>
            <a:endParaRPr/>
          </a:p>
          <a:p>
            <a:r>
              <a:rPr lang="en"/>
              <a:t>Child Advocacy Centers</a:t>
            </a:r>
            <a:endParaRPr/>
          </a:p>
          <a:p>
            <a:r>
              <a:rPr lang="en"/>
              <a:t>New laws enacted to protect students in Nebraska</a:t>
            </a:r>
            <a:endParaRPr/>
          </a:p>
          <a:p>
            <a:r>
              <a:rPr lang="en"/>
              <a:t>Role of the School Nurse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2"/>
          <p:cNvSpPr txBox="1">
            <a:spLocks noGrp="1"/>
          </p:cNvSpPr>
          <p:nvPr>
            <p:ph type="title"/>
          </p:nvPr>
        </p:nvSpPr>
        <p:spPr>
          <a:xfrm>
            <a:off x="415600" y="2867800"/>
            <a:ext cx="11360800" cy="1122400"/>
          </a:xfrm>
          <a:prstGeom prst="rect">
            <a:avLst/>
          </a:prstGeom>
        </p:spPr>
        <p:txBody>
          <a:bodyPr spcFirstLastPara="1" vert="horz" wrap="square" lIns="121900" tIns="121900" rIns="121900" bIns="121900" rtlCol="0" anchor="ctr" anchorCtr="0">
            <a:normAutofit/>
          </a:bodyPr>
          <a:lstStyle/>
          <a:p>
            <a:r>
              <a:rPr lang="en"/>
              <a:t>Dependency</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Dependency</a:t>
            </a:r>
            <a:endParaRPr/>
          </a:p>
        </p:txBody>
      </p:sp>
      <p:sp>
        <p:nvSpPr>
          <p:cNvPr id="232" name="Google Shape;232;p43"/>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r>
              <a:rPr lang="en"/>
              <a:t>Dependency occurs when no child maltreatment has been identified however the parent or caregiver is, or will be unable to care for the child through no fault of the parent or caregiver.</a:t>
            </a:r>
            <a:endParaRPr/>
          </a:p>
          <a:p>
            <a:pPr marL="0" indent="0">
              <a:spcBef>
                <a:spcPts val="1600"/>
              </a:spcBef>
              <a:buClr>
                <a:schemeClr val="dk1"/>
              </a:buClr>
              <a:buSzPts val="1100"/>
              <a:buNone/>
            </a:pPr>
            <a:r>
              <a:rPr lang="en" u="sng"/>
              <a:t>Indicators:</a:t>
            </a:r>
            <a:endParaRPr u="sng"/>
          </a:p>
          <a:p>
            <a:pPr>
              <a:spcBef>
                <a:spcPts val="1600"/>
              </a:spcBef>
              <a:buClr>
                <a:schemeClr val="dk2"/>
              </a:buClr>
              <a:buFont typeface="Arial"/>
              <a:buChar char="●"/>
            </a:pPr>
            <a:r>
              <a:rPr lang="en"/>
              <a:t>Parent has their own physical or mental health needs preventing from properly providing for the child</a:t>
            </a:r>
            <a:endParaRPr/>
          </a:p>
          <a:p>
            <a:pPr>
              <a:buClr>
                <a:schemeClr val="dk2"/>
              </a:buClr>
              <a:buFont typeface="Arial"/>
              <a:buChar char="●"/>
            </a:pPr>
            <a:r>
              <a:rPr lang="en"/>
              <a:t>Child has no caregiver due to death, incarceration, hospitalization, or lack of supports</a:t>
            </a:r>
            <a:endParaRPr/>
          </a:p>
          <a:p>
            <a:pPr>
              <a:buClr>
                <a:schemeClr val="dk2"/>
              </a:buClr>
              <a:buFont typeface="Arial"/>
              <a:buChar char="●"/>
            </a:pPr>
            <a:r>
              <a:rPr lang="en"/>
              <a:t>Child's physical or mental health needs are beyond ability of caregiver or community based services</a:t>
            </a:r>
            <a:endParaRPr sz="2933"/>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4"/>
          <p:cNvSpPr txBox="1">
            <a:spLocks noGrp="1"/>
          </p:cNvSpPr>
          <p:nvPr>
            <p:ph type="title"/>
          </p:nvPr>
        </p:nvSpPr>
        <p:spPr>
          <a:xfrm>
            <a:off x="415600" y="2867800"/>
            <a:ext cx="11360800" cy="1122400"/>
          </a:xfrm>
          <a:prstGeom prst="rect">
            <a:avLst/>
          </a:prstGeom>
        </p:spPr>
        <p:txBody>
          <a:bodyPr spcFirstLastPara="1" vert="horz" wrap="square" lIns="121900" tIns="121900" rIns="121900" bIns="121900" rtlCol="0" anchor="ctr" anchorCtr="0">
            <a:normAutofit/>
          </a:bodyPr>
          <a:lstStyle/>
          <a:p>
            <a:r>
              <a:rPr lang="en"/>
              <a:t>Reporting Child Abuse and Neglect</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Mandatory Reporting</a:t>
            </a:r>
            <a:endParaRPr/>
          </a:p>
        </p:txBody>
      </p:sp>
      <p:sp>
        <p:nvSpPr>
          <p:cNvPr id="243" name="Google Shape;243;p45"/>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r>
              <a:rPr lang="en" b="1" i="1" u="sng"/>
              <a:t>Everyone</a:t>
            </a:r>
            <a:r>
              <a:rPr lang="en"/>
              <a:t> has a responsibility to report child abuse or neglect. </a:t>
            </a:r>
            <a:endParaRPr/>
          </a:p>
          <a:p>
            <a:pPr marL="0" indent="0">
              <a:spcBef>
                <a:spcPts val="1600"/>
              </a:spcBef>
              <a:buNone/>
            </a:pPr>
            <a:r>
              <a:rPr lang="en"/>
              <a:t>State law requires any person who has a reason to believe that a child has been abused or neglected to report their concerns to the Child Abuse and Neglect Hotline at: </a:t>
            </a:r>
            <a:r>
              <a:rPr lang="en" b="1"/>
              <a:t>(800) 652-1999</a:t>
            </a:r>
            <a:endParaRPr b="1"/>
          </a:p>
          <a:p>
            <a:pPr marL="0" indent="0">
              <a:spcBef>
                <a:spcPts val="1600"/>
              </a:spcBef>
              <a:spcAft>
                <a:spcPts val="1600"/>
              </a:spcAft>
              <a:buNone/>
            </a:pPr>
            <a:r>
              <a:rPr lang="en"/>
              <a:t>See: </a:t>
            </a:r>
            <a:r>
              <a:rPr lang="en" u="sng">
                <a:solidFill>
                  <a:schemeClr val="hlink"/>
                </a:solidFill>
                <a:hlinkClick r:id="rId3"/>
              </a:rPr>
              <a:t>Nebraska Revised Statute 28-711</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4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Reporting at your school</a:t>
            </a:r>
            <a:endParaRPr/>
          </a:p>
        </p:txBody>
      </p:sp>
      <p:sp>
        <p:nvSpPr>
          <p:cNvPr id="249" name="Google Shape;249;p46"/>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r>
              <a:rPr lang="en"/>
              <a:t>Check to see what your school’s policies and procedures are for reporting suspected child abuse/neglect. For example, you may need to notify your principal or building administrator first.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What to Report</a:t>
            </a:r>
            <a:endParaRPr/>
          </a:p>
        </p:txBody>
      </p:sp>
      <p:sp>
        <p:nvSpPr>
          <p:cNvPr id="255" name="Google Shape;255;p47"/>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r>
              <a:rPr lang="en"/>
              <a:t>Family information</a:t>
            </a:r>
            <a:endParaRPr/>
          </a:p>
          <a:p>
            <a:r>
              <a:rPr lang="en"/>
              <a:t>The concerns you have</a:t>
            </a:r>
            <a:endParaRPr/>
          </a:p>
        </p:txBody>
      </p:sp>
      <p:pic>
        <p:nvPicPr>
          <p:cNvPr id="256" name="Google Shape;256;p47"/>
          <p:cNvPicPr preferRelativeResize="0"/>
          <p:nvPr/>
        </p:nvPicPr>
        <p:blipFill>
          <a:blip r:embed="rId3">
            <a:alphaModFix/>
          </a:blip>
          <a:stretch>
            <a:fillRect/>
          </a:stretch>
        </p:blipFill>
        <p:spPr>
          <a:xfrm>
            <a:off x="4952469" y="866018"/>
            <a:ext cx="6609799" cy="512596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Reporting: Family Information</a:t>
            </a:r>
            <a:endParaRPr/>
          </a:p>
        </p:txBody>
      </p:sp>
      <p:sp>
        <p:nvSpPr>
          <p:cNvPr id="262" name="Google Shape;262;p48"/>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lnSpcReduction="10000"/>
          </a:bodyPr>
          <a:lstStyle/>
          <a:p>
            <a:r>
              <a:rPr lang="en"/>
              <a:t>Provide as much information as you can about the alleged victim(s)—the child(ren)—and the people in their household.</a:t>
            </a:r>
            <a:endParaRPr/>
          </a:p>
          <a:p>
            <a:r>
              <a:rPr lang="en"/>
              <a:t>Give the Hotline Worker the address, if you can.</a:t>
            </a:r>
            <a:endParaRPr/>
          </a:p>
          <a:p>
            <a:r>
              <a:rPr lang="en"/>
              <a:t>It helps if you can provide first and last names of the child(ren), their ages (or birthdates) and the school(s) they attend, if you know.</a:t>
            </a:r>
            <a:endParaRPr/>
          </a:p>
          <a:p>
            <a:r>
              <a:rPr lang="en"/>
              <a:t>It helps if you can name anyone else who lives in the home with the child(ren)—parent(s), step-parent(s), grandparent(s), aunts or uncles or other adults--and provide their age(s) and phone number(s).</a:t>
            </a:r>
            <a:endParaRPr/>
          </a:p>
          <a:p>
            <a:r>
              <a:rPr lang="en"/>
              <a:t>If you know them, provide the full name(s) and address(es) of any non-custodial parent(s).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Reporting: Concerns</a:t>
            </a:r>
            <a:endParaRPr/>
          </a:p>
        </p:txBody>
      </p:sp>
      <p:sp>
        <p:nvSpPr>
          <p:cNvPr id="268" name="Google Shape;268;p49"/>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fontScale="92500"/>
          </a:bodyPr>
          <a:lstStyle/>
          <a:p>
            <a:r>
              <a:rPr lang="en"/>
              <a:t>Describe what is going on and what you are concerned about</a:t>
            </a:r>
            <a:endParaRPr/>
          </a:p>
          <a:p>
            <a:r>
              <a:rPr lang="en"/>
              <a:t>Describe how the children are unsafe</a:t>
            </a:r>
            <a:endParaRPr/>
          </a:p>
          <a:p>
            <a:r>
              <a:rPr lang="en"/>
              <a:t>Describe the specific incident(s) you are concerned about, with as much detail as possible:</a:t>
            </a:r>
            <a:endParaRPr/>
          </a:p>
          <a:p>
            <a:pPr lvl="1"/>
            <a:r>
              <a:rPr lang="en"/>
              <a:t>Where it happened</a:t>
            </a:r>
            <a:endParaRPr/>
          </a:p>
          <a:p>
            <a:pPr lvl="1"/>
            <a:r>
              <a:rPr lang="en"/>
              <a:t>When it happened</a:t>
            </a:r>
            <a:endParaRPr/>
          </a:p>
          <a:p>
            <a:pPr lvl="1"/>
            <a:r>
              <a:rPr lang="en"/>
              <a:t>Who was there</a:t>
            </a:r>
            <a:endParaRPr/>
          </a:p>
          <a:p>
            <a:r>
              <a:rPr lang="en"/>
              <a:t>Describe any signs of physical abuse such as marks or bruises</a:t>
            </a:r>
            <a:endParaRPr/>
          </a:p>
          <a:p>
            <a:r>
              <a:rPr lang="en"/>
              <a:t>Describe any illegal drug use or misuse of prescription drugs and how it makes the child(ren) unsafe</a:t>
            </a:r>
            <a:endParaRPr/>
          </a:p>
          <a:p>
            <a:r>
              <a:rPr lang="en"/>
              <a:t>If there is domestic violence occurring between the adults, describe if there has been an injury as a result of the domestic violence</a:t>
            </a:r>
            <a:endParaRPr/>
          </a:p>
          <a:p>
            <a:r>
              <a:rPr lang="en"/>
              <a:t>Describe how the children have been effected</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5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Will the family know who reported them?</a:t>
            </a:r>
            <a:endParaRPr/>
          </a:p>
        </p:txBody>
      </p:sp>
      <p:sp>
        <p:nvSpPr>
          <p:cNvPr id="274" name="Google Shape;274;p50"/>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r>
              <a:rPr lang="en"/>
              <a:t>No. </a:t>
            </a:r>
            <a:r>
              <a:rPr lang="en">
                <a:latin typeface="Roboto"/>
                <a:ea typeface="Roboto"/>
                <a:cs typeface="Roboto"/>
                <a:sym typeface="Roboto"/>
              </a:rPr>
              <a:t>The identity of the person who made the report is confidential and cannot be released.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5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Reasonable cause</a:t>
            </a:r>
            <a:endParaRPr/>
          </a:p>
        </p:txBody>
      </p:sp>
      <p:sp>
        <p:nvSpPr>
          <p:cNvPr id="280" name="Google Shape;280;p51"/>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r>
              <a:rPr lang="en"/>
              <a:t>If you have </a:t>
            </a:r>
            <a:r>
              <a:rPr lang="en" i="1">
                <a:highlight>
                  <a:schemeClr val="accent6"/>
                </a:highlight>
              </a:rPr>
              <a:t>reasonable cause</a:t>
            </a:r>
            <a:r>
              <a:rPr lang="en"/>
              <a:t> to believe that a child is being abused or neglected, you must report that. You do not need proof. </a:t>
            </a:r>
            <a:endParaRPr/>
          </a:p>
          <a:p>
            <a:pPr marL="0" indent="0">
              <a:spcBef>
                <a:spcPts val="1600"/>
              </a:spcBef>
              <a:buNone/>
            </a:pPr>
            <a:r>
              <a:rPr lang="en" b="1" i="1"/>
              <a:t>It is NOT your job to investigate.</a:t>
            </a:r>
            <a:r>
              <a:rPr lang="en"/>
              <a:t> It IS your job to report. </a:t>
            </a:r>
            <a:endParaRPr/>
          </a:p>
          <a:p>
            <a:pPr marL="0" indent="0">
              <a:lnSpc>
                <a:spcPct val="120000"/>
              </a:lnSpc>
              <a:spcBef>
                <a:spcPts val="1600"/>
              </a:spcBef>
              <a:buClr>
                <a:schemeClr val="dk1"/>
              </a:buClr>
              <a:buSzPts val="1100"/>
              <a:buNone/>
            </a:pPr>
            <a:r>
              <a:rPr lang="en" sz="1667">
                <a:highlight>
                  <a:srgbClr val="FFFFFF"/>
                </a:highlight>
                <a:latin typeface="Roboto"/>
                <a:ea typeface="Roboto"/>
                <a:cs typeface="Roboto"/>
                <a:sym typeface="Roboto"/>
              </a:rPr>
              <a:t>Nebraska Revised Statute </a:t>
            </a:r>
            <a:r>
              <a:rPr lang="en" sz="1667" u="sng">
                <a:solidFill>
                  <a:schemeClr val="hlink"/>
                </a:solidFill>
                <a:highlight>
                  <a:srgbClr val="FFFFFF"/>
                </a:highlight>
                <a:latin typeface="Roboto"/>
                <a:ea typeface="Roboto"/>
                <a:cs typeface="Roboto"/>
                <a:sym typeface="Roboto"/>
                <a:hlinkClick r:id="rId3"/>
              </a:rPr>
              <a:t>28-711</a:t>
            </a:r>
            <a:endParaRPr sz="1667">
              <a:highlight>
                <a:srgbClr val="FFFFFF"/>
              </a:highlight>
              <a:latin typeface="Roboto"/>
              <a:ea typeface="Roboto"/>
              <a:cs typeface="Roboto"/>
              <a:sym typeface="Roboto"/>
            </a:endParaRPr>
          </a:p>
          <a:p>
            <a:pPr marL="0" indent="0">
              <a:spcBef>
                <a:spcPts val="1067"/>
              </a:spcBef>
              <a:spcAft>
                <a:spcPts val="1600"/>
              </a:spcAft>
              <a:buNone/>
            </a:pPr>
            <a:r>
              <a:rPr lang="en" sz="1400">
                <a:highlight>
                  <a:srgbClr val="FFFFFF"/>
                </a:highlight>
                <a:latin typeface="Roboto"/>
                <a:ea typeface="Roboto"/>
                <a:cs typeface="Roboto"/>
                <a:sym typeface="Roboto"/>
              </a:rPr>
              <a:t>(1) When any physician, any medical institution, any nurse, any school employee, any social worker, the Inspector General appointed under section </a:t>
            </a:r>
            <a:r>
              <a:rPr lang="en" sz="1400">
                <a:highlight>
                  <a:srgbClr val="FFFFFF"/>
                </a:highlight>
                <a:uFill>
                  <a:noFill/>
                </a:uFill>
                <a:latin typeface="Roboto"/>
                <a:ea typeface="Roboto"/>
                <a:cs typeface="Roboto"/>
                <a:sym typeface="Roboto"/>
                <a:hlinkClick r:id="rId4"/>
              </a:rPr>
              <a:t>43-4317</a:t>
            </a:r>
            <a:r>
              <a:rPr lang="en" sz="1400">
                <a:highlight>
                  <a:srgbClr val="FFFFFF"/>
                </a:highlight>
                <a:latin typeface="Roboto"/>
                <a:ea typeface="Roboto"/>
                <a:cs typeface="Roboto"/>
                <a:sym typeface="Roboto"/>
              </a:rPr>
              <a:t>, or any other person has </a:t>
            </a:r>
            <a:r>
              <a:rPr lang="en" sz="1400">
                <a:highlight>
                  <a:schemeClr val="accent6"/>
                </a:highlight>
                <a:latin typeface="Roboto"/>
                <a:ea typeface="Roboto"/>
                <a:cs typeface="Roboto"/>
                <a:sym typeface="Roboto"/>
              </a:rPr>
              <a:t>reasonable cause to believe that a child has been subjected to child abuse or neglect or observes such child being subjected to conditions or circumstances which reasonably would result in child abuse or neglect</a:t>
            </a:r>
            <a:r>
              <a:rPr lang="en" sz="1400">
                <a:highlight>
                  <a:srgbClr val="FFFFFF"/>
                </a:highlight>
                <a:latin typeface="Roboto"/>
                <a:ea typeface="Roboto"/>
                <a:cs typeface="Roboto"/>
                <a:sym typeface="Roboto"/>
              </a:rPr>
              <a:t>, he or she shall report such incident or cause a report of child abuse or neglect to be made to the proper law enforcement agency or to the department on the toll-free number established by subsection (2) of this section.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a:bodyPr>
          <a:lstStyle/>
          <a:p>
            <a:pPr>
              <a:buClr>
                <a:schemeClr val="dk1"/>
              </a:buClr>
              <a:buSzPts val="1100"/>
            </a:pPr>
            <a:r>
              <a:rPr lang="en" sz="3333"/>
              <a:t>Child Abuse and Neglect Definitions and Indicators</a:t>
            </a:r>
            <a:endParaRPr sz="3333"/>
          </a:p>
        </p:txBody>
      </p:sp>
      <p:sp>
        <p:nvSpPr>
          <p:cNvPr id="73" name="Google Shape;73;p16"/>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r>
              <a:rPr lang="en"/>
              <a:t>In order to recognize abuse and neglect in children, in this module we will discuss the different types/legal definitions of abuse and neglect and what you may possibly see with them (indicators).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52"/>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How to Report</a:t>
            </a:r>
            <a:endParaRPr/>
          </a:p>
        </p:txBody>
      </p:sp>
      <p:sp>
        <p:nvSpPr>
          <p:cNvPr id="286" name="Google Shape;286;p52"/>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r>
              <a:rPr lang="en" b="1"/>
              <a:t>Phone:</a:t>
            </a:r>
            <a:r>
              <a:rPr lang="en"/>
              <a:t> Calling the hotline is the preferred way to report.</a:t>
            </a:r>
            <a:endParaRPr/>
          </a:p>
          <a:p>
            <a:pPr marL="0" indent="0">
              <a:spcBef>
                <a:spcPts val="1600"/>
              </a:spcBef>
              <a:buNone/>
            </a:pPr>
            <a:r>
              <a:rPr lang="en" sz="3467" b="1">
                <a:solidFill>
                  <a:srgbClr val="FF0000"/>
                </a:solidFill>
                <a:highlight>
                  <a:srgbClr val="FFFFFF"/>
                </a:highlight>
              </a:rPr>
              <a:t>1-800-652-1999</a:t>
            </a:r>
            <a:endParaRPr sz="3733" b="1">
              <a:solidFill>
                <a:srgbClr val="FF0000"/>
              </a:solidFill>
            </a:endParaRPr>
          </a:p>
          <a:p>
            <a:pPr marL="0" indent="0">
              <a:spcBef>
                <a:spcPts val="1600"/>
              </a:spcBef>
              <a:buNone/>
            </a:pPr>
            <a:r>
              <a:rPr lang="en" b="1"/>
              <a:t>Email: </a:t>
            </a:r>
            <a:r>
              <a:rPr lang="en"/>
              <a:t>There is also an email address that can be used when necessary for situations such as emailing pictures or attachments. </a:t>
            </a:r>
            <a:endParaRPr/>
          </a:p>
          <a:p>
            <a:pPr marL="0" indent="0">
              <a:spcBef>
                <a:spcPts val="1600"/>
              </a:spcBef>
              <a:spcAft>
                <a:spcPts val="1600"/>
              </a:spcAft>
              <a:buClr>
                <a:schemeClr val="dk1"/>
              </a:buClr>
              <a:buSzPts val="1100"/>
              <a:buNone/>
            </a:pPr>
            <a:r>
              <a:rPr lang="en" u="sng">
                <a:solidFill>
                  <a:schemeClr val="accent5"/>
                </a:solidFill>
                <a:hlinkClick r:id="rId3">
                  <a:extLst>
                    <a:ext uri="{A12FA001-AC4F-418D-AE19-62706E023703}">
                      <ahyp:hlinkClr xmlns:ahyp="http://schemas.microsoft.com/office/drawing/2018/hyperlinkcolor" val="tx"/>
                    </a:ext>
                  </a:extLst>
                </a:hlinkClick>
              </a:rPr>
              <a:t>DHHS.ChildAdultANHotline@nebraska.gov</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53"/>
          <p:cNvSpPr txBox="1">
            <a:spLocks noGrp="1"/>
          </p:cNvSpPr>
          <p:nvPr>
            <p:ph type="title"/>
          </p:nvPr>
        </p:nvSpPr>
        <p:spPr>
          <a:xfrm>
            <a:off x="415600" y="2867800"/>
            <a:ext cx="11360800" cy="1122400"/>
          </a:xfrm>
          <a:prstGeom prst="rect">
            <a:avLst/>
          </a:prstGeom>
        </p:spPr>
        <p:txBody>
          <a:bodyPr spcFirstLastPara="1" vert="horz" wrap="square" lIns="121900" tIns="121900" rIns="121900" bIns="121900" rtlCol="0" anchor="ctr" anchorCtr="0">
            <a:normAutofit/>
          </a:bodyPr>
          <a:lstStyle/>
          <a:p>
            <a:r>
              <a:rPr lang="en"/>
              <a:t>Child Advocacy Centers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5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Resource: </a:t>
            </a:r>
            <a:r>
              <a:rPr lang="en" sz="3733">
                <a:solidFill>
                  <a:schemeClr val="dk2"/>
                </a:solidFill>
              </a:rPr>
              <a:t>Child Advocacy Centers</a:t>
            </a:r>
            <a:endParaRPr sz="5067"/>
          </a:p>
        </p:txBody>
      </p:sp>
      <p:sp>
        <p:nvSpPr>
          <p:cNvPr id="297" name="Google Shape;297;p54"/>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r>
              <a:rPr lang="en" sz="1600"/>
              <a:t>This short video explains what the purpose and role of a Children’s Advocacy Center (CAC) is. </a:t>
            </a:r>
            <a:endParaRPr sz="1600"/>
          </a:p>
        </p:txBody>
      </p:sp>
      <p:pic>
        <p:nvPicPr>
          <p:cNvPr id="298" name="Google Shape;298;p54" title="How CACs Help Kids">
            <a:hlinkClick r:id="rId3"/>
          </p:cNvPr>
          <p:cNvPicPr preferRelativeResize="0"/>
          <p:nvPr/>
        </p:nvPicPr>
        <p:blipFill>
          <a:blip r:embed="rId4">
            <a:alphaModFix/>
          </a:blip>
          <a:stretch>
            <a:fillRect/>
          </a:stretch>
        </p:blipFill>
        <p:spPr>
          <a:xfrm>
            <a:off x="3048000" y="2147300"/>
            <a:ext cx="6096000" cy="4572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8"/>
                                        </p:tgtEl>
                                        <p:attrNameLst>
                                          <p:attrName>style.visibility</p:attrName>
                                        </p:attrNameLst>
                                      </p:cBhvr>
                                      <p:to>
                                        <p:strVal val="visible"/>
                                      </p:to>
                                    </p:set>
                                    <p:animEffect transition="in" filter="fade">
                                      <p:cBhvr>
                                        <p:cTn id="7" dur="10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5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Resource: </a:t>
            </a:r>
            <a:r>
              <a:rPr lang="en" sz="3733">
                <a:solidFill>
                  <a:schemeClr val="dk2"/>
                </a:solidFill>
              </a:rPr>
              <a:t>Child Advocacy Centers</a:t>
            </a:r>
            <a:endParaRPr sz="5067"/>
          </a:p>
        </p:txBody>
      </p:sp>
      <p:sp>
        <p:nvSpPr>
          <p:cNvPr id="304" name="Google Shape;304;p55"/>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endParaRPr sz="1600"/>
          </a:p>
          <a:p>
            <a:pPr marL="0" indent="0">
              <a:spcBef>
                <a:spcPts val="1600"/>
              </a:spcBef>
              <a:buNone/>
            </a:pPr>
            <a:endParaRPr sz="1600"/>
          </a:p>
          <a:p>
            <a:pPr marL="0" indent="0">
              <a:spcBef>
                <a:spcPts val="1600"/>
              </a:spcBef>
              <a:buNone/>
            </a:pPr>
            <a:endParaRPr sz="1600"/>
          </a:p>
          <a:p>
            <a:pPr marL="0" indent="0">
              <a:spcBef>
                <a:spcPts val="1600"/>
              </a:spcBef>
              <a:buNone/>
            </a:pPr>
            <a:endParaRPr sz="1600"/>
          </a:p>
          <a:p>
            <a:pPr marL="0" indent="0">
              <a:spcBef>
                <a:spcPts val="1600"/>
              </a:spcBef>
              <a:buNone/>
            </a:pPr>
            <a:endParaRPr sz="1600"/>
          </a:p>
          <a:p>
            <a:pPr marL="0" indent="0">
              <a:spcBef>
                <a:spcPts val="1600"/>
              </a:spcBef>
              <a:buNone/>
            </a:pPr>
            <a:endParaRPr sz="1600"/>
          </a:p>
          <a:p>
            <a:pPr marL="0" indent="0">
              <a:spcBef>
                <a:spcPts val="1600"/>
              </a:spcBef>
              <a:buNone/>
            </a:pPr>
            <a:endParaRPr sz="1600"/>
          </a:p>
          <a:p>
            <a:pPr marL="0" indent="0">
              <a:spcBef>
                <a:spcPts val="1600"/>
              </a:spcBef>
              <a:buNone/>
            </a:pPr>
            <a:endParaRPr sz="1600"/>
          </a:p>
          <a:p>
            <a:pPr marL="0" indent="0">
              <a:spcBef>
                <a:spcPts val="1600"/>
              </a:spcBef>
              <a:spcAft>
                <a:spcPts val="1600"/>
              </a:spcAft>
              <a:buNone/>
            </a:pPr>
            <a:r>
              <a:rPr lang="en" sz="1600"/>
              <a:t>Find your local CAC:  </a:t>
            </a:r>
            <a:r>
              <a:rPr lang="en" sz="1600" u="sng">
                <a:solidFill>
                  <a:schemeClr val="accent5"/>
                </a:solidFill>
                <a:hlinkClick r:id="rId3">
                  <a:extLst>
                    <a:ext uri="{A12FA001-AC4F-418D-AE19-62706E023703}">
                      <ahyp:hlinkClr xmlns:ahyp="http://schemas.microsoft.com/office/drawing/2018/hyperlinkcolor" val="tx"/>
                    </a:ext>
                  </a:extLst>
                </a:hlinkClick>
              </a:rPr>
              <a:t>https://www.nebraskacacs.com/cac-information/find-your-local-cac.html</a:t>
            </a:r>
            <a:endParaRPr sz="1600"/>
          </a:p>
        </p:txBody>
      </p:sp>
      <p:pic>
        <p:nvPicPr>
          <p:cNvPr id="305" name="Google Shape;305;p55"/>
          <p:cNvPicPr preferRelativeResize="0"/>
          <p:nvPr/>
        </p:nvPicPr>
        <p:blipFill>
          <a:blip r:embed="rId4">
            <a:alphaModFix/>
          </a:blip>
          <a:stretch>
            <a:fillRect/>
          </a:stretch>
        </p:blipFill>
        <p:spPr>
          <a:xfrm>
            <a:off x="1728334" y="1745803"/>
            <a:ext cx="7715268" cy="33664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Video: Child Abuse Reporting and Omaha Child Advocacy Center (Project Harmony)</a:t>
            </a:r>
            <a:endParaRPr/>
          </a:p>
        </p:txBody>
      </p:sp>
      <p:pic>
        <p:nvPicPr>
          <p:cNvPr id="2" name="Online Media 1" title="Under One Roof: Child Abuse Investigations">
            <a:hlinkClick r:id="" action="ppaction://media"/>
            <a:extLst>
              <a:ext uri="{FF2B5EF4-FFF2-40B4-BE49-F238E27FC236}">
                <a16:creationId xmlns:a16="http://schemas.microsoft.com/office/drawing/2014/main" id="{A0FC76F7-A8EB-4CC0-8485-EFE2C8BDD830}"/>
              </a:ext>
            </a:extLst>
          </p:cNvPr>
          <p:cNvPicPr>
            <a:picLocks noRot="1" noChangeAspect="1"/>
          </p:cNvPicPr>
          <p:nvPr>
            <a:videoFile r:link="rId1"/>
          </p:nvPr>
        </p:nvPicPr>
        <p:blipFill>
          <a:blip r:embed="rId4"/>
          <a:stretch>
            <a:fillRect/>
          </a:stretch>
        </p:blipFill>
        <p:spPr>
          <a:xfrm>
            <a:off x="3502336" y="2298706"/>
            <a:ext cx="5187328" cy="29308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7"/>
          <p:cNvSpPr txBox="1">
            <a:spLocks noGrp="1"/>
          </p:cNvSpPr>
          <p:nvPr>
            <p:ph type="title"/>
          </p:nvPr>
        </p:nvSpPr>
        <p:spPr>
          <a:xfrm>
            <a:off x="415600" y="2867800"/>
            <a:ext cx="11360800" cy="1122400"/>
          </a:xfrm>
          <a:prstGeom prst="rect">
            <a:avLst/>
          </a:prstGeom>
        </p:spPr>
        <p:txBody>
          <a:bodyPr spcFirstLastPara="1" vert="horz" wrap="square" lIns="121900" tIns="121900" rIns="121900" bIns="121900" rtlCol="0" anchor="ctr" anchorCtr="0">
            <a:normAutofit/>
          </a:bodyPr>
          <a:lstStyle/>
          <a:p>
            <a:r>
              <a:rPr lang="en"/>
              <a:t>New Laws for Nebraska Schools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5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Poster regarding reports of child abuse or neglect</a:t>
            </a:r>
            <a:endParaRPr/>
          </a:p>
        </p:txBody>
      </p:sp>
      <p:sp>
        <p:nvSpPr>
          <p:cNvPr id="322" name="Google Shape;322;p58"/>
          <p:cNvSpPr txBox="1">
            <a:spLocks noGrp="1"/>
          </p:cNvSpPr>
          <p:nvPr>
            <p:ph type="body" idx="1"/>
          </p:nvPr>
        </p:nvSpPr>
        <p:spPr>
          <a:xfrm>
            <a:off x="415600" y="1536633"/>
            <a:ext cx="10795200" cy="5137600"/>
          </a:xfrm>
          <a:prstGeom prst="rect">
            <a:avLst/>
          </a:prstGeom>
        </p:spPr>
        <p:txBody>
          <a:bodyPr spcFirstLastPara="1" wrap="square" lIns="121900" tIns="121900" rIns="121900" bIns="121900" anchor="t" anchorCtr="0">
            <a:normAutofit/>
          </a:bodyPr>
          <a:lstStyle/>
          <a:p>
            <a:pPr marL="0" indent="0">
              <a:lnSpc>
                <a:spcPct val="120000"/>
              </a:lnSpc>
              <a:spcBef>
                <a:spcPts val="1067"/>
              </a:spcBef>
              <a:buNone/>
            </a:pPr>
            <a:r>
              <a:rPr lang="en" sz="1600" u="sng">
                <a:solidFill>
                  <a:schemeClr val="hlink"/>
                </a:solidFill>
                <a:highlight>
                  <a:srgbClr val="FFFFFF"/>
                </a:highlight>
                <a:latin typeface="Roboto"/>
                <a:ea typeface="Roboto"/>
                <a:cs typeface="Roboto"/>
                <a:sym typeface="Roboto"/>
                <a:hlinkClick r:id="rId3"/>
              </a:rPr>
              <a:t>Nebraska Revised Statute 79-2,157</a:t>
            </a:r>
            <a:endParaRPr sz="1600">
              <a:solidFill>
                <a:srgbClr val="212529"/>
              </a:solidFill>
              <a:highlight>
                <a:srgbClr val="FFFFFF"/>
              </a:highlight>
              <a:latin typeface="Roboto"/>
              <a:ea typeface="Roboto"/>
              <a:cs typeface="Roboto"/>
              <a:sym typeface="Roboto"/>
            </a:endParaRPr>
          </a:p>
          <a:p>
            <a:pPr marL="0" indent="0">
              <a:spcBef>
                <a:spcPts val="1067"/>
              </a:spcBef>
              <a:buNone/>
            </a:pPr>
            <a:r>
              <a:rPr lang="en" sz="1600">
                <a:solidFill>
                  <a:srgbClr val="212529"/>
                </a:solidFill>
                <a:highlight>
                  <a:srgbClr val="FFFFFF"/>
                </a:highlight>
                <a:latin typeface="Roboto"/>
                <a:ea typeface="Roboto"/>
                <a:cs typeface="Roboto"/>
                <a:sym typeface="Roboto"/>
              </a:rPr>
              <a:t>(1) Each public school in Nebraska may post in a clearly visible location in a public area of the school that is readily accessible to students a sign in English and Spanish, using terminology appropriate for posting in schools, that contains the statewide toll-free number established by the Department of Health and Human Services pursuant to section </a:t>
            </a:r>
            <a:r>
              <a:rPr lang="en" sz="1600">
                <a:solidFill>
                  <a:srgbClr val="8F6F38"/>
                </a:solidFill>
                <a:highlight>
                  <a:srgbClr val="FFFFFF"/>
                </a:highlight>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28-711</a:t>
            </a:r>
            <a:r>
              <a:rPr lang="en" sz="1600">
                <a:solidFill>
                  <a:srgbClr val="212529"/>
                </a:solidFill>
                <a:highlight>
                  <a:srgbClr val="FFFFFF"/>
                </a:highlight>
                <a:latin typeface="Roboto"/>
                <a:ea typeface="Roboto"/>
                <a:cs typeface="Roboto"/>
                <a:sym typeface="Roboto"/>
              </a:rPr>
              <a:t> to receive reports of child abuse or neglect. In lieu of displaying the poster, the school may post a link to the poster on its website.</a:t>
            </a:r>
            <a:endParaRPr sz="1600">
              <a:solidFill>
                <a:srgbClr val="212529"/>
              </a:solidFill>
              <a:highlight>
                <a:srgbClr val="FFFFFF"/>
              </a:highlight>
              <a:latin typeface="Roboto"/>
              <a:ea typeface="Roboto"/>
              <a:cs typeface="Roboto"/>
              <a:sym typeface="Roboto"/>
            </a:endParaRPr>
          </a:p>
          <a:p>
            <a:pPr marL="0" indent="0">
              <a:spcBef>
                <a:spcPts val="1600"/>
              </a:spcBef>
              <a:buNone/>
            </a:pPr>
            <a:r>
              <a:rPr lang="en" sz="1600">
                <a:solidFill>
                  <a:srgbClr val="212529"/>
                </a:solidFill>
                <a:highlight>
                  <a:srgbClr val="FFFFFF"/>
                </a:highlight>
                <a:latin typeface="Roboto"/>
                <a:ea typeface="Roboto"/>
                <a:cs typeface="Roboto"/>
                <a:sym typeface="Roboto"/>
              </a:rPr>
              <a:t>(2) The State Department of Education may contract with an appropriate entity to create the poster described in subsection (1) of this section. The department shall ensure that schools have free and easy access to a digital image of such poster.</a:t>
            </a:r>
            <a:endParaRPr sz="1600">
              <a:solidFill>
                <a:srgbClr val="212529"/>
              </a:solidFill>
              <a:highlight>
                <a:srgbClr val="FFFFFF"/>
              </a:highlight>
              <a:latin typeface="Roboto"/>
              <a:ea typeface="Roboto"/>
              <a:cs typeface="Roboto"/>
              <a:sym typeface="Roboto"/>
            </a:endParaRPr>
          </a:p>
          <a:p>
            <a:pPr marL="0" indent="0">
              <a:spcBef>
                <a:spcPts val="1600"/>
              </a:spcBef>
              <a:buNone/>
            </a:pPr>
            <a:r>
              <a:rPr lang="en" sz="1600" u="sng">
                <a:solidFill>
                  <a:srgbClr val="23527C"/>
                </a:solidFill>
                <a:highlight>
                  <a:srgbClr val="FFFFFF"/>
                </a:highlight>
                <a:latin typeface="Roboto"/>
                <a:ea typeface="Roboto"/>
                <a:cs typeface="Roboto"/>
                <a:sym typeface="Roboto"/>
                <a:hlinkClick r:id="rId5">
                  <a:extLst>
                    <a:ext uri="{A12FA001-AC4F-418D-AE19-62706E023703}">
                      <ahyp:hlinkClr xmlns:ahyp="http://schemas.microsoft.com/office/drawing/2018/hyperlinkcolor" val="tx"/>
                    </a:ext>
                  </a:extLst>
                </a:hlinkClick>
              </a:rPr>
              <a:t>Laws 2019, LB281, § 1.</a:t>
            </a:r>
            <a:endParaRPr sz="1600"/>
          </a:p>
          <a:p>
            <a:pPr indent="0">
              <a:spcBef>
                <a:spcPts val="1600"/>
              </a:spcBef>
              <a:spcAft>
                <a:spcPts val="1600"/>
              </a:spcAft>
              <a:buNone/>
            </a:pPr>
            <a:endParaRPr sz="16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Poster regarding reports of child abuse or neglect</a:t>
            </a:r>
            <a:endParaRPr/>
          </a:p>
        </p:txBody>
      </p:sp>
      <p:sp>
        <p:nvSpPr>
          <p:cNvPr id="328" name="Google Shape;328;p59"/>
          <p:cNvSpPr txBox="1">
            <a:spLocks noGrp="1"/>
          </p:cNvSpPr>
          <p:nvPr>
            <p:ph type="body" idx="1"/>
          </p:nvPr>
        </p:nvSpPr>
        <p:spPr>
          <a:xfrm>
            <a:off x="415600" y="1536633"/>
            <a:ext cx="11036800" cy="5137600"/>
          </a:xfrm>
          <a:prstGeom prst="rect">
            <a:avLst/>
          </a:prstGeom>
        </p:spPr>
        <p:txBody>
          <a:bodyPr spcFirstLastPara="1" wrap="square" lIns="121900" tIns="121900" rIns="121900" bIns="121900" anchor="t" anchorCtr="0">
            <a:normAutofit/>
          </a:bodyPr>
          <a:lstStyle/>
          <a:p>
            <a:pPr marL="0" indent="0">
              <a:buNone/>
            </a:pPr>
            <a:r>
              <a:rPr lang="en" sz="2000" dirty="0">
                <a:highlight>
                  <a:srgbClr val="FFFFFF"/>
                </a:highlight>
                <a:latin typeface="Roboto"/>
                <a:ea typeface="Roboto"/>
                <a:cs typeface="Roboto"/>
                <a:sym typeface="Roboto"/>
              </a:rPr>
              <a:t>How to implement: </a:t>
            </a:r>
            <a:endParaRPr sz="2000" dirty="0"/>
          </a:p>
          <a:p>
            <a:pPr indent="-431789">
              <a:spcBef>
                <a:spcPts val="1600"/>
              </a:spcBef>
              <a:buSzPts val="1500"/>
            </a:pPr>
            <a:r>
              <a:rPr lang="en" sz="2000" dirty="0"/>
              <a:t>You can print a poster from the NDE School Safety page </a:t>
            </a:r>
            <a:r>
              <a:rPr lang="en" sz="2000" u="sng" dirty="0">
                <a:solidFill>
                  <a:schemeClr val="hlink"/>
                </a:solidFill>
                <a:hlinkClick r:id="rId3"/>
              </a:rPr>
              <a:t>https://www.education.ne.gov/safety/printable-school-resources/</a:t>
            </a:r>
            <a:r>
              <a:rPr lang="en" sz="2000" dirty="0"/>
              <a:t> (under LB 281) or create your own. </a:t>
            </a:r>
            <a:endParaRPr sz="2000" dirty="0"/>
          </a:p>
          <a:p>
            <a:pPr indent="-431789">
              <a:buSzPts val="1500"/>
            </a:pPr>
            <a:endParaRPr lang="en" sz="2000" dirty="0"/>
          </a:p>
          <a:p>
            <a:pPr indent="-431789">
              <a:buSzPts val="1500"/>
            </a:pPr>
            <a:r>
              <a:rPr lang="en" sz="2000" dirty="0"/>
              <a:t>Example </a:t>
            </a:r>
            <a:endParaRPr sz="2000" dirty="0"/>
          </a:p>
        </p:txBody>
      </p:sp>
      <p:pic>
        <p:nvPicPr>
          <p:cNvPr id="329" name="Google Shape;329;p59"/>
          <p:cNvPicPr preferRelativeResize="0"/>
          <p:nvPr/>
        </p:nvPicPr>
        <p:blipFill>
          <a:blip r:embed="rId4">
            <a:alphaModFix/>
          </a:blip>
          <a:stretch>
            <a:fillRect/>
          </a:stretch>
        </p:blipFill>
        <p:spPr>
          <a:xfrm>
            <a:off x="3956894" y="2892814"/>
            <a:ext cx="4278211" cy="2778520"/>
          </a:xfrm>
          <a:prstGeom prst="rect">
            <a:avLst/>
          </a:prstGeom>
          <a:noFill/>
          <a:ln>
            <a:noFill/>
          </a:ln>
        </p:spPr>
      </p:pic>
      <p:cxnSp>
        <p:nvCxnSpPr>
          <p:cNvPr id="330" name="Google Shape;330;p59"/>
          <p:cNvCxnSpPr/>
          <p:nvPr/>
        </p:nvCxnSpPr>
        <p:spPr>
          <a:xfrm>
            <a:off x="2360167" y="3443500"/>
            <a:ext cx="561200" cy="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6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New Laws for Nebraska Schools</a:t>
            </a:r>
            <a:endParaRPr/>
          </a:p>
        </p:txBody>
      </p:sp>
      <p:sp>
        <p:nvSpPr>
          <p:cNvPr id="336" name="Google Shape;336;p60"/>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r>
              <a:rPr lang="en" sz="1800">
                <a:solidFill>
                  <a:srgbClr val="333333"/>
                </a:solidFill>
                <a:highlight>
                  <a:srgbClr val="FFFFFF"/>
                </a:highlight>
              </a:rPr>
              <a:t>The Nebraska Legislature has passed two bills that will have a significant impact on school districts:</a:t>
            </a:r>
            <a:endParaRPr sz="1800">
              <a:solidFill>
                <a:srgbClr val="333333"/>
              </a:solidFill>
              <a:highlight>
                <a:srgbClr val="FFFFFF"/>
              </a:highlight>
            </a:endParaRPr>
          </a:p>
          <a:p>
            <a:pPr indent="-419090">
              <a:spcBef>
                <a:spcPts val="1600"/>
              </a:spcBef>
              <a:buSzPts val="1350"/>
            </a:pPr>
            <a:r>
              <a:rPr lang="en" sz="1800">
                <a:solidFill>
                  <a:srgbClr val="333333"/>
                </a:solidFill>
                <a:highlight>
                  <a:srgbClr val="FFFFFF"/>
                </a:highlight>
              </a:rPr>
              <a:t>The first bill, </a:t>
            </a:r>
            <a:r>
              <a:rPr lang="en" sz="1800" u="sng">
                <a:solidFill>
                  <a:srgbClr val="0A54A3"/>
                </a:solidFill>
                <a:highlight>
                  <a:srgbClr val="FFFFFF"/>
                </a:highlight>
                <a:hlinkClick r:id="rId3">
                  <a:extLst>
                    <a:ext uri="{A12FA001-AC4F-418D-AE19-62706E023703}">
                      <ahyp:hlinkClr xmlns:ahyp="http://schemas.microsoft.com/office/drawing/2018/hyperlinkcolor" val="tx"/>
                    </a:ext>
                  </a:extLst>
                </a:hlinkClick>
              </a:rPr>
              <a:t>LB 1080</a:t>
            </a:r>
            <a:r>
              <a:rPr lang="en" sz="1800">
                <a:solidFill>
                  <a:srgbClr val="333333"/>
                </a:solidFill>
                <a:highlight>
                  <a:srgbClr val="FFFFFF"/>
                </a:highlight>
              </a:rPr>
              <a:t>, requires school districts to have specific policies in place before June 30, 2021 to prevent sexual misconduct, including grooming, between an employee and a student. </a:t>
            </a:r>
            <a:endParaRPr sz="1800">
              <a:solidFill>
                <a:srgbClr val="333333"/>
              </a:solidFill>
              <a:highlight>
                <a:srgbClr val="FFFFFF"/>
              </a:highlight>
            </a:endParaRPr>
          </a:p>
          <a:p>
            <a:pPr indent="-419090">
              <a:spcBef>
                <a:spcPts val="1600"/>
              </a:spcBef>
              <a:spcAft>
                <a:spcPts val="1600"/>
              </a:spcAft>
              <a:buSzPts val="1350"/>
            </a:pPr>
            <a:r>
              <a:rPr lang="en" sz="1800">
                <a:solidFill>
                  <a:srgbClr val="333333"/>
                </a:solidFill>
                <a:highlight>
                  <a:srgbClr val="FFFFFF"/>
                </a:highlight>
              </a:rPr>
              <a:t>In addition, </a:t>
            </a:r>
            <a:r>
              <a:rPr lang="en" sz="1800" u="sng">
                <a:solidFill>
                  <a:srgbClr val="0A54A3"/>
                </a:solidFill>
                <a:highlight>
                  <a:srgbClr val="FFFFFF"/>
                </a:highlight>
                <a:hlinkClick r:id="rId4">
                  <a:extLst>
                    <a:ext uri="{A12FA001-AC4F-418D-AE19-62706E023703}">
                      <ahyp:hlinkClr xmlns:ahyp="http://schemas.microsoft.com/office/drawing/2018/hyperlinkcolor" val="tx"/>
                    </a:ext>
                  </a:extLst>
                </a:hlinkClick>
              </a:rPr>
              <a:t>LB 881</a:t>
            </a:r>
            <a:r>
              <a:rPr lang="en" sz="1800">
                <a:solidFill>
                  <a:srgbClr val="333333"/>
                </a:solidFill>
                <a:highlight>
                  <a:srgbClr val="FFFFFF"/>
                </a:highlight>
              </a:rPr>
              <a:t> was passed that creates a criminal offense of sexual abuse by any school employee.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6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Required School District Policy</a:t>
            </a:r>
            <a:endParaRPr/>
          </a:p>
        </p:txBody>
      </p:sp>
      <p:sp>
        <p:nvSpPr>
          <p:cNvPr id="342" name="Google Shape;342;p61"/>
          <p:cNvSpPr txBox="1">
            <a:spLocks noGrp="1"/>
          </p:cNvSpPr>
          <p:nvPr>
            <p:ph type="body" idx="1"/>
          </p:nvPr>
        </p:nvSpPr>
        <p:spPr>
          <a:xfrm>
            <a:off x="415600" y="1536633"/>
            <a:ext cx="11360800" cy="4770000"/>
          </a:xfrm>
          <a:prstGeom prst="rect">
            <a:avLst/>
          </a:prstGeom>
        </p:spPr>
        <p:txBody>
          <a:bodyPr spcFirstLastPara="1" wrap="square" lIns="121900" tIns="121900" rIns="121900" bIns="121900" anchor="t" anchorCtr="0">
            <a:normAutofit fontScale="55000" lnSpcReduction="20000"/>
          </a:bodyPr>
          <a:lstStyle/>
          <a:p>
            <a:pPr marL="0" indent="0">
              <a:buNone/>
            </a:pPr>
            <a:r>
              <a:rPr lang="en"/>
              <a:t>Nebraska state law now requires all public, private, denominational or parochial schools to adopt a policy addressing the professional boundaries between students and school employees before June 30, 2021. Each policy must:</a:t>
            </a:r>
            <a:endParaRPr/>
          </a:p>
          <a:p>
            <a:pPr indent="-400039">
              <a:spcBef>
                <a:spcPts val="1600"/>
              </a:spcBef>
              <a:buSzPct val="100000"/>
            </a:pPr>
            <a:r>
              <a:rPr lang="en"/>
              <a:t>Prohibit employees from engaging in grooming, sexual contact, and sexual penetration while any student is attending the same school as the school employee and for a minimum of one year after the student graduates or the date the student otherwise ceases enrollment</a:t>
            </a:r>
            <a:endParaRPr/>
          </a:p>
          <a:p>
            <a:pPr indent="-400039">
              <a:buSzPct val="100000"/>
            </a:pPr>
            <a:r>
              <a:rPr lang="en"/>
              <a:t>Include examples of grooming and other conduct the governing authority deems unacceptable</a:t>
            </a:r>
            <a:endParaRPr/>
          </a:p>
          <a:p>
            <a:pPr indent="-400039">
              <a:buSzPct val="100000"/>
            </a:pPr>
            <a:r>
              <a:rPr lang="en"/>
              <a:t>Procedures for school employees, student teachers or interns to verify receipt and understanding of the policy</a:t>
            </a:r>
            <a:endParaRPr/>
          </a:p>
          <a:p>
            <a:pPr indent="-400039">
              <a:buSzPct val="100000"/>
            </a:pPr>
            <a:r>
              <a:rPr lang="en"/>
              <a:t>Procedures for reporting unacceptable conduct to administrators, the State Department of Education, the Department of Health and Human Services, and law enforcement.</a:t>
            </a:r>
            <a:endParaRPr/>
          </a:p>
          <a:p>
            <a:pPr indent="-400039">
              <a:buSzPct val="100000"/>
            </a:pPr>
            <a:r>
              <a:rPr lang="en"/>
              <a:t>Identify preferred methods for employees and students including permissible preferred personal communication systems. to communicate with students</a:t>
            </a:r>
            <a:endParaRPr/>
          </a:p>
          <a:p>
            <a:pPr indent="-400039">
              <a:buSzPct val="100000"/>
            </a:pPr>
            <a:r>
              <a:rPr lang="en"/>
              <a:t>Notice that violation of the policy could result in disciplinary action for any employee and could also result in the revocation of a certificated employee’s certificate</a:t>
            </a:r>
            <a:endParaRPr/>
          </a:p>
          <a:p>
            <a:pPr indent="-400039">
              <a:buSzPct val="100000"/>
            </a:pPr>
            <a:r>
              <a:rPr lang="en"/>
              <a:t>Notice that violations could also result in a referral to the Department of Health and Human Services, law enforcement or both.</a:t>
            </a:r>
            <a:endParaRPr/>
          </a:p>
          <a:p>
            <a:pPr marL="0" indent="0">
              <a:spcBef>
                <a:spcPts val="1600"/>
              </a:spcBef>
              <a:spcAft>
                <a:spcPts val="1600"/>
              </a:spcAft>
              <a:buNone/>
            </a:pPr>
            <a:r>
              <a:rPr lang="en"/>
              <a:t>In addition to those required elements, it is best practice that each district provide an annual training on these issues and that attendance be mandatory at least on a semi-annual basis. In addition, the school district should maintain and signed attendance sheet to ensure all employees are properly educated on these issues. See: </a:t>
            </a:r>
            <a:r>
              <a:rPr lang="en" sz="2600">
                <a:solidFill>
                  <a:srgbClr val="212529"/>
                </a:solidFill>
                <a:highlight>
                  <a:srgbClr val="FFFFFF"/>
                </a:highlight>
                <a:latin typeface="Roboto"/>
                <a:ea typeface="Roboto"/>
                <a:cs typeface="Roboto"/>
                <a:sym typeface="Roboto"/>
              </a:rPr>
              <a:t>Nebraska Revised Statute </a:t>
            </a:r>
            <a:r>
              <a:rPr lang="en" sz="2600" u="sng">
                <a:solidFill>
                  <a:schemeClr val="hlink"/>
                </a:solidFill>
                <a:highlight>
                  <a:srgbClr val="FFFFFF"/>
                </a:highlight>
                <a:latin typeface="Roboto"/>
                <a:ea typeface="Roboto"/>
                <a:cs typeface="Roboto"/>
                <a:sym typeface="Roboto"/>
                <a:hlinkClick r:id="rId3"/>
              </a:rPr>
              <a:t>79-879</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415600" y="2867800"/>
            <a:ext cx="11360800" cy="1122400"/>
          </a:xfrm>
          <a:prstGeom prst="rect">
            <a:avLst/>
          </a:prstGeom>
        </p:spPr>
        <p:txBody>
          <a:bodyPr spcFirstLastPara="1" vert="horz" wrap="square" lIns="121900" tIns="121900" rIns="121900" bIns="121900" rtlCol="0" anchor="ctr" anchorCtr="0">
            <a:normAutofit/>
          </a:bodyPr>
          <a:lstStyle/>
          <a:p>
            <a:r>
              <a:rPr lang="en"/>
              <a:t>Abuse</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62"/>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Action Step</a:t>
            </a:r>
            <a:endParaRPr/>
          </a:p>
        </p:txBody>
      </p:sp>
      <p:sp>
        <p:nvSpPr>
          <p:cNvPr id="348" name="Google Shape;348;p62"/>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r>
              <a:rPr lang="en"/>
              <a:t>Find your school district’s policy. Understand professional boundaries, and reporting requirements for policy violations.</a:t>
            </a:r>
            <a:endParaRPr/>
          </a:p>
          <a:p>
            <a:pPr>
              <a:spcBef>
                <a:spcPts val="1600"/>
              </a:spcBef>
            </a:pPr>
            <a:r>
              <a:rPr lang="en"/>
              <a:t>See also: Model Policy - Maintaining Professional Boundaries</a:t>
            </a:r>
            <a:endParaRPr/>
          </a:p>
          <a:p>
            <a:pPr indent="0">
              <a:spcBef>
                <a:spcPts val="1600"/>
              </a:spcBef>
              <a:buNone/>
            </a:pPr>
            <a:r>
              <a:rPr lang="en" sz="2133" u="sng">
                <a:solidFill>
                  <a:schemeClr val="accent5"/>
                </a:solidFill>
                <a:hlinkClick r:id="rId3">
                  <a:extLst>
                    <a:ext uri="{A12FA001-AC4F-418D-AE19-62706E023703}">
                      <ahyp:hlinkClr xmlns:ahyp="http://schemas.microsoft.com/office/drawing/2018/hyperlinkcolor" val="tx"/>
                    </a:ext>
                  </a:extLst>
                </a:hlinkClick>
              </a:rPr>
              <a:t>https://www.education.ne.gov/cc/model-policy-maintaining-professional-boundaries/</a:t>
            </a:r>
            <a:endParaRPr sz="2133"/>
          </a:p>
          <a:p>
            <a:pPr marL="0" indent="0">
              <a:spcBef>
                <a:spcPts val="1600"/>
              </a:spcBef>
              <a:spcAft>
                <a:spcPts val="1600"/>
              </a:spcAft>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6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Criminal Statute creating the offense of Sexual Abuse by a School Employee</a:t>
            </a:r>
            <a:endParaRPr/>
          </a:p>
        </p:txBody>
      </p:sp>
      <p:sp>
        <p:nvSpPr>
          <p:cNvPr id="354" name="Google Shape;354;p63"/>
          <p:cNvSpPr txBox="1">
            <a:spLocks noGrp="1"/>
          </p:cNvSpPr>
          <p:nvPr>
            <p:ph type="body" idx="1"/>
          </p:nvPr>
        </p:nvSpPr>
        <p:spPr>
          <a:xfrm>
            <a:off x="415600" y="1884833"/>
            <a:ext cx="11360800" cy="4555200"/>
          </a:xfrm>
          <a:prstGeom prst="rect">
            <a:avLst/>
          </a:prstGeom>
        </p:spPr>
        <p:txBody>
          <a:bodyPr spcFirstLastPara="1" wrap="square" lIns="121900" tIns="121900" rIns="121900" bIns="121900" anchor="t" anchorCtr="0">
            <a:normAutofit/>
          </a:bodyPr>
          <a:lstStyle/>
          <a:p>
            <a:pPr marL="0" indent="0">
              <a:buClr>
                <a:schemeClr val="dk1"/>
              </a:buClr>
              <a:buSzPts val="1100"/>
              <a:buNone/>
            </a:pPr>
            <a:r>
              <a:rPr lang="en" sz="1800">
                <a:solidFill>
                  <a:srgbClr val="333333"/>
                </a:solidFill>
                <a:highlight>
                  <a:srgbClr val="FFFFFF"/>
                </a:highlight>
              </a:rPr>
              <a:t>Effective November 14, 2020, the Nebraska legislature created a new criminal offense. That offense is “sexual abuse by a school employee” and applies to any student who is 16 years of age or older and any school employee while that student is a student at the same school the school employee works and for one year after that student graduates or otherwise ceases enrollment.</a:t>
            </a:r>
            <a:endParaRPr sz="1800">
              <a:solidFill>
                <a:srgbClr val="333333"/>
              </a:solidFill>
              <a:highlight>
                <a:srgbClr val="FFFFFF"/>
              </a:highlight>
            </a:endParaRPr>
          </a:p>
          <a:p>
            <a:pPr marL="0" indent="0">
              <a:spcBef>
                <a:spcPts val="1067"/>
              </a:spcBef>
              <a:buClr>
                <a:schemeClr val="dk1"/>
              </a:buClr>
              <a:buSzPts val="1100"/>
              <a:buNone/>
            </a:pPr>
            <a:r>
              <a:rPr lang="en" sz="1800">
                <a:solidFill>
                  <a:srgbClr val="333333"/>
                </a:solidFill>
                <a:highlight>
                  <a:srgbClr val="FFFFFF"/>
                </a:highlight>
              </a:rPr>
              <a:t>Any sexual misconduct conducted by a school employee and a student under the age of 16 was already a criminal offense.</a:t>
            </a:r>
            <a:endParaRPr sz="1800">
              <a:solidFill>
                <a:srgbClr val="333333"/>
              </a:solidFill>
              <a:highlight>
                <a:srgbClr val="FFFFFF"/>
              </a:highlight>
            </a:endParaRPr>
          </a:p>
          <a:p>
            <a:pPr marL="0" indent="0">
              <a:spcAft>
                <a:spcPts val="1600"/>
              </a:spcAft>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6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Role of the School Nurse</a:t>
            </a:r>
            <a:endParaRPr/>
          </a:p>
        </p:txBody>
      </p:sp>
      <p:sp>
        <p:nvSpPr>
          <p:cNvPr id="360" name="Google Shape;360;p64"/>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r>
              <a:rPr lang="en">
                <a:highlight>
                  <a:srgbClr val="FFFFFF"/>
                </a:highlight>
              </a:rPr>
              <a:t>School nurses develop long-term, trusting relationships with students, which allow for detection of signs of abuse and disclosure. They must:</a:t>
            </a:r>
            <a:endParaRPr>
              <a:highlight>
                <a:srgbClr val="FFFFFF"/>
              </a:highlight>
            </a:endParaRPr>
          </a:p>
          <a:p>
            <a:pPr>
              <a:spcBef>
                <a:spcPts val="1600"/>
              </a:spcBef>
            </a:pPr>
            <a:r>
              <a:rPr lang="en">
                <a:highlight>
                  <a:srgbClr val="FFFFFF"/>
                </a:highlight>
              </a:rPr>
              <a:t>Know local laws, regulations, policies, and procedures for reporting child maltreatment</a:t>
            </a:r>
            <a:endParaRPr>
              <a:highlight>
                <a:srgbClr val="FFFFFF"/>
              </a:highlight>
            </a:endParaRPr>
          </a:p>
          <a:p>
            <a:r>
              <a:rPr lang="en">
                <a:highlight>
                  <a:srgbClr val="FFFFFF"/>
                </a:highlight>
              </a:rPr>
              <a:t>Know the signs and potential indicators of child maltreatment including sexual exploitation</a:t>
            </a:r>
            <a:endParaRPr>
              <a:highlight>
                <a:srgbClr val="FFFFFF"/>
              </a:highlight>
            </a:endParaRPr>
          </a:p>
          <a:p>
            <a:r>
              <a:rPr lang="en">
                <a:highlight>
                  <a:srgbClr val="FFFFFF"/>
                </a:highlight>
              </a:rPr>
              <a:t>Educate and support staff regarding the signs and symptoms of child maltreatment</a:t>
            </a:r>
            <a:endParaRPr>
              <a:highlight>
                <a:srgbClr val="FFFFFF"/>
              </a:highlight>
            </a:endParaRPr>
          </a:p>
          <a:p>
            <a:pPr marL="0" indent="0">
              <a:spcBef>
                <a:spcPts val="1067"/>
              </a:spcBef>
              <a:spcAft>
                <a:spcPts val="1600"/>
              </a:spcAft>
              <a:buNone/>
            </a:pPr>
            <a:r>
              <a:rPr lang="en" sz="1600">
                <a:solidFill>
                  <a:srgbClr val="30343F"/>
                </a:solidFill>
                <a:highlight>
                  <a:srgbClr val="FFFFFF"/>
                </a:highlight>
              </a:rPr>
              <a:t>Adapted from NASN Position statement: </a:t>
            </a:r>
            <a:r>
              <a:rPr lang="en" sz="1600" b="1" i="1" u="sng">
                <a:solidFill>
                  <a:schemeClr val="hlink"/>
                </a:solidFill>
                <a:highlight>
                  <a:srgbClr val="FFFFFF"/>
                </a:highlight>
                <a:hlinkClick r:id="rId3"/>
              </a:rPr>
              <a:t>Prevention and Treatment</a:t>
            </a:r>
            <a:r>
              <a:rPr lang="en" sz="1600" i="1" u="sng">
                <a:solidFill>
                  <a:schemeClr val="hlink"/>
                </a:solidFill>
                <a:highlight>
                  <a:srgbClr val="FFFFFF"/>
                </a:highlight>
                <a:hlinkClick r:id="rId3"/>
              </a:rPr>
              <a:t> </a:t>
            </a:r>
            <a:r>
              <a:rPr lang="en" sz="1600" b="1" i="1" u="sng">
                <a:solidFill>
                  <a:schemeClr val="hlink"/>
                </a:solidFill>
                <a:highlight>
                  <a:srgbClr val="FFFFFF"/>
                </a:highlight>
                <a:hlinkClick r:id="rId3"/>
              </a:rPr>
              <a:t>of Child Maltreatment –The</a:t>
            </a:r>
            <a:r>
              <a:rPr lang="en" sz="1600" i="1" u="sng">
                <a:solidFill>
                  <a:schemeClr val="hlink"/>
                </a:solidFill>
                <a:highlight>
                  <a:srgbClr val="FFFFFF"/>
                </a:highlight>
                <a:hlinkClick r:id="rId3"/>
              </a:rPr>
              <a:t> </a:t>
            </a:r>
            <a:r>
              <a:rPr lang="en" sz="1600" b="1" i="1" u="sng">
                <a:solidFill>
                  <a:schemeClr val="hlink"/>
                </a:solidFill>
                <a:highlight>
                  <a:srgbClr val="FFFFFF"/>
                </a:highlight>
                <a:hlinkClick r:id="rId3"/>
              </a:rPr>
              <a:t>Role of the School Nurse</a:t>
            </a:r>
            <a:endParaRPr sz="1600">
              <a:solidFill>
                <a:srgbClr val="30343F"/>
              </a:solidFill>
              <a:highlight>
                <a:srgbClr val="FFFFFF"/>
              </a:high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6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Atypical behavior</a:t>
            </a:r>
            <a:endParaRPr/>
          </a:p>
        </p:txBody>
      </p:sp>
      <p:sp>
        <p:nvSpPr>
          <p:cNvPr id="366" name="Google Shape;366;p65"/>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r>
              <a:rPr lang="en"/>
              <a:t>As you get to know your students better, be aware of any behavior out of the normal for that student, which could be an indicator of something happening to the child.  There will most likely be outlier behavior in many cases and atypical behavior for any child should be further checked out.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6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For More Information: </a:t>
            </a:r>
            <a:endParaRPr/>
          </a:p>
        </p:txBody>
      </p:sp>
      <p:sp>
        <p:nvSpPr>
          <p:cNvPr id="372" name="Google Shape;372;p66"/>
          <p:cNvSpPr txBox="1">
            <a:spLocks noGrp="1"/>
          </p:cNvSpPr>
          <p:nvPr>
            <p:ph type="body" idx="1"/>
          </p:nvPr>
        </p:nvSpPr>
        <p:spPr>
          <a:xfrm>
            <a:off x="415600" y="1662367"/>
            <a:ext cx="11360800" cy="4555200"/>
          </a:xfrm>
          <a:prstGeom prst="rect">
            <a:avLst/>
          </a:prstGeom>
        </p:spPr>
        <p:txBody>
          <a:bodyPr spcFirstLastPara="1" wrap="square" lIns="121900" tIns="121900" rIns="121900" bIns="121900" anchor="t" anchorCtr="0">
            <a:normAutofit/>
          </a:bodyPr>
          <a:lstStyle/>
          <a:p>
            <a:pPr marL="0" indent="0">
              <a:buNone/>
            </a:pPr>
            <a:r>
              <a:rPr lang="en"/>
              <a:t>Regarding laws for Nebraska schools, protecting students:</a:t>
            </a:r>
            <a:endParaRPr/>
          </a:p>
          <a:p>
            <a:pPr marL="0" indent="0">
              <a:spcBef>
                <a:spcPts val="1600"/>
              </a:spcBef>
              <a:buNone/>
            </a:pPr>
            <a:r>
              <a:rPr lang="en"/>
              <a:t>See: Certification Investigations - Nebraska Department of Education</a:t>
            </a:r>
            <a:endParaRPr/>
          </a:p>
          <a:p>
            <a:pPr marL="0" indent="0">
              <a:spcBef>
                <a:spcPts val="1600"/>
              </a:spcBef>
              <a:buNone/>
            </a:pPr>
            <a:r>
              <a:rPr lang="en" u="sng">
                <a:solidFill>
                  <a:schemeClr val="hlink"/>
                </a:solidFill>
                <a:hlinkClick r:id="rId3"/>
              </a:rPr>
              <a:t>https://www.education.ne.gov/cc/</a:t>
            </a:r>
            <a:endParaRPr/>
          </a:p>
          <a:p>
            <a:pPr marL="0" indent="0">
              <a:spcBef>
                <a:spcPts val="1600"/>
              </a:spcBef>
              <a:buNone/>
            </a:pPr>
            <a:r>
              <a:rPr lang="en"/>
              <a:t>NDE Guidance</a:t>
            </a:r>
            <a:endParaRPr/>
          </a:p>
          <a:p>
            <a:pPr marL="0" indent="0">
              <a:spcBef>
                <a:spcPts val="1600"/>
              </a:spcBef>
              <a:spcAft>
                <a:spcPts val="1600"/>
              </a:spcAft>
              <a:buNone/>
            </a:pPr>
            <a:r>
              <a:rPr lang="en" u="sng">
                <a:solidFill>
                  <a:schemeClr val="hlink"/>
                </a:solidFill>
                <a:hlinkClick r:id="rId4"/>
              </a:rPr>
              <a:t>https://www.education.ne.gov/cc/sexual-misconduct-guidance/</a:t>
            </a:r>
            <a:r>
              <a:rPr lang="en"/>
              <a:t>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6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Resources:</a:t>
            </a:r>
            <a:endParaRPr/>
          </a:p>
        </p:txBody>
      </p:sp>
      <p:sp>
        <p:nvSpPr>
          <p:cNvPr id="378" name="Google Shape;378;p67"/>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r>
              <a:rPr lang="en"/>
              <a:t>DHHS Child Abuse: </a:t>
            </a:r>
            <a:r>
              <a:rPr lang="en" u="sng">
                <a:solidFill>
                  <a:schemeClr val="hlink"/>
                </a:solidFill>
                <a:hlinkClick r:id="rId3"/>
              </a:rPr>
              <a:t>https://dhhs.ne.gov/Pages/Child-Abuse.aspx</a:t>
            </a:r>
            <a:endParaRPr/>
          </a:p>
          <a:p>
            <a:pPr marL="0" indent="0">
              <a:spcBef>
                <a:spcPts val="1600"/>
              </a:spcBef>
              <a:buNone/>
            </a:pPr>
            <a:r>
              <a:rPr lang="en"/>
              <a:t>Nebraska Attorney General: Combating Human Trafficking: </a:t>
            </a:r>
            <a:r>
              <a:rPr lang="en" u="sng">
                <a:solidFill>
                  <a:schemeClr val="hlink"/>
                </a:solidFill>
                <a:hlinkClick r:id="rId4"/>
              </a:rPr>
              <a:t>https://ago.nebraska.gov/combating-human-trafficking</a:t>
            </a:r>
            <a:r>
              <a:rPr lang="en"/>
              <a:t> </a:t>
            </a:r>
            <a:endParaRPr/>
          </a:p>
          <a:p>
            <a:pPr marL="0" indent="0">
              <a:spcBef>
                <a:spcPts val="1600"/>
              </a:spcBef>
              <a:buNone/>
            </a:pPr>
            <a:r>
              <a:rPr lang="en"/>
              <a:t>Answers4Families Child Abuse and Neglect: </a:t>
            </a:r>
            <a:r>
              <a:rPr lang="en" u="sng">
                <a:solidFill>
                  <a:schemeClr val="hlink"/>
                </a:solidFill>
                <a:hlinkClick r:id="rId5"/>
              </a:rPr>
              <a:t>https://www.answers4families.org/categories-and-topics/abuse-and-neglect</a:t>
            </a:r>
            <a:r>
              <a:rPr lang="en"/>
              <a:t> </a:t>
            </a:r>
            <a:endParaRPr/>
          </a:p>
          <a:p>
            <a:pPr marL="0" indent="0">
              <a:spcBef>
                <a:spcPts val="1600"/>
              </a:spcBef>
              <a:buClr>
                <a:schemeClr val="dk1"/>
              </a:buClr>
              <a:buSzPts val="1100"/>
              <a:buNone/>
            </a:pPr>
            <a:r>
              <a:rPr lang="en">
                <a:highlight>
                  <a:schemeClr val="lt1"/>
                </a:highlight>
              </a:rPr>
              <a:t>NASN Position statement:</a:t>
            </a:r>
            <a:r>
              <a:rPr lang="en">
                <a:solidFill>
                  <a:srgbClr val="30343F"/>
                </a:solidFill>
                <a:highlight>
                  <a:schemeClr val="lt1"/>
                </a:highlight>
              </a:rPr>
              <a:t> </a:t>
            </a:r>
            <a:r>
              <a:rPr lang="en" b="1" i="1" u="sng">
                <a:solidFill>
                  <a:schemeClr val="accent5"/>
                </a:solidFill>
                <a:highlight>
                  <a:schemeClr val="lt1"/>
                </a:highlight>
                <a:hlinkClick r:id="rId6">
                  <a:extLst>
                    <a:ext uri="{A12FA001-AC4F-418D-AE19-62706E023703}">
                      <ahyp:hlinkClr xmlns:ahyp="http://schemas.microsoft.com/office/drawing/2018/hyperlinkcolor" val="tx"/>
                    </a:ext>
                  </a:extLst>
                </a:hlinkClick>
              </a:rPr>
              <a:t>Prevention and Treatment</a:t>
            </a:r>
            <a:r>
              <a:rPr lang="en" i="1" u="sng">
                <a:solidFill>
                  <a:schemeClr val="accent5"/>
                </a:solidFill>
                <a:highlight>
                  <a:schemeClr val="lt1"/>
                </a:highlight>
                <a:hlinkClick r:id="rId6">
                  <a:extLst>
                    <a:ext uri="{A12FA001-AC4F-418D-AE19-62706E023703}">
                      <ahyp:hlinkClr xmlns:ahyp="http://schemas.microsoft.com/office/drawing/2018/hyperlinkcolor" val="tx"/>
                    </a:ext>
                  </a:extLst>
                </a:hlinkClick>
              </a:rPr>
              <a:t> </a:t>
            </a:r>
            <a:r>
              <a:rPr lang="en" b="1" i="1" u="sng">
                <a:solidFill>
                  <a:schemeClr val="accent5"/>
                </a:solidFill>
                <a:highlight>
                  <a:schemeClr val="lt1"/>
                </a:highlight>
                <a:hlinkClick r:id="rId6">
                  <a:extLst>
                    <a:ext uri="{A12FA001-AC4F-418D-AE19-62706E023703}">
                      <ahyp:hlinkClr xmlns:ahyp="http://schemas.microsoft.com/office/drawing/2018/hyperlinkcolor" val="tx"/>
                    </a:ext>
                  </a:extLst>
                </a:hlinkClick>
              </a:rPr>
              <a:t>of Child Maltreatment –The</a:t>
            </a:r>
            <a:r>
              <a:rPr lang="en" i="1" u="sng">
                <a:solidFill>
                  <a:schemeClr val="accent5"/>
                </a:solidFill>
                <a:highlight>
                  <a:schemeClr val="lt1"/>
                </a:highlight>
                <a:hlinkClick r:id="rId6">
                  <a:extLst>
                    <a:ext uri="{A12FA001-AC4F-418D-AE19-62706E023703}">
                      <ahyp:hlinkClr xmlns:ahyp="http://schemas.microsoft.com/office/drawing/2018/hyperlinkcolor" val="tx"/>
                    </a:ext>
                  </a:extLst>
                </a:hlinkClick>
              </a:rPr>
              <a:t> </a:t>
            </a:r>
            <a:r>
              <a:rPr lang="en" b="1" i="1" u="sng">
                <a:solidFill>
                  <a:schemeClr val="accent5"/>
                </a:solidFill>
                <a:highlight>
                  <a:schemeClr val="lt1"/>
                </a:highlight>
                <a:hlinkClick r:id="rId6">
                  <a:extLst>
                    <a:ext uri="{A12FA001-AC4F-418D-AE19-62706E023703}">
                      <ahyp:hlinkClr xmlns:ahyp="http://schemas.microsoft.com/office/drawing/2018/hyperlinkcolor" val="tx"/>
                    </a:ext>
                  </a:extLst>
                </a:hlinkClick>
              </a:rPr>
              <a:t>Role of the School Nurse</a:t>
            </a:r>
            <a:endParaRPr>
              <a:solidFill>
                <a:srgbClr val="30343F"/>
              </a:solidFill>
              <a:highlight>
                <a:schemeClr val="lt1"/>
              </a:highlight>
            </a:endParaRPr>
          </a:p>
          <a:p>
            <a:pPr marL="0" indent="0">
              <a:spcBef>
                <a:spcPts val="1600"/>
              </a:spcBef>
              <a:buNone/>
            </a:pPr>
            <a:endParaRPr/>
          </a:p>
          <a:p>
            <a:pPr marL="0" indent="0">
              <a:spcBef>
                <a:spcPts val="1600"/>
              </a:spcBef>
              <a:spcAft>
                <a:spcPts val="1600"/>
              </a:spcAft>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For More Information:</a:t>
            </a:r>
            <a:endParaRPr/>
          </a:p>
        </p:txBody>
      </p:sp>
      <p:sp>
        <p:nvSpPr>
          <p:cNvPr id="384" name="Google Shape;384;p68"/>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r>
              <a:rPr lang="en"/>
              <a:t>Further training:</a:t>
            </a:r>
            <a:endParaRPr/>
          </a:p>
          <a:p>
            <a:pPr>
              <a:spcBef>
                <a:spcPts val="1600"/>
              </a:spcBef>
            </a:pPr>
            <a:r>
              <a:rPr lang="en"/>
              <a:t>Child Advocacy Centers offer live in-person training and webinars, including a program called </a:t>
            </a:r>
            <a:r>
              <a:rPr lang="en" b="1"/>
              <a:t>Child Abuse and Neglect 101 </a:t>
            </a:r>
            <a:r>
              <a:rPr lang="en"/>
              <a:t>that is offered to everyone. This would be great for new School Nurses to participate in. Check your local center for training schedules. </a:t>
            </a:r>
            <a:endParaRPr/>
          </a:p>
          <a:p>
            <a:pPr lvl="1"/>
            <a:r>
              <a:rPr lang="en"/>
              <a:t>Project Harmony will be offering this free as a webinar July 21st and as a live classroom training August 17th. Find out more or register at </a:t>
            </a:r>
            <a:r>
              <a:rPr lang="en" sz="1333" u="sng">
                <a:solidFill>
                  <a:schemeClr val="hlink"/>
                </a:solidFill>
                <a:hlinkClick r:id="rId3"/>
              </a:rPr>
              <a:t>https://projectharmony.com/training/course-catalog/780002/</a:t>
            </a:r>
            <a:endParaRPr sz="1333"/>
          </a:p>
          <a:p>
            <a:pPr lvl="1"/>
            <a:r>
              <a:rPr lang="en"/>
              <a:t>They also have this an online module (cost $15)</a:t>
            </a:r>
            <a:endParaRPr/>
          </a:p>
          <a:p>
            <a:pPr lvl="1"/>
            <a:r>
              <a:rPr lang="en" sz="1467" u="sng">
                <a:solidFill>
                  <a:schemeClr val="hlink"/>
                </a:solidFill>
                <a:highlight>
                  <a:srgbClr val="FFFFFF"/>
                </a:highlight>
                <a:latin typeface="Calibri"/>
                <a:ea typeface="Calibri"/>
                <a:cs typeface="Calibri"/>
                <a:sym typeface="Calibri"/>
                <a:hlinkClick r:id="rId4"/>
              </a:rPr>
              <a:t>https://projectharmony.learnupon.com/store/712669-child-abuse-and-neglect-101-online-training</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6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Quiz</a:t>
            </a:r>
            <a:endParaRPr/>
          </a:p>
        </p:txBody>
      </p:sp>
      <p:sp>
        <p:nvSpPr>
          <p:cNvPr id="390" name="Google Shape;390;p69"/>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a:buAutoNum type="arabicPeriod"/>
            </a:pPr>
            <a:r>
              <a:rPr lang="en"/>
              <a:t>Who is mandated by law to report child abuse and neglect?</a:t>
            </a:r>
            <a:endParaRPr/>
          </a:p>
          <a:p>
            <a:pPr>
              <a:buAutoNum type="alphaUcPeriod"/>
            </a:pPr>
            <a:r>
              <a:rPr lang="en"/>
              <a:t>Teachers</a:t>
            </a:r>
            <a:endParaRPr/>
          </a:p>
          <a:p>
            <a:pPr>
              <a:buAutoNum type="alphaUcPeriod"/>
            </a:pPr>
            <a:r>
              <a:rPr lang="en"/>
              <a:t>Principals</a:t>
            </a:r>
            <a:endParaRPr/>
          </a:p>
          <a:p>
            <a:pPr>
              <a:buAutoNum type="alphaUcPeriod"/>
            </a:pPr>
            <a:r>
              <a:rPr lang="en"/>
              <a:t>School Nurses</a:t>
            </a:r>
            <a:endParaRPr/>
          </a:p>
          <a:p>
            <a:pPr>
              <a:buAutoNum type="alphaUcPeriod"/>
            </a:pPr>
            <a:r>
              <a:rPr lang="en"/>
              <a:t>Community members</a:t>
            </a:r>
            <a:endParaRPr/>
          </a:p>
          <a:p>
            <a:pPr>
              <a:buAutoNum type="alphaUcPeriod"/>
            </a:pPr>
            <a:r>
              <a:rPr lang="en"/>
              <a:t>All of the above</a:t>
            </a:r>
            <a:endParaRPr/>
          </a:p>
          <a:p>
            <a:pPr marL="0" indent="0">
              <a:spcBef>
                <a:spcPts val="1600"/>
              </a:spcBef>
              <a:spcAft>
                <a:spcPts val="1600"/>
              </a:spcAft>
              <a:buNone/>
            </a:pPr>
            <a:r>
              <a:rPr lang="en"/>
              <a:t>Answer E: All adults in Nebraska are required by law to report child abuse and neglect.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7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Evaluation</a:t>
            </a:r>
            <a:endParaRPr/>
          </a:p>
        </p:txBody>
      </p:sp>
      <p:sp>
        <p:nvSpPr>
          <p:cNvPr id="396" name="Google Shape;396;p70"/>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a:buAutoNum type="arabicPeriod"/>
            </a:pPr>
            <a:r>
              <a:rPr lang="en"/>
              <a:t>How long did this module take you to complete? __ min</a:t>
            </a:r>
            <a:endParaRPr/>
          </a:p>
          <a:p>
            <a:pPr>
              <a:buAutoNum type="arabicPeriod"/>
            </a:pPr>
            <a:r>
              <a:rPr lang="en"/>
              <a:t>How satisfied are you with this module? (1-5 with 1 worst, 5 best)</a:t>
            </a:r>
            <a:endParaRPr/>
          </a:p>
          <a:p>
            <a:pPr>
              <a:buAutoNum type="arabicPeriod"/>
            </a:pPr>
            <a:r>
              <a:rPr lang="en"/>
              <a:t>What is one thing you learned that you are going to put into practice?</a:t>
            </a:r>
            <a:endParaRPr/>
          </a:p>
          <a:p>
            <a:pPr>
              <a:buAutoNum type="arabicPeriod"/>
            </a:pPr>
            <a:r>
              <a:rPr lang="en"/>
              <a:t>What is something that you need more information on? </a:t>
            </a:r>
            <a:endParaRPr/>
          </a:p>
          <a:p>
            <a:pPr>
              <a:buAutoNum type="arabicPeriod"/>
            </a:pPr>
            <a:r>
              <a:rPr lang="en"/>
              <a:t>Any other comments?</a:t>
            </a:r>
            <a:endParaRPr/>
          </a:p>
          <a:p>
            <a:pPr marL="0" indent="0">
              <a:spcBef>
                <a:spcPts val="1600"/>
              </a:spcBef>
              <a:spcAft>
                <a:spcPts val="160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768166" y="2370568"/>
            <a:ext cx="10478729" cy="765965"/>
          </a:xfrm>
        </p:spPr>
        <p:txBody>
          <a:bodyPr/>
          <a:lstStyle/>
          <a:p>
            <a:r>
              <a:rPr lang="en-US" dirty="0"/>
              <a:t>This module was created by the DHHS School Health Program for New School Nurse Training with assistance from DHHS Children and Family Services.</a:t>
            </a:r>
          </a:p>
          <a:p>
            <a:r>
              <a:rPr lang="en-US" dirty="0">
                <a:hlinkClick r:id="rId3"/>
              </a:rPr>
              <a:t>www.dhhs.ne.gov/schoolhealth</a:t>
            </a:r>
            <a:r>
              <a:rPr lang="en-US" dirty="0"/>
              <a:t> </a:t>
            </a:r>
          </a:p>
        </p:txBody>
      </p:sp>
    </p:spTree>
    <p:extLst>
      <p:ext uri="{BB962C8B-B14F-4D97-AF65-F5344CB8AC3E}">
        <p14:creationId xmlns:p14="http://schemas.microsoft.com/office/powerpoint/2010/main" val="76785109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Physical Abuse - Definition</a:t>
            </a:r>
            <a:endParaRPr/>
          </a:p>
        </p:txBody>
      </p:sp>
      <p:sp>
        <p:nvSpPr>
          <p:cNvPr id="84" name="Google Shape;84;p18"/>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r>
              <a:rPr lang="en">
                <a:latin typeface="Roboto"/>
                <a:ea typeface="Roboto"/>
                <a:cs typeface="Roboto"/>
                <a:sym typeface="Roboto"/>
              </a:rPr>
              <a:t>Non-accidental infliction of injury or an act that poses substantial likelihood of bodily injury. </a:t>
            </a:r>
            <a:endParaRPr>
              <a:latin typeface="Roboto"/>
              <a:ea typeface="Roboto"/>
              <a:cs typeface="Roboto"/>
              <a:sym typeface="Roboto"/>
            </a:endParaRPr>
          </a:p>
          <a:p>
            <a:pPr marL="0" indent="0">
              <a:buNone/>
            </a:pPr>
            <a:endParaRPr>
              <a:latin typeface="Roboto"/>
              <a:ea typeface="Roboto"/>
              <a:cs typeface="Roboto"/>
              <a:sym typeface="Roboto"/>
            </a:endParaRPr>
          </a:p>
          <a:p>
            <a:pPr marL="0" indent="0">
              <a:buNone/>
            </a:pPr>
            <a:r>
              <a:rPr lang="en">
                <a:latin typeface="Roboto"/>
                <a:ea typeface="Roboto"/>
                <a:cs typeface="Roboto"/>
                <a:sym typeface="Roboto"/>
              </a:rPr>
              <a:t>Such injury is considered abuse regardless of whether the caregiver intended to hurt the child. </a:t>
            </a:r>
            <a:endParaRPr>
              <a:latin typeface="Roboto"/>
              <a:ea typeface="Roboto"/>
              <a:cs typeface="Roboto"/>
              <a:sym typeface="Roboto"/>
            </a:endParaRPr>
          </a:p>
          <a:p>
            <a:pPr marL="0" indent="0">
              <a:buNone/>
            </a:pPr>
            <a:endParaRPr>
              <a:latin typeface="Roboto"/>
              <a:ea typeface="Roboto"/>
              <a:cs typeface="Roboto"/>
              <a:sym typeface="Roboto"/>
            </a:endParaRPr>
          </a:p>
          <a:p>
            <a:pPr marL="0" indent="0">
              <a:buNone/>
            </a:pPr>
            <a:r>
              <a:rPr lang="en">
                <a:latin typeface="Roboto"/>
                <a:ea typeface="Roboto"/>
                <a:cs typeface="Roboto"/>
                <a:sym typeface="Roboto"/>
              </a:rPr>
              <a:t>Physical discipline, such as spanking, is not considered abuse as long as it is reasonable and causes no bodily injury to the child. ​</a:t>
            </a:r>
            <a:endParaRPr>
              <a:latin typeface="Roboto"/>
              <a:ea typeface="Roboto"/>
              <a:cs typeface="Roboto"/>
              <a:sym typeface="Roboto"/>
            </a:endParaRPr>
          </a:p>
          <a:p>
            <a:pPr marL="0" indent="0">
              <a:spcAft>
                <a:spcPts val="160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Indicators of Physical Abuse</a:t>
            </a:r>
            <a:endParaRPr/>
          </a:p>
        </p:txBody>
      </p:sp>
      <p:sp>
        <p:nvSpPr>
          <p:cNvPr id="90" name="Google Shape;90;p19"/>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a:spcBef>
                <a:spcPts val="1333"/>
              </a:spcBef>
              <a:buClr>
                <a:schemeClr val="dk2"/>
              </a:buClr>
              <a:buFont typeface="Roboto"/>
              <a:buChar char="●"/>
            </a:pPr>
            <a:r>
              <a:rPr lang="en">
                <a:latin typeface="Roboto"/>
                <a:ea typeface="Roboto"/>
                <a:cs typeface="Roboto"/>
                <a:sym typeface="Roboto"/>
              </a:rPr>
              <a:t>Unexplained injuries</a:t>
            </a:r>
            <a:endParaRPr>
              <a:latin typeface="Roboto"/>
              <a:ea typeface="Roboto"/>
              <a:cs typeface="Roboto"/>
              <a:sym typeface="Roboto"/>
            </a:endParaRPr>
          </a:p>
          <a:p>
            <a:pPr>
              <a:spcBef>
                <a:spcPts val="1333"/>
              </a:spcBef>
              <a:buClr>
                <a:schemeClr val="dk2"/>
              </a:buClr>
              <a:buFont typeface="Roboto"/>
              <a:buChar char="●"/>
            </a:pPr>
            <a:r>
              <a:rPr lang="en">
                <a:latin typeface="Roboto"/>
                <a:ea typeface="Roboto"/>
                <a:cs typeface="Roboto"/>
                <a:sym typeface="Roboto"/>
              </a:rPr>
              <a:t>Bruises or other marks</a:t>
            </a:r>
            <a:endParaRPr>
              <a:latin typeface="Roboto"/>
              <a:ea typeface="Roboto"/>
              <a:cs typeface="Roboto"/>
              <a:sym typeface="Roboto"/>
            </a:endParaRPr>
          </a:p>
          <a:p>
            <a:pPr>
              <a:spcBef>
                <a:spcPts val="1333"/>
              </a:spcBef>
              <a:buClr>
                <a:schemeClr val="dk2"/>
              </a:buClr>
              <a:buFont typeface="Roboto"/>
              <a:buChar char="●"/>
            </a:pPr>
            <a:r>
              <a:rPr lang="en">
                <a:latin typeface="Roboto"/>
                <a:ea typeface="Roboto"/>
                <a:cs typeface="Roboto"/>
                <a:sym typeface="Roboto"/>
              </a:rPr>
              <a:t>Arrives early to school and stays late</a:t>
            </a:r>
            <a:endParaRPr>
              <a:latin typeface="Roboto"/>
              <a:ea typeface="Roboto"/>
              <a:cs typeface="Roboto"/>
              <a:sym typeface="Roboto"/>
            </a:endParaRPr>
          </a:p>
          <a:p>
            <a:pPr>
              <a:spcBef>
                <a:spcPts val="1333"/>
              </a:spcBef>
              <a:buClr>
                <a:schemeClr val="dk2"/>
              </a:buClr>
              <a:buFont typeface="Roboto"/>
              <a:buChar char="●"/>
            </a:pPr>
            <a:r>
              <a:rPr lang="en">
                <a:latin typeface="Roboto"/>
                <a:ea typeface="Roboto"/>
                <a:cs typeface="Roboto"/>
                <a:sym typeface="Roboto"/>
              </a:rPr>
              <a:t>Parent tells teachers to use harsh physical discipline if child misbehaves</a:t>
            </a:r>
            <a:endParaRPr>
              <a:latin typeface="Roboto"/>
              <a:ea typeface="Roboto"/>
              <a:cs typeface="Roboto"/>
              <a:sym typeface="Roboto"/>
            </a:endParaRPr>
          </a:p>
          <a:p>
            <a:pPr>
              <a:spcBef>
                <a:spcPts val="1333"/>
              </a:spcBef>
              <a:buClr>
                <a:schemeClr val="dk2"/>
              </a:buClr>
              <a:buFont typeface="Roboto"/>
              <a:buChar char="●"/>
            </a:pPr>
            <a:r>
              <a:rPr lang="en">
                <a:latin typeface="Roboto"/>
                <a:ea typeface="Roboto"/>
                <a:cs typeface="Roboto"/>
                <a:sym typeface="Roboto"/>
              </a:rPr>
              <a:t>Parent Offers conflicting, unconvincing, or no explanation for the child's injury, or provides an explanation that is not consistent with the injury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Indicators of Physical Abuse, Continued</a:t>
            </a:r>
            <a:endParaRPr/>
          </a:p>
        </p:txBody>
      </p:sp>
      <p:sp>
        <p:nvSpPr>
          <p:cNvPr id="96" name="Google Shape;96;p20"/>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fontScale="92500"/>
          </a:bodyPr>
          <a:lstStyle/>
          <a:p>
            <a:pPr>
              <a:spcBef>
                <a:spcPts val="1333"/>
              </a:spcBef>
              <a:buClr>
                <a:schemeClr val="dk2"/>
              </a:buClr>
              <a:buFont typeface="Roboto"/>
              <a:buChar char="●"/>
            </a:pPr>
            <a:r>
              <a:rPr lang="en">
                <a:latin typeface="Roboto"/>
                <a:ea typeface="Roboto"/>
                <a:cs typeface="Roboto"/>
                <a:sym typeface="Roboto"/>
              </a:rPr>
              <a:t>Unexplained burns, bites, bruises, broken bones, or black eyes</a:t>
            </a:r>
            <a:endParaRPr>
              <a:latin typeface="Roboto"/>
              <a:ea typeface="Roboto"/>
              <a:cs typeface="Roboto"/>
              <a:sym typeface="Roboto"/>
            </a:endParaRPr>
          </a:p>
          <a:p>
            <a:pPr>
              <a:spcBef>
                <a:spcPts val="1333"/>
              </a:spcBef>
              <a:buClr>
                <a:schemeClr val="dk2"/>
              </a:buClr>
              <a:buFont typeface="Roboto"/>
              <a:buChar char="●"/>
            </a:pPr>
            <a:r>
              <a:rPr lang="en">
                <a:latin typeface="Roboto"/>
                <a:ea typeface="Roboto"/>
                <a:cs typeface="Roboto"/>
                <a:sym typeface="Roboto"/>
              </a:rPr>
              <a:t>Has fading bruises or other marks noticeable after an absence from school</a:t>
            </a:r>
            <a:endParaRPr>
              <a:latin typeface="Roboto"/>
              <a:ea typeface="Roboto"/>
              <a:cs typeface="Roboto"/>
              <a:sym typeface="Roboto"/>
            </a:endParaRPr>
          </a:p>
          <a:p>
            <a:pPr>
              <a:spcBef>
                <a:spcPts val="1333"/>
              </a:spcBef>
              <a:buClr>
                <a:schemeClr val="dk2"/>
              </a:buClr>
              <a:buFont typeface="Roboto"/>
              <a:buChar char="●"/>
            </a:pPr>
            <a:r>
              <a:rPr lang="en">
                <a:latin typeface="Roboto"/>
                <a:ea typeface="Roboto"/>
                <a:cs typeface="Roboto"/>
                <a:sym typeface="Roboto"/>
              </a:rPr>
              <a:t>Child shrinks at the approach of adults, or is generally afraid of adults</a:t>
            </a:r>
            <a:endParaRPr>
              <a:latin typeface="Roboto"/>
              <a:ea typeface="Roboto"/>
              <a:cs typeface="Roboto"/>
              <a:sym typeface="Roboto"/>
            </a:endParaRPr>
          </a:p>
          <a:p>
            <a:pPr>
              <a:spcBef>
                <a:spcPts val="1333"/>
              </a:spcBef>
              <a:buClr>
                <a:schemeClr val="dk2"/>
              </a:buClr>
              <a:buFont typeface="Roboto"/>
              <a:buChar char="●"/>
            </a:pPr>
            <a:r>
              <a:rPr lang="en">
                <a:latin typeface="Roboto"/>
                <a:ea typeface="Roboto"/>
                <a:cs typeface="Roboto"/>
                <a:sym typeface="Roboto"/>
              </a:rPr>
              <a:t>Child is reluctant to be around a particular person or seems frightened</a:t>
            </a:r>
            <a:endParaRPr>
              <a:latin typeface="Roboto"/>
              <a:ea typeface="Roboto"/>
              <a:cs typeface="Roboto"/>
              <a:sym typeface="Roboto"/>
            </a:endParaRPr>
          </a:p>
          <a:p>
            <a:pPr>
              <a:spcBef>
                <a:spcPts val="1333"/>
              </a:spcBef>
              <a:buClr>
                <a:schemeClr val="dk2"/>
              </a:buClr>
              <a:buFont typeface="Roboto"/>
              <a:buChar char="●"/>
            </a:pPr>
            <a:r>
              <a:rPr lang="en">
                <a:latin typeface="Roboto"/>
                <a:ea typeface="Roboto"/>
                <a:cs typeface="Roboto"/>
                <a:sym typeface="Roboto"/>
              </a:rPr>
              <a:t>Child Discloses abuse</a:t>
            </a:r>
            <a:endParaRPr>
              <a:latin typeface="Roboto"/>
              <a:ea typeface="Roboto"/>
              <a:cs typeface="Roboto"/>
              <a:sym typeface="Roboto"/>
            </a:endParaRPr>
          </a:p>
          <a:p>
            <a:pPr>
              <a:spcBef>
                <a:spcPts val="1333"/>
              </a:spcBef>
              <a:buClr>
                <a:schemeClr val="dk2"/>
              </a:buClr>
              <a:buFont typeface="Roboto"/>
              <a:buChar char="●"/>
            </a:pPr>
            <a:r>
              <a:rPr lang="en">
                <a:latin typeface="Roboto"/>
                <a:ea typeface="Roboto"/>
                <a:cs typeface="Roboto"/>
                <a:sym typeface="Roboto"/>
              </a:rPr>
              <a:t>Parent Offers conflicting, unconvincing, or no explanation for the child's injury, or provides an explanation that is not consistent with the injury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r>
              <a:rPr lang="en"/>
              <a:t>Other Forms of Physical Abuse</a:t>
            </a:r>
            <a:endParaRPr/>
          </a:p>
        </p:txBody>
      </p:sp>
      <p:sp>
        <p:nvSpPr>
          <p:cNvPr id="102" name="Google Shape;102;p21"/>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r>
              <a:rPr lang="en"/>
              <a:t>Physical abuse may also be:</a:t>
            </a:r>
            <a:endParaRPr/>
          </a:p>
          <a:p>
            <a:pPr marL="0" indent="0">
              <a:spcBef>
                <a:spcPts val="1600"/>
              </a:spcBef>
              <a:buNone/>
            </a:pPr>
            <a:r>
              <a:rPr lang="en" b="1"/>
              <a:t>Unreasonable use of confinement:</a:t>
            </a:r>
            <a:r>
              <a:rPr lang="en"/>
              <a:t> </a:t>
            </a:r>
            <a:r>
              <a:rPr lang="en">
                <a:latin typeface="Roboto"/>
                <a:ea typeface="Roboto"/>
                <a:cs typeface="Roboto"/>
                <a:sym typeface="Roboto"/>
              </a:rPr>
              <a:t>Any type of activity the caregiver uses to confine or restrict the child such as tying the child up with rope, duct tape, or chain to keep the child in one place.</a:t>
            </a:r>
            <a:endParaRPr>
              <a:latin typeface="Roboto"/>
              <a:ea typeface="Roboto"/>
              <a:cs typeface="Roboto"/>
              <a:sym typeface="Roboto"/>
            </a:endParaRPr>
          </a:p>
          <a:p>
            <a:pPr marL="0" indent="0">
              <a:spcBef>
                <a:spcPts val="1600"/>
              </a:spcBef>
              <a:buNone/>
            </a:pPr>
            <a:r>
              <a:rPr lang="en" b="1"/>
              <a:t>Cruel punishment: </a:t>
            </a:r>
            <a:r>
              <a:rPr lang="en">
                <a:latin typeface="Roboto"/>
                <a:ea typeface="Roboto"/>
                <a:cs typeface="Roboto"/>
                <a:sym typeface="Roboto"/>
              </a:rPr>
              <a:t>Any type of discipline that results in injury, cuts, bruising, withholding food, water, required care, or requiring a child to consume nonfood items or inappropriate amounts of food or water, or a parent or caregiver's use of sadistic measures or weapons.</a:t>
            </a:r>
            <a:endParaRPr>
              <a:latin typeface="Roboto"/>
              <a:ea typeface="Roboto"/>
              <a:cs typeface="Roboto"/>
              <a:sym typeface="Roboto"/>
            </a:endParaRPr>
          </a:p>
          <a:p>
            <a:pPr marL="0" indent="0">
              <a:spcBef>
                <a:spcPts val="1600"/>
              </a:spcBef>
              <a:spcAft>
                <a:spcPts val="1600"/>
              </a:spcAft>
              <a:buNone/>
            </a:pPr>
            <a:endParaRPr/>
          </a:p>
        </p:txBody>
      </p:sp>
    </p:spTree>
  </p:cSld>
  <p:clrMapOvr>
    <a:masterClrMapping/>
  </p:clrMapOvr>
</p:sld>
</file>

<file path=ppt/theme/theme1.xml><?xml version="1.0" encoding="utf-8"?>
<a:theme xmlns:a="http://schemas.openxmlformats.org/drawingml/2006/main" name="Master / large logo">
  <a:themeElements>
    <a:clrScheme name="New Brand Colors">
      <a:dk1>
        <a:sysClr val="windowText" lastClr="000000"/>
      </a:dk1>
      <a:lt1>
        <a:sysClr val="window" lastClr="FFFFFF"/>
      </a:lt1>
      <a:dk2>
        <a:srgbClr val="036080"/>
      </a:dk2>
      <a:lt2>
        <a:srgbClr val="B9C8D3"/>
      </a:lt2>
      <a:accent1>
        <a:srgbClr val="BABF33"/>
      </a:accent1>
      <a:accent2>
        <a:srgbClr val="FFC843"/>
      </a:accent2>
      <a:accent3>
        <a:srgbClr val="B9C8D3"/>
      </a:accent3>
      <a:accent4>
        <a:srgbClr val="036080"/>
      </a:accent4>
      <a:accent5>
        <a:srgbClr val="FFC843"/>
      </a:accent5>
      <a:accent6>
        <a:srgbClr val="BABF33"/>
      </a:accent6>
      <a:hlink>
        <a:srgbClr val="036080"/>
      </a:hlink>
      <a:folHlink>
        <a:srgbClr val="BABF33"/>
      </a:folHlink>
    </a:clrScheme>
    <a:fontScheme name="Arial Brand Fonts">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AND">
  <a:themeElements>
    <a:clrScheme name="New Brand Colors">
      <a:dk1>
        <a:sysClr val="windowText" lastClr="000000"/>
      </a:dk1>
      <a:lt1>
        <a:sysClr val="window" lastClr="FFFFFF"/>
      </a:lt1>
      <a:dk2>
        <a:srgbClr val="036080"/>
      </a:dk2>
      <a:lt2>
        <a:srgbClr val="B9C8D3"/>
      </a:lt2>
      <a:accent1>
        <a:srgbClr val="BABF33"/>
      </a:accent1>
      <a:accent2>
        <a:srgbClr val="FFC843"/>
      </a:accent2>
      <a:accent3>
        <a:srgbClr val="B9C8D3"/>
      </a:accent3>
      <a:accent4>
        <a:srgbClr val="036080"/>
      </a:accent4>
      <a:accent5>
        <a:srgbClr val="FFC843"/>
      </a:accent5>
      <a:accent6>
        <a:srgbClr val="BABF33"/>
      </a:accent6>
      <a:hlink>
        <a:srgbClr val="036080"/>
      </a:hlink>
      <a:folHlink>
        <a:srgbClr val="BABF33"/>
      </a:folHlink>
    </a:clrScheme>
    <a:fontScheme name="Brand fonts">
      <a:majorFont>
        <a:latin typeface="Roboto Black"/>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ND" id="{D82FC7AA-3285-4959-9E2F-F8413559A783}" vid="{AA9EF2BD-29FF-47DC-B910-57C80A45382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B6389463AD8D489B748E08E45C361A" ma:contentTypeVersion="5" ma:contentTypeDescription="Create a new document." ma:contentTypeScope="" ma:versionID="cfaaeb17a2a1506f0e95c8dd471a161d">
  <xsd:schema xmlns:xsd="http://www.w3.org/2001/XMLSchema" xmlns:xs="http://www.w3.org/2001/XMLSchema" xmlns:p="http://schemas.microsoft.com/office/2006/metadata/properties" xmlns:ns2="2f9a96d6-9b2b-4797-a61c-7fe1f15b622d" xmlns:ns3="af0a6918-c091-4d99-8e6c-5b759a8a04b2" targetNamespace="http://schemas.microsoft.com/office/2006/metadata/properties" ma:root="true" ma:fieldsID="8b821a1eb82ae6c7124d5ffdba06c81c" ns2:_="" ns3:_="">
    <xsd:import namespace="2f9a96d6-9b2b-4797-a61c-7fe1f15b622d"/>
    <xsd:import namespace="af0a6918-c091-4d99-8e6c-5b759a8a04b2"/>
    <xsd:element name="properties">
      <xsd:complexType>
        <xsd:sequence>
          <xsd:element name="documentManagement">
            <xsd:complexType>
              <xsd:all>
                <xsd:element ref="ns2:Category" minOccurs="0"/>
                <xsd:element ref="ns2:Sub_x002d_Category" minOccurs="0"/>
                <xsd:element ref="ns2:Description0"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a96d6-9b2b-4797-a61c-7fe1f15b622d" elementFormDefault="qualified">
    <xsd:import namespace="http://schemas.microsoft.com/office/2006/documentManagement/types"/>
    <xsd:import namespace="http://schemas.microsoft.com/office/infopath/2007/PartnerControls"/>
    <xsd:element name="Category" ma:index="8" nillable="true" ma:displayName="Category" ma:format="Dropdown" ma:internalName="Category">
      <xsd:simpleType>
        <xsd:restriction base="dms:Choice">
          <xsd:enumeration value="Branding Standards and Q&amp;A"/>
          <xsd:enumeration value="Business Card"/>
          <xsd:enumeration value="Email Signature Block"/>
          <xsd:enumeration value="Fact Sheet Template"/>
          <xsd:enumeration value="FAQ"/>
          <xsd:enumeration value="Letterhead"/>
          <xsd:enumeration value="Logos"/>
          <xsd:enumeration value="Out of Office Messages"/>
          <xsd:enumeration value="PowerPoint Template"/>
          <xsd:enumeration value="Website Branding &amp; Coloring"/>
        </xsd:restriction>
      </xsd:simpleType>
    </xsd:element>
    <xsd:element name="Sub_x002d_Category" ma:index="9" nillable="true" ma:displayName="Sub-Category" ma:format="Dropdown" ma:internalName="Sub_x002d_Category">
      <xsd:simpleType>
        <xsd:restriction base="dms:Choice">
          <xsd:enumeration value="Department Brand Only"/>
          <xsd:enumeration value="Tag Line Only"/>
          <xsd:enumeration value="Department and Tag Line"/>
          <xsd:enumeration value="Print"/>
          <xsd:enumeration value="Web"/>
        </xsd:restriction>
      </xsd:simpleType>
    </xsd:element>
    <xsd:element name="Description0" ma:index="10" nillable="true" ma:displayName="Description" ma:internalName="Description0">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0a6918-c091-4d99-8e6c-5b759a8a04b2"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escription0 xmlns="2f9a96d6-9b2b-4797-a61c-7fe1f15b622d">This PowerPoint template is to be used by employees agency-wide to provide a consistent visual for DHHS presentations.  The cover slide and three content slides are prepared and provide information about DHHS.  Information about each of the prepared slides is provided in the Notes section.</Description0>
    <Category xmlns="2f9a96d6-9b2b-4797-a61c-7fe1f15b622d">PowerPoint Template</Category>
    <Sub_x002d_Category xmlns="2f9a96d6-9b2b-4797-a61c-7fe1f15b622d" xsi:nil="true"/>
    <SharedWithUsers xmlns="af0a6918-c091-4d99-8e6c-5b759a8a04b2">
      <UserInfo>
        <DisplayName>Mahesh Hadimani</DisplayName>
        <AccountId>10301</AccountId>
        <AccountType/>
      </UserInfo>
      <UserInfo>
        <DisplayName>Connie Vogt</DisplayName>
        <AccountId>10147</AccountId>
        <AccountType/>
      </UserInfo>
    </SharedWithUsers>
  </documentManagement>
</p:properties>
</file>

<file path=customXml/itemProps1.xml><?xml version="1.0" encoding="utf-8"?>
<ds:datastoreItem xmlns:ds="http://schemas.openxmlformats.org/officeDocument/2006/customXml" ds:itemID="{4BC084BA-6D40-4E2B-8063-62F401F37B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9a96d6-9b2b-4797-a61c-7fe1f15b622d"/>
    <ds:schemaRef ds:uri="af0a6918-c091-4d99-8e6c-5b759a8a04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D962A91-727D-4433-AE21-DFF73B4AAD2C}">
  <ds:schemaRefs>
    <ds:schemaRef ds:uri="http://schemas.microsoft.com/sharepoint/v3/contenttype/forms"/>
  </ds:schemaRefs>
</ds:datastoreItem>
</file>

<file path=customXml/itemProps3.xml><?xml version="1.0" encoding="utf-8"?>
<ds:datastoreItem xmlns:ds="http://schemas.openxmlformats.org/officeDocument/2006/customXml" ds:itemID="{9F364444-3E31-4591-BF65-8E77F441987D}">
  <ds:schemaRefs>
    <ds:schemaRef ds:uri="2f9a96d6-9b2b-4797-a61c-7fe1f15b622d"/>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af0a6918-c091-4d99-8e6c-5b759a8a04b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1223</TotalTime>
  <Words>3573</Words>
  <Application>Microsoft Office PowerPoint</Application>
  <PresentationFormat>Widescreen</PresentationFormat>
  <Paragraphs>267</Paragraphs>
  <Slides>59</Slides>
  <Notes>59</Notes>
  <HiddenSlides>0</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59</vt:i4>
      </vt:variant>
    </vt:vector>
  </HeadingPairs>
  <TitlesOfParts>
    <vt:vector size="71" baseType="lpstr">
      <vt:lpstr>Calibri</vt:lpstr>
      <vt:lpstr>Roboto</vt:lpstr>
      <vt:lpstr>Gisha</vt:lpstr>
      <vt:lpstr>Arial</vt:lpstr>
      <vt:lpstr>Montserrat Black</vt:lpstr>
      <vt:lpstr>Wingdings 3</vt:lpstr>
      <vt:lpstr>Roboto Black</vt:lpstr>
      <vt:lpstr>Arial Bold</vt:lpstr>
      <vt:lpstr>Montserrat Semi Bold</vt:lpstr>
      <vt:lpstr>Montserrat</vt:lpstr>
      <vt:lpstr>Master / large logo</vt:lpstr>
      <vt:lpstr>BRAND</vt:lpstr>
      <vt:lpstr>Child Abuse and Neglect</vt:lpstr>
      <vt:lpstr>Pre-reading</vt:lpstr>
      <vt:lpstr>What we’ll cover:</vt:lpstr>
      <vt:lpstr>Child Abuse and Neglect Definitions and Indicators</vt:lpstr>
      <vt:lpstr>Abuse</vt:lpstr>
      <vt:lpstr>Physical Abuse - Definition</vt:lpstr>
      <vt:lpstr>Indicators of Physical Abuse</vt:lpstr>
      <vt:lpstr>Indicators of Physical Abuse, Continued</vt:lpstr>
      <vt:lpstr>Other Forms of Physical Abuse</vt:lpstr>
      <vt:lpstr>Emotional Abuse</vt:lpstr>
      <vt:lpstr>Neglect</vt:lpstr>
      <vt:lpstr>Physical Neglect</vt:lpstr>
      <vt:lpstr>Indicators of Physical Neglect</vt:lpstr>
      <vt:lpstr>Abandonment</vt:lpstr>
      <vt:lpstr>Indicators of Abandonment</vt:lpstr>
      <vt:lpstr>Educational Neglect</vt:lpstr>
      <vt:lpstr>Domestic Violence</vt:lpstr>
      <vt:lpstr>Substance Use</vt:lpstr>
      <vt:lpstr>Sexual Concerns</vt:lpstr>
      <vt:lpstr>Sexual Abuse</vt:lpstr>
      <vt:lpstr>Indicators for Sexual Abuse, Sexual Exploitation</vt:lpstr>
      <vt:lpstr>Human Trafficking</vt:lpstr>
      <vt:lpstr>Trafficking Definitions</vt:lpstr>
      <vt:lpstr>Trafficking Definitions</vt:lpstr>
      <vt:lpstr>Indicators of Sex or Labor Trafficking</vt:lpstr>
      <vt:lpstr>Indicators of Sex or Labor Trafficking</vt:lpstr>
      <vt:lpstr>PowerPoint Presentation</vt:lpstr>
      <vt:lpstr>What are the signs of sex trafficking? Part 1</vt:lpstr>
      <vt:lpstr>What are the signs of sex trafficking? Part 2</vt:lpstr>
      <vt:lpstr>Dependency</vt:lpstr>
      <vt:lpstr>Dependency</vt:lpstr>
      <vt:lpstr>Reporting Child Abuse and Neglect</vt:lpstr>
      <vt:lpstr>Mandatory Reporting</vt:lpstr>
      <vt:lpstr>Reporting at your school</vt:lpstr>
      <vt:lpstr>What to Report</vt:lpstr>
      <vt:lpstr>Reporting: Family Information</vt:lpstr>
      <vt:lpstr>Reporting: Concerns</vt:lpstr>
      <vt:lpstr>Will the family know who reported them?</vt:lpstr>
      <vt:lpstr>Reasonable cause</vt:lpstr>
      <vt:lpstr>How to Report</vt:lpstr>
      <vt:lpstr>Child Advocacy Centers</vt:lpstr>
      <vt:lpstr>Resource: Child Advocacy Centers</vt:lpstr>
      <vt:lpstr>Resource: Child Advocacy Centers</vt:lpstr>
      <vt:lpstr>Video: Child Abuse Reporting and Omaha Child Advocacy Center (Project Harmony)</vt:lpstr>
      <vt:lpstr>New Laws for Nebraska Schools</vt:lpstr>
      <vt:lpstr>Poster regarding reports of child abuse or neglect</vt:lpstr>
      <vt:lpstr>Poster regarding reports of child abuse or neglect</vt:lpstr>
      <vt:lpstr>New Laws for Nebraska Schools</vt:lpstr>
      <vt:lpstr>Required School District Policy</vt:lpstr>
      <vt:lpstr>Action Step</vt:lpstr>
      <vt:lpstr>Criminal Statute creating the offense of Sexual Abuse by a School Employee</vt:lpstr>
      <vt:lpstr>Role of the School Nurse</vt:lpstr>
      <vt:lpstr>Atypical behavior</vt:lpstr>
      <vt:lpstr>For More Information: </vt:lpstr>
      <vt:lpstr>Resources:</vt:lpstr>
      <vt:lpstr>For More Information:</vt:lpstr>
      <vt:lpstr>Quiz</vt:lpstr>
      <vt:lpstr>Evaluation</vt:lpstr>
      <vt:lpstr>PowerPoint Presentation</vt:lpstr>
    </vt:vector>
  </TitlesOfParts>
  <Company>State of Nebraska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Title</dc:title>
  <dc:creator>Cynthia Schneider</dc:creator>
  <cp:lastModifiedBy>Riley, Andrea</cp:lastModifiedBy>
  <cp:revision>110</cp:revision>
  <cp:lastPrinted>2017-08-31T20:30:36Z</cp:lastPrinted>
  <dcterms:created xsi:type="dcterms:W3CDTF">2016-09-27T14:31:05Z</dcterms:created>
  <dcterms:modified xsi:type="dcterms:W3CDTF">2021-07-19T14:24:20Z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1464259359</vt:i4>
  </property>
  <property fmtid="{D5CDD505-2E9C-101B-9397-08002B2CF9AE}" pid="3" name="_NewReviewCycle">
    <vt:lpwstr/>
  </property>
  <property fmtid="{D5CDD505-2E9C-101B-9397-08002B2CF9AE}" pid="4" name="_EmailSubject">
    <vt:lpwstr>Message from "BF513C58" -- REPORT REVIEWED</vt:lpwstr>
  </property>
  <property fmtid="{D5CDD505-2E9C-101B-9397-08002B2CF9AE}" pid="5" name="_AuthorEmailDisplayName">
    <vt:lpwstr>Hudson, David</vt:lpwstr>
  </property>
  <property fmtid="{D5CDD505-2E9C-101B-9397-08002B2CF9AE}" pid="6" name="_PreviousAdHocReviewCycleID">
    <vt:i4>1897462621</vt:i4>
  </property>
  <property fmtid="{D5CDD505-2E9C-101B-9397-08002B2CF9AE}" pid="7" name="_AuthorEmail">
    <vt:lpwstr>David.Hudson@nebraska.gov</vt:lpwstr>
  </property>
  <property fmtid="{D5CDD505-2E9C-101B-9397-08002B2CF9AE}" pid="8" name="ContentTypeId">
    <vt:lpwstr>0x01010052B6389463AD8D489B748E08E45C361A</vt:lpwstr>
  </property>
</Properties>
</file>