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0" r:id="rId5"/>
    <p:sldId id="2411" r:id="rId6"/>
    <p:sldId id="284" r:id="rId7"/>
    <p:sldId id="2407" r:id="rId8"/>
    <p:sldId id="283" r:id="rId9"/>
    <p:sldId id="279" r:id="rId10"/>
    <p:sldId id="2412" r:id="rId11"/>
    <p:sldId id="2415" r:id="rId12"/>
    <p:sldId id="2418" r:id="rId13"/>
    <p:sldId id="272" r:id="rId14"/>
    <p:sldId id="263" r:id="rId15"/>
    <p:sldId id="265" r:id="rId16"/>
    <p:sldId id="2416" r:id="rId17"/>
    <p:sldId id="241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BB060-7245-440F-8695-2B031B1B0452}" v="12" dt="2020-07-23T22:35:44.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84122"/>
  </p:normalViewPr>
  <p:slideViewPr>
    <p:cSldViewPr snapToGrid="0" snapToObjects="1">
      <p:cViewPr varScale="1">
        <p:scale>
          <a:sx n="77" d="100"/>
          <a:sy n="77" d="100"/>
        </p:scale>
        <p:origin x="132" y="3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57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 Martinez Wilkinson" userId="453e66e6-cf6f-4739-880d-41f01ff85274" providerId="ADAL" clId="{0F7BB060-7245-440F-8695-2B031B1B0452}"/>
    <pc:docChg chg="undo custSel modSld">
      <pc:chgData name="Aly Martinez Wilkinson" userId="453e66e6-cf6f-4739-880d-41f01ff85274" providerId="ADAL" clId="{0F7BB060-7245-440F-8695-2B031B1B0452}" dt="2020-07-23T22:37:35.273" v="48" actId="1076"/>
      <pc:docMkLst>
        <pc:docMk/>
      </pc:docMkLst>
      <pc:sldChg chg="modSp">
        <pc:chgData name="Aly Martinez Wilkinson" userId="453e66e6-cf6f-4739-880d-41f01ff85274" providerId="ADAL" clId="{0F7BB060-7245-440F-8695-2B031B1B0452}" dt="2020-07-23T22:32:00.227" v="1" actId="1076"/>
        <pc:sldMkLst>
          <pc:docMk/>
          <pc:sldMk cId="2845003341" sldId="260"/>
        </pc:sldMkLst>
        <pc:spChg chg="mod">
          <ac:chgData name="Aly Martinez Wilkinson" userId="453e66e6-cf6f-4739-880d-41f01ff85274" providerId="ADAL" clId="{0F7BB060-7245-440F-8695-2B031B1B0452}" dt="2020-07-23T22:32:00.227" v="1" actId="1076"/>
          <ac:spMkLst>
            <pc:docMk/>
            <pc:sldMk cId="2845003341" sldId="260"/>
            <ac:spMk id="3" creationId="{00000000-0000-0000-0000-000000000000}"/>
          </ac:spMkLst>
        </pc:spChg>
      </pc:sldChg>
      <pc:sldChg chg="modSp">
        <pc:chgData name="Aly Martinez Wilkinson" userId="453e66e6-cf6f-4739-880d-41f01ff85274" providerId="ADAL" clId="{0F7BB060-7245-440F-8695-2B031B1B0452}" dt="2020-07-23T22:35:01.702" v="21" actId="27636"/>
        <pc:sldMkLst>
          <pc:docMk/>
          <pc:sldMk cId="3829834671" sldId="263"/>
        </pc:sldMkLst>
        <pc:spChg chg="mod">
          <ac:chgData name="Aly Martinez Wilkinson" userId="453e66e6-cf6f-4739-880d-41f01ff85274" providerId="ADAL" clId="{0F7BB060-7245-440F-8695-2B031B1B0452}" dt="2020-07-23T22:35:01.702" v="21" actId="27636"/>
          <ac:spMkLst>
            <pc:docMk/>
            <pc:sldMk cId="3829834671" sldId="263"/>
            <ac:spMk id="4" creationId="{4C6B067F-F8F3-473D-B933-1D8E6B26D6B8}"/>
          </ac:spMkLst>
        </pc:spChg>
      </pc:sldChg>
      <pc:sldChg chg="modSp">
        <pc:chgData name="Aly Martinez Wilkinson" userId="453e66e6-cf6f-4739-880d-41f01ff85274" providerId="ADAL" clId="{0F7BB060-7245-440F-8695-2B031B1B0452}" dt="2020-07-23T22:35:45.896" v="27" actId="255"/>
        <pc:sldMkLst>
          <pc:docMk/>
          <pc:sldMk cId="1795699485" sldId="265"/>
        </pc:sldMkLst>
        <pc:spChg chg="mod">
          <ac:chgData name="Aly Martinez Wilkinson" userId="453e66e6-cf6f-4739-880d-41f01ff85274" providerId="ADAL" clId="{0F7BB060-7245-440F-8695-2B031B1B0452}" dt="2020-07-23T22:35:45.896" v="27" actId="255"/>
          <ac:spMkLst>
            <pc:docMk/>
            <pc:sldMk cId="1795699485" sldId="265"/>
            <ac:spMk id="4" creationId="{850E21CA-B17F-4F20-A248-C71E802AECF9}"/>
          </ac:spMkLst>
        </pc:spChg>
      </pc:sldChg>
      <pc:sldChg chg="addSp delSp modSp">
        <pc:chgData name="Aly Martinez Wilkinson" userId="453e66e6-cf6f-4739-880d-41f01ff85274" providerId="ADAL" clId="{0F7BB060-7245-440F-8695-2B031B1B0452}" dt="2020-07-23T22:32:30.669" v="5" actId="478"/>
        <pc:sldMkLst>
          <pc:docMk/>
          <pc:sldMk cId="3137727047" sldId="279"/>
        </pc:sldMkLst>
        <pc:spChg chg="add del mod">
          <ac:chgData name="Aly Martinez Wilkinson" userId="453e66e6-cf6f-4739-880d-41f01ff85274" providerId="ADAL" clId="{0F7BB060-7245-440F-8695-2B031B1B0452}" dt="2020-07-23T22:32:30.669" v="5" actId="478"/>
          <ac:spMkLst>
            <pc:docMk/>
            <pc:sldMk cId="3137727047" sldId="279"/>
            <ac:spMk id="3" creationId="{6A705CB6-566D-427E-BE30-9328F7A85518}"/>
          </ac:spMkLst>
        </pc:spChg>
        <pc:spChg chg="mod">
          <ac:chgData name="Aly Martinez Wilkinson" userId="453e66e6-cf6f-4739-880d-41f01ff85274" providerId="ADAL" clId="{0F7BB060-7245-440F-8695-2B031B1B0452}" dt="2020-07-23T22:32:26.526" v="4" actId="27636"/>
          <ac:spMkLst>
            <pc:docMk/>
            <pc:sldMk cId="3137727047" sldId="279"/>
            <ac:spMk id="4" creationId="{33D5B093-E93F-4EA4-8B02-51572FA6AEE6}"/>
          </ac:spMkLst>
        </pc:spChg>
      </pc:sldChg>
      <pc:sldChg chg="modSp">
        <pc:chgData name="Aly Martinez Wilkinson" userId="453e66e6-cf6f-4739-880d-41f01ff85274" providerId="ADAL" clId="{0F7BB060-7245-440F-8695-2B031B1B0452}" dt="2020-07-23T22:33:31.228" v="11" actId="255"/>
        <pc:sldMkLst>
          <pc:docMk/>
          <pc:sldMk cId="4184801190" sldId="283"/>
        </pc:sldMkLst>
        <pc:spChg chg="mod">
          <ac:chgData name="Aly Martinez Wilkinson" userId="453e66e6-cf6f-4739-880d-41f01ff85274" providerId="ADAL" clId="{0F7BB060-7245-440F-8695-2B031B1B0452}" dt="2020-07-23T22:33:31.228" v="11" actId="255"/>
          <ac:spMkLst>
            <pc:docMk/>
            <pc:sldMk cId="4184801190" sldId="283"/>
            <ac:spMk id="4" creationId="{33D5B093-E93F-4EA4-8B02-51572FA6AEE6}"/>
          </ac:spMkLst>
        </pc:spChg>
        <pc:spChg chg="mod">
          <ac:chgData name="Aly Martinez Wilkinson" userId="453e66e6-cf6f-4739-880d-41f01ff85274" providerId="ADAL" clId="{0F7BB060-7245-440F-8695-2B031B1B0452}" dt="2020-07-23T22:32:36.527" v="6" actId="27636"/>
          <ac:spMkLst>
            <pc:docMk/>
            <pc:sldMk cId="4184801190" sldId="283"/>
            <ac:spMk id="7" creationId="{4FB827A3-A1EE-401C-BC8A-694146DCE941}"/>
          </ac:spMkLst>
        </pc:spChg>
      </pc:sldChg>
      <pc:sldChg chg="modSp">
        <pc:chgData name="Aly Martinez Wilkinson" userId="453e66e6-cf6f-4739-880d-41f01ff85274" providerId="ADAL" clId="{0F7BB060-7245-440F-8695-2B031B1B0452}" dt="2020-07-23T22:32:47.962" v="8" actId="1076"/>
        <pc:sldMkLst>
          <pc:docMk/>
          <pc:sldMk cId="3121116007" sldId="284"/>
        </pc:sldMkLst>
        <pc:spChg chg="mod">
          <ac:chgData name="Aly Martinez Wilkinson" userId="453e66e6-cf6f-4739-880d-41f01ff85274" providerId="ADAL" clId="{0F7BB060-7245-440F-8695-2B031B1B0452}" dt="2020-07-23T22:32:47.962" v="8" actId="1076"/>
          <ac:spMkLst>
            <pc:docMk/>
            <pc:sldMk cId="3121116007" sldId="284"/>
            <ac:spMk id="2" creationId="{76A288C1-E4E9-419E-902E-FD0C1489EC9F}"/>
          </ac:spMkLst>
        </pc:spChg>
      </pc:sldChg>
      <pc:sldChg chg="modSp">
        <pc:chgData name="Aly Martinez Wilkinson" userId="453e66e6-cf6f-4739-880d-41f01ff85274" providerId="ADAL" clId="{0F7BB060-7245-440F-8695-2B031B1B0452}" dt="2020-07-23T22:33:49.468" v="14" actId="1076"/>
        <pc:sldMkLst>
          <pc:docMk/>
          <pc:sldMk cId="2138796967" sldId="2407"/>
        </pc:sldMkLst>
        <pc:spChg chg="mod">
          <ac:chgData name="Aly Martinez Wilkinson" userId="453e66e6-cf6f-4739-880d-41f01ff85274" providerId="ADAL" clId="{0F7BB060-7245-440F-8695-2B031B1B0452}" dt="2020-07-23T22:33:49.468" v="14" actId="1076"/>
          <ac:spMkLst>
            <pc:docMk/>
            <pc:sldMk cId="2138796967" sldId="2407"/>
            <ac:spMk id="3" creationId="{6356CB23-33E0-4369-8D03-C57AADE8F95A}"/>
          </ac:spMkLst>
        </pc:spChg>
        <pc:spChg chg="mod">
          <ac:chgData name="Aly Martinez Wilkinson" userId="453e66e6-cf6f-4739-880d-41f01ff85274" providerId="ADAL" clId="{0F7BB060-7245-440F-8695-2B031B1B0452}" dt="2020-07-23T22:33:20.594" v="10" actId="255"/>
          <ac:spMkLst>
            <pc:docMk/>
            <pc:sldMk cId="2138796967" sldId="2407"/>
            <ac:spMk id="4" creationId="{3860E93A-AA6B-4F55-9ADA-0850467F706B}"/>
          </ac:spMkLst>
        </pc:spChg>
      </pc:sldChg>
      <pc:sldChg chg="addSp delSp modSp">
        <pc:chgData name="Aly Martinez Wilkinson" userId="453e66e6-cf6f-4739-880d-41f01ff85274" providerId="ADAL" clId="{0F7BB060-7245-440F-8695-2B031B1B0452}" dt="2020-07-23T22:34:05.879" v="16" actId="1076"/>
        <pc:sldMkLst>
          <pc:docMk/>
          <pc:sldMk cId="2971099969" sldId="2412"/>
        </pc:sldMkLst>
        <pc:spChg chg="mod">
          <ac:chgData name="Aly Martinez Wilkinson" userId="453e66e6-cf6f-4739-880d-41f01ff85274" providerId="ADAL" clId="{0F7BB060-7245-440F-8695-2B031B1B0452}" dt="2020-07-23T22:34:05.879" v="16" actId="1076"/>
          <ac:spMkLst>
            <pc:docMk/>
            <pc:sldMk cId="2971099969" sldId="2412"/>
            <ac:spMk id="2" creationId="{D7C1928D-D95A-47B8-8B38-F22E5A2736DF}"/>
          </ac:spMkLst>
        </pc:spChg>
        <pc:spChg chg="mod">
          <ac:chgData name="Aly Martinez Wilkinson" userId="453e66e6-cf6f-4739-880d-41f01ff85274" providerId="ADAL" clId="{0F7BB060-7245-440F-8695-2B031B1B0452}" dt="2020-07-23T22:33:37.532" v="13" actId="27636"/>
          <ac:spMkLst>
            <pc:docMk/>
            <pc:sldMk cId="2971099969" sldId="2412"/>
            <ac:spMk id="4" creationId="{33D5B093-E93F-4EA4-8B02-51572FA6AEE6}"/>
          </ac:spMkLst>
        </pc:spChg>
        <pc:spChg chg="add del mod">
          <ac:chgData name="Aly Martinez Wilkinson" userId="453e66e6-cf6f-4739-880d-41f01ff85274" providerId="ADAL" clId="{0F7BB060-7245-440F-8695-2B031B1B0452}" dt="2020-07-23T22:33:59.805" v="15" actId="478"/>
          <ac:spMkLst>
            <pc:docMk/>
            <pc:sldMk cId="2971099969" sldId="2412"/>
            <ac:spMk id="5" creationId="{57DED249-03A3-4159-B7D3-60221D0D3B04}"/>
          </ac:spMkLst>
        </pc:spChg>
      </pc:sldChg>
      <pc:sldChg chg="addSp delSp modSp">
        <pc:chgData name="Aly Martinez Wilkinson" userId="453e66e6-cf6f-4739-880d-41f01ff85274" providerId="ADAL" clId="{0F7BB060-7245-440F-8695-2B031B1B0452}" dt="2020-07-23T22:34:16.465" v="19" actId="478"/>
        <pc:sldMkLst>
          <pc:docMk/>
          <pc:sldMk cId="4230861679" sldId="2415"/>
        </pc:sldMkLst>
        <pc:spChg chg="add del mod">
          <ac:chgData name="Aly Martinez Wilkinson" userId="453e66e6-cf6f-4739-880d-41f01ff85274" providerId="ADAL" clId="{0F7BB060-7245-440F-8695-2B031B1B0452}" dt="2020-07-23T22:34:16.465" v="19" actId="478"/>
          <ac:spMkLst>
            <pc:docMk/>
            <pc:sldMk cId="4230861679" sldId="2415"/>
            <ac:spMk id="3" creationId="{1C9C8F71-1F84-4E45-8891-F7E3470442D6}"/>
          </ac:spMkLst>
        </pc:spChg>
        <pc:spChg chg="mod">
          <ac:chgData name="Aly Martinez Wilkinson" userId="453e66e6-cf6f-4739-880d-41f01ff85274" providerId="ADAL" clId="{0F7BB060-7245-440F-8695-2B031B1B0452}" dt="2020-07-23T22:34:11.393" v="18" actId="27636"/>
          <ac:spMkLst>
            <pc:docMk/>
            <pc:sldMk cId="4230861679" sldId="2415"/>
            <ac:spMk id="4" creationId="{33D5B093-E93F-4EA4-8B02-51572FA6AEE6}"/>
          </ac:spMkLst>
        </pc:spChg>
      </pc:sldChg>
      <pc:sldChg chg="addSp delSp modSp">
        <pc:chgData name="Aly Martinez Wilkinson" userId="453e66e6-cf6f-4739-880d-41f01ff85274" providerId="ADAL" clId="{0F7BB060-7245-440F-8695-2B031B1B0452}" dt="2020-07-23T22:37:35.273" v="48" actId="1076"/>
        <pc:sldMkLst>
          <pc:docMk/>
          <pc:sldMk cId="1544238481" sldId="2416"/>
        </pc:sldMkLst>
        <pc:spChg chg="add del mod">
          <ac:chgData name="Aly Martinez Wilkinson" userId="453e66e6-cf6f-4739-880d-41f01ff85274" providerId="ADAL" clId="{0F7BB060-7245-440F-8695-2B031B1B0452}" dt="2020-07-23T22:37:07.419" v="42" actId="478"/>
          <ac:spMkLst>
            <pc:docMk/>
            <pc:sldMk cId="1544238481" sldId="2416"/>
            <ac:spMk id="3" creationId="{0D1177C3-5E46-4250-9497-4FA606BB265E}"/>
          </ac:spMkLst>
        </pc:spChg>
        <pc:spChg chg="mod">
          <ac:chgData name="Aly Martinez Wilkinson" userId="453e66e6-cf6f-4739-880d-41f01ff85274" providerId="ADAL" clId="{0F7BB060-7245-440F-8695-2B031B1B0452}" dt="2020-07-23T22:36:00.829" v="31" actId="1076"/>
          <ac:spMkLst>
            <pc:docMk/>
            <pc:sldMk cId="1544238481" sldId="2416"/>
            <ac:spMk id="7" creationId="{5E475148-6C7E-4A1A-84AD-C5F09980B0A2}"/>
          </ac:spMkLst>
        </pc:spChg>
        <pc:spChg chg="mod">
          <ac:chgData name="Aly Martinez Wilkinson" userId="453e66e6-cf6f-4739-880d-41f01ff85274" providerId="ADAL" clId="{0F7BB060-7245-440F-8695-2B031B1B0452}" dt="2020-07-23T22:37:30.474" v="47" actId="404"/>
          <ac:spMkLst>
            <pc:docMk/>
            <pc:sldMk cId="1544238481" sldId="2416"/>
            <ac:spMk id="8" creationId="{9890106B-6718-4E96-BA12-EDEF2AF92C85}"/>
          </ac:spMkLst>
        </pc:spChg>
        <pc:spChg chg="mod">
          <ac:chgData name="Aly Martinez Wilkinson" userId="453e66e6-cf6f-4739-880d-41f01ff85274" providerId="ADAL" clId="{0F7BB060-7245-440F-8695-2B031B1B0452}" dt="2020-07-23T22:37:35.273" v="48" actId="1076"/>
          <ac:spMkLst>
            <pc:docMk/>
            <pc:sldMk cId="1544238481" sldId="2416"/>
            <ac:spMk id="10" creationId="{A935DD3C-81C2-4E4D-BA4A-1CE2E5B1F689}"/>
          </ac:spMkLst>
        </pc:spChg>
        <pc:spChg chg="del">
          <ac:chgData name="Aly Martinez Wilkinson" userId="453e66e6-cf6f-4739-880d-41f01ff85274" providerId="ADAL" clId="{0F7BB060-7245-440F-8695-2B031B1B0452}" dt="2020-07-23T22:37:03.460" v="41" actId="478"/>
          <ac:spMkLst>
            <pc:docMk/>
            <pc:sldMk cId="1544238481" sldId="2416"/>
            <ac:spMk id="12" creationId="{8B7B6251-810C-4600-AC86-C4EDD790B256}"/>
          </ac:spMkLst>
        </pc:spChg>
      </pc:sldChg>
      <pc:sldChg chg="modSp">
        <pc:chgData name="Aly Martinez Wilkinson" userId="453e66e6-cf6f-4739-880d-41f01ff85274" providerId="ADAL" clId="{0F7BB060-7245-440F-8695-2B031B1B0452}" dt="2020-07-23T22:36:16.107" v="32" actId="255"/>
        <pc:sldMkLst>
          <pc:docMk/>
          <pc:sldMk cId="1140649672" sldId="2417"/>
        </pc:sldMkLst>
        <pc:spChg chg="mod">
          <ac:chgData name="Aly Martinez Wilkinson" userId="453e66e6-cf6f-4739-880d-41f01ff85274" providerId="ADAL" clId="{0F7BB060-7245-440F-8695-2B031B1B0452}" dt="2020-07-23T22:36:16.107" v="32" actId="255"/>
          <ac:spMkLst>
            <pc:docMk/>
            <pc:sldMk cId="1140649672" sldId="2417"/>
            <ac:spMk id="7" creationId="{5E475148-6C7E-4A1A-84AD-C5F09980B0A2}"/>
          </ac:spMkLst>
        </pc:spChg>
      </pc:sldChg>
      <pc:sldChg chg="modSp">
        <pc:chgData name="Aly Martinez Wilkinson" userId="453e66e6-cf6f-4739-880d-41f01ff85274" providerId="ADAL" clId="{0F7BB060-7245-440F-8695-2B031B1B0452}" dt="2020-07-23T22:34:44.119" v="20" actId="255"/>
        <pc:sldMkLst>
          <pc:docMk/>
          <pc:sldMk cId="3407474404" sldId="2418"/>
        </pc:sldMkLst>
        <pc:spChg chg="mod">
          <ac:chgData name="Aly Martinez Wilkinson" userId="453e66e6-cf6f-4739-880d-41f01ff85274" providerId="ADAL" clId="{0F7BB060-7245-440F-8695-2B031B1B0452}" dt="2020-07-23T22:34:44.119" v="20" actId="255"/>
          <ac:spMkLst>
            <pc:docMk/>
            <pc:sldMk cId="3407474404" sldId="2418"/>
            <ac:spMk id="3" creationId="{444EC88A-9575-4F1F-9233-06E51025EA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C425F-8FA1-ED41-9750-566E43DC890B}"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E9C9F-63CA-1241-A502-713AB3FE430A}" type="slidenum">
              <a:rPr lang="en-US" smtClean="0"/>
              <a:t>‹#›</a:t>
            </a:fld>
            <a:endParaRPr lang="en-US"/>
          </a:p>
        </p:txBody>
      </p:sp>
    </p:spTree>
    <p:extLst>
      <p:ext uri="{BB962C8B-B14F-4D97-AF65-F5344CB8AC3E}">
        <p14:creationId xmlns:p14="http://schemas.microsoft.com/office/powerpoint/2010/main" val="104927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C0100-E3C6-40A3-A0D6-146610E0FF9B}" type="slidenum">
              <a:rPr lang="en-US" smtClean="0"/>
              <a:t>1</a:t>
            </a:fld>
            <a:endParaRPr lang="en-US"/>
          </a:p>
        </p:txBody>
      </p:sp>
    </p:spTree>
    <p:extLst>
      <p:ext uri="{BB962C8B-B14F-4D97-AF65-F5344CB8AC3E}">
        <p14:creationId xmlns:p14="http://schemas.microsoft.com/office/powerpoint/2010/main" val="403396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NWEA 2020 MAP Growth norms Study provides achievement status and growth norms for individual students and grade levels within schools in each of the four subject areas: reading, language usage, mathematics, and general science. The study’s results are based on K–12 grade level samples. Records are sampled from between 3.6 and 5.5 million test scores from 500,000 to 700,000 students attending over 24,500 public schools in 5,800 districts spread across all 50 states.</a:t>
            </a:r>
          </a:p>
        </p:txBody>
      </p:sp>
      <p:sp>
        <p:nvSpPr>
          <p:cNvPr id="4" name="Slide Number Placeholder 3"/>
          <p:cNvSpPr>
            <a:spLocks noGrp="1"/>
          </p:cNvSpPr>
          <p:nvPr>
            <p:ph type="sldNum" sz="quarter" idx="5"/>
          </p:nvPr>
        </p:nvSpPr>
        <p:spPr/>
        <p:txBody>
          <a:bodyPr/>
          <a:lstStyle/>
          <a:p>
            <a:fld id="{7A8C0100-E3C6-40A3-A0D6-146610E0FF9B}" type="slidenum">
              <a:rPr lang="en-US" smtClean="0"/>
              <a:t>5</a:t>
            </a:fld>
            <a:endParaRPr lang="en-US"/>
          </a:p>
        </p:txBody>
      </p:sp>
    </p:spTree>
    <p:extLst>
      <p:ext uri="{BB962C8B-B14F-4D97-AF65-F5344CB8AC3E}">
        <p14:creationId xmlns:p14="http://schemas.microsoft.com/office/powerpoint/2010/main" val="3886563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1640" y="2489704"/>
            <a:ext cx="8591738" cy="2027976"/>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01640" y="5077750"/>
            <a:ext cx="8591738" cy="96091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4630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99341" y="542601"/>
            <a:ext cx="8282313" cy="486099"/>
          </a:xfrm>
        </p:spPr>
        <p:txBody>
          <a:bodyPr/>
          <a:lstStyle/>
          <a:p>
            <a:r>
              <a:rPr lang="en-US"/>
              <a:t>34pt Text Slide</a:t>
            </a:r>
          </a:p>
        </p:txBody>
      </p:sp>
      <p:sp>
        <p:nvSpPr>
          <p:cNvPr id="12" name="Text Placeholder 11"/>
          <p:cNvSpPr>
            <a:spLocks noGrp="1"/>
          </p:cNvSpPr>
          <p:nvPr>
            <p:ph type="body" sz="quarter" idx="21" hasCustomPrompt="1"/>
          </p:nvPr>
        </p:nvSpPr>
        <p:spPr>
          <a:xfrm>
            <a:off x="720724" y="1819275"/>
            <a:ext cx="8198423" cy="3921125"/>
          </a:xfrm>
        </p:spPr>
        <p:txBody>
          <a:bodyPr/>
          <a:lstStyle>
            <a:lvl1pPr>
              <a:defRPr baseline="0"/>
            </a:lvl1pPr>
            <a:lvl3pPr>
              <a:defRPr baseline="0"/>
            </a:lvl3pPr>
            <a:lvl4pPr>
              <a:defRPr baseline="0"/>
            </a:lvl4pPr>
          </a:lstStyle>
          <a:p>
            <a:pPr lvl="0"/>
            <a:r>
              <a:rPr lang="en-US"/>
              <a:t>24pt body copy</a:t>
            </a:r>
          </a:p>
          <a:p>
            <a:pPr lvl="1"/>
            <a:r>
              <a:rPr lang="en-US"/>
              <a:t>Second level</a:t>
            </a:r>
          </a:p>
          <a:p>
            <a:pPr lvl="2"/>
            <a:r>
              <a:rPr lang="en-US"/>
              <a:t>Third level</a:t>
            </a:r>
          </a:p>
          <a:p>
            <a:pPr lvl="3"/>
            <a:r>
              <a:rPr lang="en-US"/>
              <a:t>Fourth level</a:t>
            </a:r>
          </a:p>
        </p:txBody>
      </p:sp>
      <p:sp>
        <p:nvSpPr>
          <p:cNvPr id="3" name="Footer Placeholder 2"/>
          <p:cNvSpPr>
            <a:spLocks noGrp="1"/>
          </p:cNvSpPr>
          <p:nvPr>
            <p:ph type="ftr" sz="quarter" idx="22"/>
          </p:nvPr>
        </p:nvSpPr>
        <p:spPr/>
        <p:txBody>
          <a:bodyPr/>
          <a:lstStyle/>
          <a:p>
            <a:r>
              <a:rPr lang="en-US" sz="1800">
                <a:solidFill>
                  <a:schemeClr val="accent1"/>
                </a:solidFill>
              </a:rPr>
              <a:t>Confidential--NWEA</a:t>
            </a:r>
            <a:endParaRPr lang="en-US" sz="1050"/>
          </a:p>
        </p:txBody>
      </p:sp>
    </p:spTree>
    <p:extLst>
      <p:ext uri="{BB962C8B-B14F-4D97-AF65-F5344CB8AC3E}">
        <p14:creationId xmlns:p14="http://schemas.microsoft.com/office/powerpoint/2010/main" val="55419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content + title">
    <p:spTree>
      <p:nvGrpSpPr>
        <p:cNvPr id="1" name=""/>
        <p:cNvGrpSpPr/>
        <p:nvPr/>
      </p:nvGrpSpPr>
      <p:grpSpPr>
        <a:xfrm>
          <a:off x="0" y="0"/>
          <a:ext cx="0" cy="0"/>
          <a:chOff x="0" y="0"/>
          <a:chExt cx="0" cy="0"/>
        </a:xfrm>
      </p:grpSpPr>
      <p:sp>
        <p:nvSpPr>
          <p:cNvPr id="5" name="Vertical Content Placeholder 4"/>
          <p:cNvSpPr>
            <a:spLocks noGrp="1"/>
          </p:cNvSpPr>
          <p:nvPr>
            <p:ph orient="vert" sz="quarter" idx="11" hasCustomPrompt="1"/>
          </p:nvPr>
        </p:nvSpPr>
        <p:spPr>
          <a:xfrm>
            <a:off x="695325" y="2097741"/>
            <a:ext cx="10755147" cy="3825222"/>
          </a:xfrm>
          <a:prstGeom prst="rect">
            <a:avLst/>
          </a:prstGeom>
        </p:spPr>
        <p:txBody>
          <a:bodyPr vert="horz"/>
          <a:lstStyle>
            <a:lvl1pPr marL="0" indent="0">
              <a:buNone/>
              <a:defRPr baseline="0"/>
            </a:lvl1pPr>
          </a:lstStyle>
          <a:p>
            <a:pPr lvl="0"/>
            <a:r>
              <a:rPr lang="en-US"/>
              <a:t>CHART OR CONTENT HERE</a:t>
            </a:r>
          </a:p>
        </p:txBody>
      </p:sp>
      <p:sp>
        <p:nvSpPr>
          <p:cNvPr id="3" name="Footer Placeholder 2"/>
          <p:cNvSpPr>
            <a:spLocks noGrp="1"/>
          </p:cNvSpPr>
          <p:nvPr>
            <p:ph type="ftr" sz="quarter" idx="12"/>
          </p:nvPr>
        </p:nvSpPr>
        <p:spPr/>
        <p:txBody>
          <a:bodyPr/>
          <a:lstStyle/>
          <a:p>
            <a:pPr>
              <a:defRPr/>
            </a:pPr>
            <a:r>
              <a:rPr lang="en-US"/>
              <a:t>Confidential--NWEA</a:t>
            </a:r>
          </a:p>
        </p:txBody>
      </p:sp>
      <p:sp>
        <p:nvSpPr>
          <p:cNvPr id="8" name="Text Placeholder 3"/>
          <p:cNvSpPr>
            <a:spLocks noGrp="1"/>
          </p:cNvSpPr>
          <p:nvPr>
            <p:ph type="body" sz="quarter" idx="23" hasCustomPrompt="1"/>
          </p:nvPr>
        </p:nvSpPr>
        <p:spPr>
          <a:xfrm>
            <a:off x="699247" y="349625"/>
            <a:ext cx="10824883" cy="350183"/>
          </a:xfrm>
        </p:spPr>
        <p:txBody>
          <a:bodyPr lIns="0" rIns="0" anchor="b">
            <a:noAutofit/>
          </a:bodyPr>
          <a:lstStyle>
            <a:lvl1pPr marL="0" indent="0">
              <a:buNone/>
              <a:defRPr sz="1350" spc="188" baseline="0">
                <a:solidFill>
                  <a:schemeClr val="bg1">
                    <a:lumMod val="50000"/>
                  </a:schemeClr>
                </a:solidFill>
              </a:defRPr>
            </a:lvl1pPr>
          </a:lstStyle>
          <a:p>
            <a:pPr lvl="0"/>
            <a:r>
              <a:rPr lang="en-US"/>
              <a:t>18PT OPTIONAL SUBHEAD</a:t>
            </a:r>
          </a:p>
        </p:txBody>
      </p:sp>
      <p:sp>
        <p:nvSpPr>
          <p:cNvPr id="9" name="Title 12"/>
          <p:cNvSpPr>
            <a:spLocks noGrp="1"/>
          </p:cNvSpPr>
          <p:nvPr>
            <p:ph type="title" hasCustomPrompt="1"/>
          </p:nvPr>
        </p:nvSpPr>
        <p:spPr>
          <a:xfrm>
            <a:off x="699342" y="636731"/>
            <a:ext cx="10824788" cy="486099"/>
          </a:xfrm>
        </p:spPr>
        <p:txBody>
          <a:bodyPr/>
          <a:lstStyle>
            <a:lvl1pPr>
              <a:defRPr baseline="0"/>
            </a:lvl1pPr>
          </a:lstStyle>
          <a:p>
            <a:r>
              <a:rPr lang="en-US"/>
              <a:t>34pt Chart + Content Slide</a:t>
            </a:r>
          </a:p>
        </p:txBody>
      </p:sp>
    </p:spTree>
    <p:extLst>
      <p:ext uri="{BB962C8B-B14F-4D97-AF65-F5344CB8AC3E}">
        <p14:creationId xmlns:p14="http://schemas.microsoft.com/office/powerpoint/2010/main" val="27361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 | bullets">
    <p:spTree>
      <p:nvGrpSpPr>
        <p:cNvPr id="1" name=""/>
        <p:cNvGrpSpPr/>
        <p:nvPr/>
      </p:nvGrpSpPr>
      <p:grpSpPr>
        <a:xfrm>
          <a:off x="0" y="0"/>
          <a:ext cx="0" cy="0"/>
          <a:chOff x="0" y="0"/>
          <a:chExt cx="0" cy="0"/>
        </a:xfrm>
      </p:grpSpPr>
      <p:sp>
        <p:nvSpPr>
          <p:cNvPr id="12" name="Text Placeholder 22"/>
          <p:cNvSpPr>
            <a:spLocks noGrp="1"/>
          </p:cNvSpPr>
          <p:nvPr>
            <p:ph type="body" sz="quarter" idx="13" hasCustomPrompt="1"/>
          </p:nvPr>
        </p:nvSpPr>
        <p:spPr>
          <a:xfrm>
            <a:off x="698500" y="2241924"/>
            <a:ext cx="4914901" cy="366159"/>
          </a:xfrm>
          <a:prstGeom prst="rect">
            <a:avLst/>
          </a:prstGeom>
        </p:spPr>
        <p:txBody>
          <a:bodyPr anchor="b">
            <a:noAutofit/>
          </a:bodyPr>
          <a:lstStyle>
            <a:lvl1pPr marL="0" indent="0">
              <a:lnSpc>
                <a:spcPct val="100000"/>
              </a:lnSpc>
              <a:buFont typeface="Arial" charset="0"/>
              <a:buNone/>
              <a:defRPr sz="1800" b="1" i="0" spc="188" baseline="0">
                <a:solidFill>
                  <a:srgbClr val="747474"/>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6" name="Text Placeholder 22"/>
          <p:cNvSpPr>
            <a:spLocks noGrp="1"/>
          </p:cNvSpPr>
          <p:nvPr>
            <p:ph type="body" sz="quarter" idx="19" hasCustomPrompt="1"/>
          </p:nvPr>
        </p:nvSpPr>
        <p:spPr>
          <a:xfrm>
            <a:off x="6217504" y="2241924"/>
            <a:ext cx="4914901" cy="366159"/>
          </a:xfrm>
          <a:prstGeom prst="rect">
            <a:avLst/>
          </a:prstGeom>
        </p:spPr>
        <p:txBody>
          <a:bodyPr anchor="b">
            <a:noAutofit/>
          </a:bodyPr>
          <a:lstStyle>
            <a:lvl1pPr marL="0" indent="0">
              <a:lnSpc>
                <a:spcPct val="100000"/>
              </a:lnSpc>
              <a:buFont typeface="Arial" charset="0"/>
              <a:buNone/>
              <a:defRPr sz="1800" b="1" i="0" spc="188" baseline="0">
                <a:solidFill>
                  <a:srgbClr val="747474"/>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2" name="Footer Placeholder 1"/>
          <p:cNvSpPr>
            <a:spLocks noGrp="1"/>
          </p:cNvSpPr>
          <p:nvPr>
            <p:ph type="ftr" sz="quarter" idx="23"/>
          </p:nvPr>
        </p:nvSpPr>
        <p:spPr/>
        <p:txBody>
          <a:bodyPr/>
          <a:lstStyle/>
          <a:p>
            <a:r>
              <a:rPr lang="en-US"/>
              <a:t>Confidential--NWEA</a:t>
            </a:r>
          </a:p>
        </p:txBody>
      </p:sp>
      <p:sp>
        <p:nvSpPr>
          <p:cNvPr id="10" name="Text Placeholder 10"/>
          <p:cNvSpPr>
            <a:spLocks noGrp="1"/>
          </p:cNvSpPr>
          <p:nvPr>
            <p:ph type="body" sz="quarter" idx="25"/>
          </p:nvPr>
        </p:nvSpPr>
        <p:spPr>
          <a:xfrm>
            <a:off x="698502" y="2608731"/>
            <a:ext cx="4908924" cy="32140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26"/>
          </p:nvPr>
        </p:nvSpPr>
        <p:spPr>
          <a:xfrm>
            <a:off x="6211795" y="2608731"/>
            <a:ext cx="4908924" cy="321403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3"/>
          <p:cNvSpPr>
            <a:spLocks noGrp="1"/>
          </p:cNvSpPr>
          <p:nvPr>
            <p:ph type="body" sz="quarter" idx="27" hasCustomPrompt="1"/>
          </p:nvPr>
        </p:nvSpPr>
        <p:spPr>
          <a:xfrm>
            <a:off x="699247" y="349625"/>
            <a:ext cx="10824883" cy="350183"/>
          </a:xfrm>
        </p:spPr>
        <p:txBody>
          <a:bodyPr lIns="0" rIns="0" anchor="b">
            <a:noAutofit/>
          </a:bodyPr>
          <a:lstStyle>
            <a:lvl1pPr marL="0" indent="0">
              <a:buNone/>
              <a:defRPr sz="1350" spc="188" baseline="0">
                <a:solidFill>
                  <a:schemeClr val="bg1">
                    <a:lumMod val="50000"/>
                  </a:schemeClr>
                </a:solidFill>
              </a:defRPr>
            </a:lvl1pPr>
          </a:lstStyle>
          <a:p>
            <a:pPr lvl="0"/>
            <a:r>
              <a:rPr lang="en-US"/>
              <a:t>18PT OPTIONAL SUBHEAD</a:t>
            </a:r>
          </a:p>
        </p:txBody>
      </p:sp>
      <p:sp>
        <p:nvSpPr>
          <p:cNvPr id="15" name="Title 12"/>
          <p:cNvSpPr>
            <a:spLocks noGrp="1"/>
          </p:cNvSpPr>
          <p:nvPr>
            <p:ph type="title" hasCustomPrompt="1"/>
          </p:nvPr>
        </p:nvSpPr>
        <p:spPr>
          <a:xfrm>
            <a:off x="699342" y="636731"/>
            <a:ext cx="10824788" cy="486099"/>
          </a:xfrm>
        </p:spPr>
        <p:txBody>
          <a:bodyPr/>
          <a:lstStyle/>
          <a:p>
            <a:r>
              <a:rPr lang="en-US"/>
              <a:t>34pt Two Column Slide</a:t>
            </a:r>
          </a:p>
        </p:txBody>
      </p:sp>
    </p:spTree>
    <p:extLst>
      <p:ext uri="{BB962C8B-B14F-4D97-AF65-F5344CB8AC3E}">
        <p14:creationId xmlns:p14="http://schemas.microsoft.com/office/powerpoint/2010/main" val="395592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2">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tx1">
              <a:lumMod val="50000"/>
              <a:alpha val="3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21" name="Text Placeholder 19"/>
          <p:cNvSpPr>
            <a:spLocks noGrp="1"/>
          </p:cNvSpPr>
          <p:nvPr>
            <p:ph type="body" sz="quarter" idx="11" hasCustomPrompt="1"/>
          </p:nvPr>
        </p:nvSpPr>
        <p:spPr>
          <a:xfrm>
            <a:off x="715617" y="2626045"/>
            <a:ext cx="9382539" cy="1605915"/>
          </a:xfrm>
          <a:prstGeom prst="rect">
            <a:avLst/>
          </a:prstGeom>
        </p:spPr>
        <p:txBody>
          <a:bodyPr anchor="ctr"/>
          <a:lstStyle>
            <a:lvl1pPr marL="0" indent="0" algn="l">
              <a:lnSpc>
                <a:spcPct val="100000"/>
              </a:lnSpc>
              <a:spcBef>
                <a:spcPts val="0"/>
              </a:spcBef>
              <a:buNone/>
              <a:defRPr sz="3000" b="0" baseline="0">
                <a:solidFill>
                  <a:schemeClr val="bg1"/>
                </a:solidFill>
                <a:latin typeface="+mj-lt"/>
              </a:defRPr>
            </a:lvl1pPr>
            <a:lvl2pPr>
              <a:defRPr sz="3600"/>
            </a:lvl2pPr>
            <a:lvl3pPr>
              <a:defRPr sz="3600"/>
            </a:lvl3pPr>
            <a:lvl4pPr>
              <a:defRPr sz="3600"/>
            </a:lvl4pPr>
            <a:lvl5pPr>
              <a:defRPr sz="3600"/>
            </a:lvl5pPr>
          </a:lstStyle>
          <a:p>
            <a:pPr lvl="0"/>
            <a:r>
              <a:rPr lang="en-US" b="1"/>
              <a:t>40pt Divider Slide</a:t>
            </a:r>
          </a:p>
        </p:txBody>
      </p:sp>
      <p:sp>
        <p:nvSpPr>
          <p:cNvPr id="7" name="Footer Placeholder 2"/>
          <p:cNvSpPr>
            <a:spLocks noGrp="1"/>
          </p:cNvSpPr>
          <p:nvPr>
            <p:ph type="ftr" sz="quarter" idx="10"/>
          </p:nvPr>
        </p:nvSpPr>
        <p:spPr>
          <a:xfrm>
            <a:off x="1115519" y="6326372"/>
            <a:ext cx="4114800" cy="365125"/>
          </a:xfrm>
        </p:spPr>
        <p:txBody>
          <a:bodyPr/>
          <a:lstStyle/>
          <a:p>
            <a:pPr>
              <a:defRPr/>
            </a:pPr>
            <a:r>
              <a:rPr lang="en-US"/>
              <a:t>Confidential--NWEA</a:t>
            </a:r>
          </a:p>
        </p:txBody>
      </p:sp>
      <p:pic>
        <p:nvPicPr>
          <p:cNvPr id="9" name="nwea-yellow-large-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560" y="6419849"/>
            <a:ext cx="967785" cy="283464"/>
          </a:xfrm>
          <a:prstGeom prst="rect">
            <a:avLst/>
          </a:prstGeom>
          <a:ln w="12700">
            <a:miter lim="400000"/>
          </a:ln>
        </p:spPr>
      </p:pic>
    </p:spTree>
    <p:extLst>
      <p:ext uri="{BB962C8B-B14F-4D97-AF65-F5344CB8AC3E}">
        <p14:creationId xmlns:p14="http://schemas.microsoft.com/office/powerpoint/2010/main" val="408146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20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686" y="1"/>
            <a:ext cx="10737086" cy="116465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299" y="1447800"/>
            <a:ext cx="11425473" cy="4729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71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299" y="1"/>
            <a:ext cx="11425473" cy="116465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299" y="1447800"/>
            <a:ext cx="11425473" cy="4533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452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8741" y="1"/>
            <a:ext cx="9896031" cy="1165412"/>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918741" y="1613646"/>
            <a:ext cx="9896031" cy="48352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05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39242" y="489857"/>
            <a:ext cx="4572001" cy="4506687"/>
          </a:xfrm>
        </p:spPr>
        <p:txBody>
          <a:bodyPr>
            <a:normAutofit/>
          </a:bodyPr>
          <a:lstStyle>
            <a:lvl1pPr algn="ctr">
              <a:defRPr sz="4800">
                <a:solidFill>
                  <a:schemeClr val="bg1"/>
                </a:solidFill>
              </a:defRPr>
            </a:lvl1pPr>
          </a:lstStyle>
          <a:p>
            <a:r>
              <a:rPr lang="en-US" dirty="0"/>
              <a:t>Thank you!</a:t>
            </a:r>
          </a:p>
        </p:txBody>
      </p:sp>
      <p:sp>
        <p:nvSpPr>
          <p:cNvPr id="5" name="Title 1">
            <a:extLst>
              <a:ext uri="{FF2B5EF4-FFF2-40B4-BE49-F238E27FC236}">
                <a16:creationId xmlns:a16="http://schemas.microsoft.com/office/drawing/2014/main" id="{8E336A49-7DF1-8546-B858-A7F416B55BAE}"/>
              </a:ext>
            </a:extLst>
          </p:cNvPr>
          <p:cNvSpPr txBox="1">
            <a:spLocks/>
          </p:cNvSpPr>
          <p:nvPr userDrawn="1"/>
        </p:nvSpPr>
        <p:spPr>
          <a:xfrm>
            <a:off x="3739242" y="5127172"/>
            <a:ext cx="8452758" cy="1603109"/>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600" b="0" dirty="0"/>
              <a:t>Click to edit Master title style</a:t>
            </a:r>
          </a:p>
        </p:txBody>
      </p:sp>
    </p:spTree>
    <p:extLst>
      <p:ext uri="{BB962C8B-B14F-4D97-AF65-F5344CB8AC3E}">
        <p14:creationId xmlns:p14="http://schemas.microsoft.com/office/powerpoint/2010/main" val="89477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188260" y="1519519"/>
            <a:ext cx="11604811" cy="4572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3" name="Rectangle 2"/>
          <p:cNvSpPr/>
          <p:nvPr userDrawn="1"/>
        </p:nvSpPr>
        <p:spPr>
          <a:xfrm>
            <a:off x="161365" y="6293224"/>
            <a:ext cx="1021976" cy="4572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cxnSp>
        <p:nvCxnSpPr>
          <p:cNvPr id="17" name="Straight Connector 16"/>
          <p:cNvCxnSpPr/>
          <p:nvPr userDrawn="1"/>
        </p:nvCxnSpPr>
        <p:spPr>
          <a:xfrm>
            <a:off x="685801" y="-1922929"/>
            <a:ext cx="334831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8" name="nwea-graphite-large-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000" y="599291"/>
            <a:ext cx="1179355" cy="345433"/>
          </a:xfrm>
          <a:prstGeom prst="rect">
            <a:avLst/>
          </a:prstGeom>
          <a:ln w="12700">
            <a:miter lim="400000"/>
          </a:ln>
        </p:spPr>
      </p:pic>
      <p:sp>
        <p:nvSpPr>
          <p:cNvPr id="19" name="Title Placeholder 5"/>
          <p:cNvSpPr>
            <a:spLocks noGrp="1"/>
          </p:cNvSpPr>
          <p:nvPr>
            <p:ph type="title" hasCustomPrompt="1"/>
          </p:nvPr>
        </p:nvSpPr>
        <p:spPr>
          <a:xfrm>
            <a:off x="699342" y="2460814"/>
            <a:ext cx="10920815" cy="1519517"/>
          </a:xfrm>
          <a:prstGeom prst="rect">
            <a:avLst/>
          </a:prstGeom>
        </p:spPr>
        <p:txBody>
          <a:bodyPr vert="horz" lIns="0" tIns="45720" rIns="91440" bIns="45720" rtlCol="0" anchor="b">
            <a:noAutofit/>
          </a:bodyPr>
          <a:lstStyle>
            <a:lvl1pPr>
              <a:defRPr sz="3600" baseline="0">
                <a:solidFill>
                  <a:schemeClr val="accent1"/>
                </a:solidFill>
              </a:defRPr>
            </a:lvl1pPr>
          </a:lstStyle>
          <a:p>
            <a:r>
              <a:rPr lang="en-US"/>
              <a:t>48pt Title Slide</a:t>
            </a:r>
          </a:p>
        </p:txBody>
      </p:sp>
      <p:sp>
        <p:nvSpPr>
          <p:cNvPr id="25" name="Text Placeholder 3"/>
          <p:cNvSpPr>
            <a:spLocks noGrp="1"/>
          </p:cNvSpPr>
          <p:nvPr>
            <p:ph type="body" sz="quarter" idx="23" hasCustomPrompt="1"/>
          </p:nvPr>
        </p:nvSpPr>
        <p:spPr>
          <a:xfrm>
            <a:off x="699247" y="4087908"/>
            <a:ext cx="10932459" cy="350183"/>
          </a:xfrm>
        </p:spPr>
        <p:txBody>
          <a:bodyPr lIns="0" rIns="0" anchor="b">
            <a:noAutofit/>
          </a:bodyPr>
          <a:lstStyle>
            <a:lvl1pPr marL="0" indent="0">
              <a:buNone/>
              <a:defRPr sz="1800" spc="188" baseline="0">
                <a:solidFill>
                  <a:schemeClr val="tx1"/>
                </a:solidFill>
              </a:defRPr>
            </a:lvl1pPr>
          </a:lstStyle>
          <a:p>
            <a:pPr lvl="0"/>
            <a:r>
              <a:rPr lang="en-US"/>
              <a:t>24PT OPTIONAL SUBHEAD</a:t>
            </a:r>
          </a:p>
        </p:txBody>
      </p:sp>
      <p:pic>
        <p:nvPicPr>
          <p:cNvPr id="26" name="nwea-graphite-larg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447" y="545150"/>
            <a:ext cx="961603" cy="281653"/>
          </a:xfrm>
          <a:prstGeom prst="rect">
            <a:avLst/>
          </a:prstGeom>
          <a:ln w="12700">
            <a:miter lim="400000"/>
          </a:ln>
        </p:spPr>
      </p:pic>
      <p:sp>
        <p:nvSpPr>
          <p:cNvPr id="28" name="Text Placeholder 3"/>
          <p:cNvSpPr>
            <a:spLocks noGrp="1"/>
          </p:cNvSpPr>
          <p:nvPr>
            <p:ph type="body" sz="quarter" idx="24" hasCustomPrompt="1"/>
          </p:nvPr>
        </p:nvSpPr>
        <p:spPr>
          <a:xfrm>
            <a:off x="6091519" y="510990"/>
            <a:ext cx="5540187" cy="350183"/>
          </a:xfrm>
        </p:spPr>
        <p:txBody>
          <a:bodyPr lIns="0" rIns="0" anchor="ctr">
            <a:noAutofit/>
          </a:bodyPr>
          <a:lstStyle>
            <a:lvl1pPr marL="0" indent="0" algn="r">
              <a:buNone/>
              <a:defRPr sz="1350" spc="188" baseline="0">
                <a:solidFill>
                  <a:schemeClr val="tx1"/>
                </a:solidFill>
              </a:defRPr>
            </a:lvl1pPr>
          </a:lstStyle>
          <a:p>
            <a:pPr lvl="0"/>
            <a:r>
              <a:rPr lang="en-US"/>
              <a:t>XX.XX.XX</a:t>
            </a:r>
          </a:p>
        </p:txBody>
      </p:sp>
      <p:pic>
        <p:nvPicPr>
          <p:cNvPr id="2" name="Picture 1"/>
          <p:cNvPicPr>
            <a:picLocks noChangeAspect="1"/>
          </p:cNvPicPr>
          <p:nvPr userDrawn="1"/>
        </p:nvPicPr>
        <p:blipFill rotWithShape="1">
          <a:blip r:embed="rId4" cstate="screen">
            <a:alphaModFix amt="62000"/>
            <a:extLst>
              <a:ext uri="{28A0092B-C50C-407E-A947-70E740481C1C}">
                <a14:useLocalDpi xmlns:a14="http://schemas.microsoft.com/office/drawing/2010/main"/>
              </a:ext>
            </a:extLst>
          </a:blip>
          <a:srcRect/>
          <a:stretch/>
        </p:blipFill>
        <p:spPr>
          <a:xfrm>
            <a:off x="6901545" y="1574793"/>
            <a:ext cx="5290457" cy="5283209"/>
          </a:xfrm>
          <a:prstGeom prst="rect">
            <a:avLst/>
          </a:prstGeom>
        </p:spPr>
      </p:pic>
    </p:spTree>
    <p:extLst>
      <p:ext uri="{BB962C8B-B14F-4D97-AF65-F5344CB8AC3E}">
        <p14:creationId xmlns:p14="http://schemas.microsoft.com/office/powerpoint/2010/main" val="385447276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image + text">
    <p:spTree>
      <p:nvGrpSpPr>
        <p:cNvPr id="1" name=""/>
        <p:cNvGrpSpPr/>
        <p:nvPr/>
      </p:nvGrpSpPr>
      <p:grpSpPr>
        <a:xfrm>
          <a:off x="0" y="0"/>
          <a:ext cx="0" cy="0"/>
          <a:chOff x="0" y="0"/>
          <a:chExt cx="0" cy="0"/>
        </a:xfrm>
      </p:grpSpPr>
      <p:sp>
        <p:nvSpPr>
          <p:cNvPr id="9" name="Rectangle 8"/>
          <p:cNvSpPr/>
          <p:nvPr/>
        </p:nvSpPr>
        <p:spPr>
          <a:xfrm>
            <a:off x="4370294" y="1344706"/>
            <a:ext cx="7705165" cy="10757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Rectangle 3"/>
          <p:cNvSpPr/>
          <p:nvPr/>
        </p:nvSpPr>
        <p:spPr>
          <a:xfrm>
            <a:off x="4744996" y="0"/>
            <a:ext cx="7447005" cy="6858000"/>
          </a:xfrm>
          <a:prstGeom prst="rect">
            <a:avLst/>
          </a:prstGeom>
          <a:solidFill>
            <a:srgbClr val="E7EAE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1" name="Picture Placeholder 20"/>
          <p:cNvSpPr>
            <a:spLocks noGrp="1"/>
          </p:cNvSpPr>
          <p:nvPr>
            <p:ph type="pic" sz="quarter" idx="12" hasCustomPrompt="1"/>
          </p:nvPr>
        </p:nvSpPr>
        <p:spPr>
          <a:xfrm>
            <a:off x="4735773" y="2"/>
            <a:ext cx="7456227" cy="6857999"/>
          </a:xfrm>
          <a:prstGeom prst="rect">
            <a:avLst/>
          </a:prstGeom>
        </p:spPr>
        <p:txBody>
          <a:bodyPr anchor="ctr"/>
          <a:lstStyle>
            <a:lvl1pPr marL="0" indent="0" algn="ctr">
              <a:buNone/>
              <a:defRPr baseline="0">
                <a:solidFill>
                  <a:schemeClr val="tx1"/>
                </a:solidFill>
              </a:defRPr>
            </a:lvl1pPr>
          </a:lstStyle>
          <a:p>
            <a:r>
              <a:rPr lang="en-US"/>
              <a:t>IMAGE PLACEHOLDER</a:t>
            </a:r>
          </a:p>
        </p:txBody>
      </p:sp>
      <p:sp>
        <p:nvSpPr>
          <p:cNvPr id="6" name="Text Placeholder 3"/>
          <p:cNvSpPr>
            <a:spLocks noGrp="1"/>
          </p:cNvSpPr>
          <p:nvPr>
            <p:ph type="body" sz="quarter" idx="23" hasCustomPrompt="1"/>
          </p:nvPr>
        </p:nvSpPr>
        <p:spPr>
          <a:xfrm>
            <a:off x="699247" y="349625"/>
            <a:ext cx="3657539" cy="350183"/>
          </a:xfrm>
        </p:spPr>
        <p:txBody>
          <a:bodyPr lIns="0" rIns="0" anchor="b">
            <a:noAutofit/>
          </a:bodyPr>
          <a:lstStyle>
            <a:lvl1pPr marL="0" indent="0">
              <a:buNone/>
              <a:defRPr sz="1350" spc="188" baseline="0">
                <a:solidFill>
                  <a:schemeClr val="bg1">
                    <a:lumMod val="50000"/>
                  </a:schemeClr>
                </a:solidFill>
              </a:defRPr>
            </a:lvl1pPr>
          </a:lstStyle>
          <a:p>
            <a:pPr lvl="0"/>
            <a:r>
              <a:rPr lang="en-US"/>
              <a:t>18PT OPTIONAL SUBHEAD</a:t>
            </a:r>
          </a:p>
        </p:txBody>
      </p:sp>
      <p:sp>
        <p:nvSpPr>
          <p:cNvPr id="7" name="Title 12"/>
          <p:cNvSpPr>
            <a:spLocks noGrp="1"/>
          </p:cNvSpPr>
          <p:nvPr>
            <p:ph type="title" hasCustomPrompt="1"/>
          </p:nvPr>
        </p:nvSpPr>
        <p:spPr>
          <a:xfrm>
            <a:off x="699341" y="636730"/>
            <a:ext cx="3657507" cy="963470"/>
          </a:xfrm>
        </p:spPr>
        <p:txBody>
          <a:bodyPr/>
          <a:lstStyle>
            <a:lvl1pPr>
              <a:defRPr baseline="0"/>
            </a:lvl1pPr>
          </a:lstStyle>
          <a:p>
            <a:r>
              <a:rPr lang="en-US"/>
              <a:t>34pt Image Slide</a:t>
            </a:r>
          </a:p>
        </p:txBody>
      </p:sp>
      <p:sp>
        <p:nvSpPr>
          <p:cNvPr id="8" name="Text Placeholder 10"/>
          <p:cNvSpPr>
            <a:spLocks noGrp="1"/>
          </p:cNvSpPr>
          <p:nvPr>
            <p:ph type="body" sz="quarter" idx="24" hasCustomPrompt="1"/>
          </p:nvPr>
        </p:nvSpPr>
        <p:spPr>
          <a:xfrm>
            <a:off x="698501" y="2138084"/>
            <a:ext cx="3644900" cy="3335057"/>
          </a:xfrm>
        </p:spPr>
        <p:txBody>
          <a:bodyPr/>
          <a:lstStyle>
            <a:lvl1pPr marL="0" indent="0">
              <a:buNone/>
              <a:defRPr/>
            </a:lvl1pPr>
          </a:lstStyle>
          <a:p>
            <a:pPr lvl="0"/>
            <a:r>
              <a:rPr lang="en-US"/>
              <a:t>Photo caption or quote</a:t>
            </a:r>
          </a:p>
        </p:txBody>
      </p:sp>
      <p:sp>
        <p:nvSpPr>
          <p:cNvPr id="10" name="Footer Placeholder 2"/>
          <p:cNvSpPr>
            <a:spLocks noGrp="1"/>
          </p:cNvSpPr>
          <p:nvPr>
            <p:ph type="ftr" sz="quarter" idx="20"/>
          </p:nvPr>
        </p:nvSpPr>
        <p:spPr>
          <a:xfrm>
            <a:off x="1115521" y="6326372"/>
            <a:ext cx="3227881" cy="365125"/>
          </a:xfrm>
        </p:spPr>
        <p:txBody>
          <a:bodyPr/>
          <a:lstStyle/>
          <a:p>
            <a:r>
              <a:rPr lang="en-US"/>
              <a:t>Confidential--NWEA</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5773" y="0"/>
            <a:ext cx="7456227" cy="6858000"/>
          </a:xfrm>
          <a:prstGeom prst="rect">
            <a:avLst/>
          </a:prstGeom>
        </p:spPr>
      </p:pic>
    </p:spTree>
    <p:extLst>
      <p:ext uri="{BB962C8B-B14F-4D97-AF65-F5344CB8AC3E}">
        <p14:creationId xmlns:p14="http://schemas.microsoft.com/office/powerpoint/2010/main" val="370176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3" name="Footer Placeholder 2"/>
          <p:cNvSpPr>
            <a:spLocks noGrp="1"/>
          </p:cNvSpPr>
          <p:nvPr>
            <p:ph type="ftr" sz="quarter" idx="22"/>
          </p:nvPr>
        </p:nvSpPr>
        <p:spPr/>
        <p:txBody>
          <a:bodyPr/>
          <a:lstStyle/>
          <a:p>
            <a:pPr>
              <a:defRPr/>
            </a:pPr>
            <a:r>
              <a:rPr lang="en-US"/>
              <a:t>Confidential--NWEA</a:t>
            </a:r>
          </a:p>
        </p:txBody>
      </p:sp>
      <p:sp>
        <p:nvSpPr>
          <p:cNvPr id="4" name="Text Placeholder 3"/>
          <p:cNvSpPr>
            <a:spLocks noGrp="1"/>
          </p:cNvSpPr>
          <p:nvPr>
            <p:ph type="body" sz="quarter" idx="23" hasCustomPrompt="1"/>
          </p:nvPr>
        </p:nvSpPr>
        <p:spPr>
          <a:xfrm>
            <a:off x="699247" y="349625"/>
            <a:ext cx="10824883" cy="350183"/>
          </a:xfrm>
        </p:spPr>
        <p:txBody>
          <a:bodyPr lIns="0" rIns="0" anchor="b">
            <a:noAutofit/>
          </a:bodyPr>
          <a:lstStyle>
            <a:lvl1pPr marL="0" indent="0">
              <a:buNone/>
              <a:defRPr sz="1350" spc="188" baseline="0">
                <a:solidFill>
                  <a:schemeClr val="bg1">
                    <a:lumMod val="50000"/>
                  </a:schemeClr>
                </a:solidFill>
              </a:defRPr>
            </a:lvl1pPr>
          </a:lstStyle>
          <a:p>
            <a:pPr lvl="0"/>
            <a:r>
              <a:rPr lang="en-US"/>
              <a:t>18PT OPTIONAL SUBHEAD</a:t>
            </a:r>
          </a:p>
        </p:txBody>
      </p:sp>
      <p:sp>
        <p:nvSpPr>
          <p:cNvPr id="7" name="Text Placeholder 10"/>
          <p:cNvSpPr>
            <a:spLocks noGrp="1"/>
          </p:cNvSpPr>
          <p:nvPr>
            <p:ph type="body" sz="quarter" idx="24"/>
          </p:nvPr>
        </p:nvSpPr>
        <p:spPr>
          <a:xfrm>
            <a:off x="698501" y="2138084"/>
            <a:ext cx="8095876" cy="3335057"/>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A6246124-42F5-42D6-A55D-E0CF823ECA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51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299" y="1"/>
            <a:ext cx="11425473" cy="11542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9299" y="1469571"/>
            <a:ext cx="11425473" cy="4707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991689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6" r:id="rId3"/>
    <p:sldLayoutId id="2147483668" r:id="rId4"/>
    <p:sldLayoutId id="2147483667" r:id="rId5"/>
    <p:sldLayoutId id="2147483662"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nate.Jensen@nwea.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ommunity.nwea.org/external-link.jspa?url=https%3A%2F%2Fteach.mapnwea.org%2Fimpl%2F2020MAPGrowthNormativeDataOverview.pdf" TargetMode="External"/><Relationship Id="rId2" Type="http://schemas.openxmlformats.org/officeDocument/2006/relationships/hyperlink" Target="https://community.nwea.org/community/nwea-community-home/product-updates/blog/2020/04/10/2020-norms-faq" TargetMode="External"/><Relationship Id="rId1" Type="http://schemas.openxmlformats.org/officeDocument/2006/relationships/slideLayout" Target="../slideLayouts/slideLayout8.xml"/><Relationship Id="rId5" Type="http://schemas.openxmlformats.org/officeDocument/2006/relationships/hyperlink" Target="https://community.nwea.org/docs/DOC-3225" TargetMode="External"/><Relationship Id="rId4" Type="http://schemas.openxmlformats.org/officeDocument/2006/relationships/hyperlink" Target="https://community.nwea.org/external-link.jspa?url=https%3A%2F%2Fteach.mapnwea.org%2Fimpl%2F2020NormsTabl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90180" y="1825825"/>
            <a:ext cx="10230540" cy="2027976"/>
          </a:xfrm>
        </p:spPr>
        <p:txBody>
          <a:bodyPr/>
          <a:lstStyle/>
          <a:p>
            <a:r>
              <a:rPr lang="en-US" sz="4400" b="1" dirty="0"/>
              <a:t>2020 Norms: What’s New &amp; Different?</a:t>
            </a:r>
            <a:endParaRPr lang="en-US" sz="4400" dirty="0"/>
          </a:p>
        </p:txBody>
      </p:sp>
      <p:sp>
        <p:nvSpPr>
          <p:cNvPr id="5" name="Text Placeholder 4"/>
          <p:cNvSpPr>
            <a:spLocks noGrp="1"/>
          </p:cNvSpPr>
          <p:nvPr>
            <p:ph type="subTitle" idx="1"/>
          </p:nvPr>
        </p:nvSpPr>
        <p:spPr/>
        <p:txBody>
          <a:bodyPr>
            <a:normAutofit fontScale="92500" lnSpcReduction="20000"/>
          </a:bodyPr>
          <a:lstStyle/>
          <a:p>
            <a:pPr>
              <a:spcAft>
                <a:spcPts val="0"/>
              </a:spcAft>
            </a:pPr>
            <a:r>
              <a:rPr lang="en-US" dirty="0"/>
              <a:t>Nate Jensen, Ph.D. – Director, Center for School &amp; Student Progress, NWEA</a:t>
            </a:r>
          </a:p>
          <a:p>
            <a:r>
              <a:rPr lang="en-US" dirty="0"/>
              <a:t> </a:t>
            </a:r>
          </a:p>
        </p:txBody>
      </p:sp>
    </p:spTree>
    <p:extLst>
      <p:ext uri="{BB962C8B-B14F-4D97-AF65-F5344CB8AC3E}">
        <p14:creationId xmlns:p14="http://schemas.microsoft.com/office/powerpoint/2010/main" val="284500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82701-976F-4ADC-8EF3-B083968CF665}"/>
              </a:ext>
            </a:extLst>
          </p:cNvPr>
          <p:cNvSpPr>
            <a:spLocks noGrp="1"/>
          </p:cNvSpPr>
          <p:nvPr>
            <p:ph type="body" sz="quarter" idx="23"/>
          </p:nvPr>
        </p:nvSpPr>
        <p:spPr>
          <a:xfrm>
            <a:off x="579379" y="636731"/>
            <a:ext cx="10824883" cy="350183"/>
          </a:xfrm>
        </p:spPr>
        <p:txBody>
          <a:bodyPr/>
          <a:lstStyle/>
          <a:p>
            <a:r>
              <a:rPr lang="en-US" dirty="0">
                <a:solidFill>
                  <a:schemeClr val="tx1"/>
                </a:solidFill>
              </a:rPr>
              <a:t>Difference in RIT scores at Different Achievement Percentile Points – 2020 mean minus 2015</a:t>
            </a:r>
          </a:p>
        </p:txBody>
      </p:sp>
      <p:sp>
        <p:nvSpPr>
          <p:cNvPr id="4" name="Title 3">
            <a:extLst>
              <a:ext uri="{FF2B5EF4-FFF2-40B4-BE49-F238E27FC236}">
                <a16:creationId xmlns:a16="http://schemas.microsoft.com/office/drawing/2014/main" id="{4C6B067F-F8F3-473D-B933-1D8E6B26D6B8}"/>
              </a:ext>
            </a:extLst>
          </p:cNvPr>
          <p:cNvSpPr>
            <a:spLocks noGrp="1"/>
          </p:cNvSpPr>
          <p:nvPr>
            <p:ph type="title"/>
          </p:nvPr>
        </p:nvSpPr>
        <p:spPr>
          <a:xfrm>
            <a:off x="579379" y="183057"/>
            <a:ext cx="10824788" cy="486099"/>
          </a:xfrm>
        </p:spPr>
        <p:txBody>
          <a:bodyPr>
            <a:normAutofit fontScale="90000"/>
          </a:bodyPr>
          <a:lstStyle/>
          <a:p>
            <a:r>
              <a:rPr lang="en-US" sz="3400" dirty="0"/>
              <a:t>How Has Overall Achievement Changed? </a:t>
            </a:r>
          </a:p>
        </p:txBody>
      </p:sp>
      <p:graphicFrame>
        <p:nvGraphicFramePr>
          <p:cNvPr id="7" name="Table 6">
            <a:extLst>
              <a:ext uri="{FF2B5EF4-FFF2-40B4-BE49-F238E27FC236}">
                <a16:creationId xmlns:a16="http://schemas.microsoft.com/office/drawing/2014/main" id="{F1FFDAB9-A40A-49E3-A8C6-5CE2E51BEAC4}"/>
              </a:ext>
            </a:extLst>
          </p:cNvPr>
          <p:cNvGraphicFramePr>
            <a:graphicFrameLocks noGrp="1"/>
          </p:cNvGraphicFramePr>
          <p:nvPr/>
        </p:nvGraphicFramePr>
        <p:xfrm>
          <a:off x="368618" y="1122830"/>
          <a:ext cx="11350538" cy="2478624"/>
        </p:xfrm>
        <a:graphic>
          <a:graphicData uri="http://schemas.openxmlformats.org/drawingml/2006/table">
            <a:tbl>
              <a:tblPr/>
              <a:tblGrid>
                <a:gridCol w="1317030">
                  <a:extLst>
                    <a:ext uri="{9D8B030D-6E8A-4147-A177-3AD203B41FA5}">
                      <a16:colId xmlns:a16="http://schemas.microsoft.com/office/drawing/2014/main" val="2395757690"/>
                    </a:ext>
                  </a:extLst>
                </a:gridCol>
                <a:gridCol w="679758">
                  <a:extLst>
                    <a:ext uri="{9D8B030D-6E8A-4147-A177-3AD203B41FA5}">
                      <a16:colId xmlns:a16="http://schemas.microsoft.com/office/drawing/2014/main" val="4226755846"/>
                    </a:ext>
                  </a:extLst>
                </a:gridCol>
                <a:gridCol w="679758">
                  <a:extLst>
                    <a:ext uri="{9D8B030D-6E8A-4147-A177-3AD203B41FA5}">
                      <a16:colId xmlns:a16="http://schemas.microsoft.com/office/drawing/2014/main" val="922045076"/>
                    </a:ext>
                  </a:extLst>
                </a:gridCol>
                <a:gridCol w="679758">
                  <a:extLst>
                    <a:ext uri="{9D8B030D-6E8A-4147-A177-3AD203B41FA5}">
                      <a16:colId xmlns:a16="http://schemas.microsoft.com/office/drawing/2014/main" val="3145006642"/>
                    </a:ext>
                  </a:extLst>
                </a:gridCol>
                <a:gridCol w="679758">
                  <a:extLst>
                    <a:ext uri="{9D8B030D-6E8A-4147-A177-3AD203B41FA5}">
                      <a16:colId xmlns:a16="http://schemas.microsoft.com/office/drawing/2014/main" val="582397866"/>
                    </a:ext>
                  </a:extLst>
                </a:gridCol>
                <a:gridCol w="679758">
                  <a:extLst>
                    <a:ext uri="{9D8B030D-6E8A-4147-A177-3AD203B41FA5}">
                      <a16:colId xmlns:a16="http://schemas.microsoft.com/office/drawing/2014/main" val="4173407463"/>
                    </a:ext>
                  </a:extLst>
                </a:gridCol>
                <a:gridCol w="679758">
                  <a:extLst>
                    <a:ext uri="{9D8B030D-6E8A-4147-A177-3AD203B41FA5}">
                      <a16:colId xmlns:a16="http://schemas.microsoft.com/office/drawing/2014/main" val="1429198746"/>
                    </a:ext>
                  </a:extLst>
                </a:gridCol>
                <a:gridCol w="679758">
                  <a:extLst>
                    <a:ext uri="{9D8B030D-6E8A-4147-A177-3AD203B41FA5}">
                      <a16:colId xmlns:a16="http://schemas.microsoft.com/office/drawing/2014/main" val="4290300230"/>
                    </a:ext>
                  </a:extLst>
                </a:gridCol>
                <a:gridCol w="679758">
                  <a:extLst>
                    <a:ext uri="{9D8B030D-6E8A-4147-A177-3AD203B41FA5}">
                      <a16:colId xmlns:a16="http://schemas.microsoft.com/office/drawing/2014/main" val="480928717"/>
                    </a:ext>
                  </a:extLst>
                </a:gridCol>
                <a:gridCol w="764727">
                  <a:extLst>
                    <a:ext uri="{9D8B030D-6E8A-4147-A177-3AD203B41FA5}">
                      <a16:colId xmlns:a16="http://schemas.microsoft.com/office/drawing/2014/main" val="2183212198"/>
                    </a:ext>
                  </a:extLst>
                </a:gridCol>
                <a:gridCol w="626651">
                  <a:extLst>
                    <a:ext uri="{9D8B030D-6E8A-4147-A177-3AD203B41FA5}">
                      <a16:colId xmlns:a16="http://schemas.microsoft.com/office/drawing/2014/main" val="375605497"/>
                    </a:ext>
                  </a:extLst>
                </a:gridCol>
                <a:gridCol w="626651">
                  <a:extLst>
                    <a:ext uri="{9D8B030D-6E8A-4147-A177-3AD203B41FA5}">
                      <a16:colId xmlns:a16="http://schemas.microsoft.com/office/drawing/2014/main" val="248483286"/>
                    </a:ext>
                  </a:extLst>
                </a:gridCol>
                <a:gridCol w="679758">
                  <a:extLst>
                    <a:ext uri="{9D8B030D-6E8A-4147-A177-3AD203B41FA5}">
                      <a16:colId xmlns:a16="http://schemas.microsoft.com/office/drawing/2014/main" val="180255332"/>
                    </a:ext>
                  </a:extLst>
                </a:gridCol>
                <a:gridCol w="679758">
                  <a:extLst>
                    <a:ext uri="{9D8B030D-6E8A-4147-A177-3AD203B41FA5}">
                      <a16:colId xmlns:a16="http://schemas.microsoft.com/office/drawing/2014/main" val="4043641556"/>
                    </a:ext>
                  </a:extLst>
                </a:gridCol>
                <a:gridCol w="1217899">
                  <a:extLst>
                    <a:ext uri="{9D8B030D-6E8A-4147-A177-3AD203B41FA5}">
                      <a16:colId xmlns:a16="http://schemas.microsoft.com/office/drawing/2014/main" val="4185267826"/>
                    </a:ext>
                  </a:extLst>
                </a:gridCol>
              </a:tblGrid>
              <a:tr h="230315">
                <a:tc>
                  <a:txBody>
                    <a:bodyPr/>
                    <a:lstStyle/>
                    <a:p>
                      <a:pPr algn="l" fontAlgn="b"/>
                      <a:r>
                        <a:rPr lang="en-US" sz="1100" b="0" i="0" u="none" strike="noStrike" dirty="0">
                          <a:solidFill>
                            <a:srgbClr val="000000"/>
                          </a:solidFill>
                          <a:effectLst/>
                          <a:latin typeface="Times New Roman" panose="02020603050405020304" pitchFamily="18" charset="0"/>
                        </a:rPr>
                        <a:t>READING (DIFF)</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8463385"/>
                  </a:ext>
                </a:extLst>
              </a:tr>
              <a:tr h="460629">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8</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2020 Norms Percentile</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7160481"/>
                  </a:ext>
                </a:extLst>
              </a:tr>
              <a:tr h="230315">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8696B"/>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9BB8DD"/>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7BA1D2"/>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7BA1D2"/>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7BA1D2"/>
                    </a:solidFill>
                  </a:tcPr>
                </a:tc>
                <a:tc>
                  <a:txBody>
                    <a:bodyPr/>
                    <a:lstStyle/>
                    <a:p>
                      <a:pPr algn="ctr" fontAlgn="b"/>
                      <a:r>
                        <a:rPr lang="en-US" sz="1100" b="0" i="0" u="none" strike="noStrike">
                          <a:solidFill>
                            <a:srgbClr val="000000"/>
                          </a:solidFill>
                          <a:effectLst/>
                          <a:latin typeface="Times New Roman" panose="02020603050405020304" pitchFamily="18" charset="0"/>
                        </a:rPr>
                        <a:t>95</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96078261"/>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solidFill>
                      <a:srgbClr val="F8696B"/>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9BB8DD"/>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9BB8DD"/>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9BB8DD"/>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9BB8DD"/>
                    </a:solidFill>
                  </a:tcPr>
                </a:tc>
                <a:tc>
                  <a:txBody>
                    <a:bodyPr/>
                    <a:lstStyle/>
                    <a:p>
                      <a:pPr algn="ctr" fontAlgn="b"/>
                      <a:r>
                        <a:rPr lang="en-US" sz="1100" b="0" i="0" u="none" strike="noStrike">
                          <a:solidFill>
                            <a:srgbClr val="000000"/>
                          </a:solidFill>
                          <a:effectLst/>
                          <a:latin typeface="Times New Roman" panose="02020603050405020304" pitchFamily="18" charset="0"/>
                        </a:rPr>
                        <a:t>84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70747052"/>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69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057202"/>
                  </a:ext>
                </a:extLst>
              </a:tr>
              <a:tr h="219347">
                <a:tc>
                  <a:txBody>
                    <a:bodyPr/>
                    <a:lstStyle/>
                    <a:p>
                      <a:pPr algn="l" fontAlgn="b"/>
                      <a:r>
                        <a:rPr lang="en-US" sz="1100" b="0" i="0" u="none" strike="noStrike">
                          <a:solidFill>
                            <a:srgbClr val="000000"/>
                          </a:solidFill>
                          <a:effectLst/>
                          <a:latin typeface="Times New Roman" panose="02020603050405020304" pitchFamily="18" charset="0"/>
                        </a:rPr>
                        <a:t>NWEA Median</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50</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286428203"/>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BCCFE9"/>
                    </a:solidFill>
                  </a:tcPr>
                </a:tc>
                <a:tc>
                  <a:txBody>
                    <a:bodyPr/>
                    <a:lstStyle/>
                    <a:p>
                      <a:pPr algn="ctr" fontAlgn="b"/>
                      <a:r>
                        <a:rPr lang="en-US" sz="1100" b="0" i="0" u="none" strike="noStrike">
                          <a:solidFill>
                            <a:srgbClr val="000000"/>
                          </a:solidFill>
                          <a:effectLst/>
                          <a:latin typeface="Times New Roman" panose="02020603050405020304" pitchFamily="18" charset="0"/>
                        </a:rPr>
                        <a:t>31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762707197"/>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88688"/>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DCE6F4"/>
                    </a:solidFill>
                  </a:tcPr>
                </a:tc>
                <a:tc>
                  <a:txBody>
                    <a:bodyPr/>
                    <a:lstStyle/>
                    <a:p>
                      <a:pPr algn="ctr" fontAlgn="b"/>
                      <a:r>
                        <a:rPr lang="en-US" sz="1100" b="0" i="0" u="none" strike="noStrike">
                          <a:solidFill>
                            <a:srgbClr val="000000"/>
                          </a:solidFill>
                          <a:effectLst/>
                          <a:latin typeface="Times New Roman" panose="02020603050405020304" pitchFamily="18" charset="0"/>
                        </a:rPr>
                        <a:t>16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935743758"/>
                  </a:ext>
                </a:extLst>
              </a:tr>
              <a:tr h="230315">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712209"/>
                  </a:ext>
                </a:extLst>
              </a:tr>
              <a:tr h="230315">
                <a:tc gridSpan="3">
                  <a:txBody>
                    <a:bodyPr/>
                    <a:lstStyle/>
                    <a:p>
                      <a:pPr algn="l" fontAlgn="b"/>
                      <a:r>
                        <a:rPr lang="en-US" sz="800" b="0" i="0" u="none" strike="noStrike" dirty="0">
                          <a:solidFill>
                            <a:srgbClr val="000000"/>
                          </a:solidFill>
                          <a:effectLst/>
                          <a:latin typeface="Times New Roman" panose="02020603050405020304" pitchFamily="18" charset="0"/>
                        </a:rPr>
                        <a:t>*Difference based on rounded RIT values</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9541448"/>
                  </a:ext>
                </a:extLst>
              </a:tr>
            </a:tbl>
          </a:graphicData>
        </a:graphic>
      </p:graphicFrame>
      <p:graphicFrame>
        <p:nvGraphicFramePr>
          <p:cNvPr id="8" name="Table 7">
            <a:extLst>
              <a:ext uri="{FF2B5EF4-FFF2-40B4-BE49-F238E27FC236}">
                <a16:creationId xmlns:a16="http://schemas.microsoft.com/office/drawing/2014/main" id="{D6F5CA6A-0438-4FAB-B669-923BD1D807B0}"/>
              </a:ext>
            </a:extLst>
          </p:cNvPr>
          <p:cNvGraphicFramePr>
            <a:graphicFrameLocks noGrp="1"/>
          </p:cNvGraphicFramePr>
          <p:nvPr/>
        </p:nvGraphicFramePr>
        <p:xfrm>
          <a:off x="368618" y="3743373"/>
          <a:ext cx="11246310" cy="2477896"/>
        </p:xfrm>
        <a:graphic>
          <a:graphicData uri="http://schemas.openxmlformats.org/drawingml/2006/table">
            <a:tbl>
              <a:tblPr/>
              <a:tblGrid>
                <a:gridCol w="1394170">
                  <a:extLst>
                    <a:ext uri="{9D8B030D-6E8A-4147-A177-3AD203B41FA5}">
                      <a16:colId xmlns:a16="http://schemas.microsoft.com/office/drawing/2014/main" val="1801206480"/>
                    </a:ext>
                  </a:extLst>
                </a:gridCol>
                <a:gridCol w="686361">
                  <a:extLst>
                    <a:ext uri="{9D8B030D-6E8A-4147-A177-3AD203B41FA5}">
                      <a16:colId xmlns:a16="http://schemas.microsoft.com/office/drawing/2014/main" val="2823051470"/>
                    </a:ext>
                  </a:extLst>
                </a:gridCol>
                <a:gridCol w="686361">
                  <a:extLst>
                    <a:ext uri="{9D8B030D-6E8A-4147-A177-3AD203B41FA5}">
                      <a16:colId xmlns:a16="http://schemas.microsoft.com/office/drawing/2014/main" val="4196650216"/>
                    </a:ext>
                  </a:extLst>
                </a:gridCol>
                <a:gridCol w="686361">
                  <a:extLst>
                    <a:ext uri="{9D8B030D-6E8A-4147-A177-3AD203B41FA5}">
                      <a16:colId xmlns:a16="http://schemas.microsoft.com/office/drawing/2014/main" val="3389086720"/>
                    </a:ext>
                  </a:extLst>
                </a:gridCol>
                <a:gridCol w="686361">
                  <a:extLst>
                    <a:ext uri="{9D8B030D-6E8A-4147-A177-3AD203B41FA5}">
                      <a16:colId xmlns:a16="http://schemas.microsoft.com/office/drawing/2014/main" val="1389840290"/>
                    </a:ext>
                  </a:extLst>
                </a:gridCol>
                <a:gridCol w="686361">
                  <a:extLst>
                    <a:ext uri="{9D8B030D-6E8A-4147-A177-3AD203B41FA5}">
                      <a16:colId xmlns:a16="http://schemas.microsoft.com/office/drawing/2014/main" val="1734253823"/>
                    </a:ext>
                  </a:extLst>
                </a:gridCol>
                <a:gridCol w="686361">
                  <a:extLst>
                    <a:ext uri="{9D8B030D-6E8A-4147-A177-3AD203B41FA5}">
                      <a16:colId xmlns:a16="http://schemas.microsoft.com/office/drawing/2014/main" val="1285185579"/>
                    </a:ext>
                  </a:extLst>
                </a:gridCol>
                <a:gridCol w="686361">
                  <a:extLst>
                    <a:ext uri="{9D8B030D-6E8A-4147-A177-3AD203B41FA5}">
                      <a16:colId xmlns:a16="http://schemas.microsoft.com/office/drawing/2014/main" val="2820390593"/>
                    </a:ext>
                  </a:extLst>
                </a:gridCol>
                <a:gridCol w="686361">
                  <a:extLst>
                    <a:ext uri="{9D8B030D-6E8A-4147-A177-3AD203B41FA5}">
                      <a16:colId xmlns:a16="http://schemas.microsoft.com/office/drawing/2014/main" val="195220927"/>
                    </a:ext>
                  </a:extLst>
                </a:gridCol>
                <a:gridCol w="686361">
                  <a:extLst>
                    <a:ext uri="{9D8B030D-6E8A-4147-A177-3AD203B41FA5}">
                      <a16:colId xmlns:a16="http://schemas.microsoft.com/office/drawing/2014/main" val="808067511"/>
                    </a:ext>
                  </a:extLst>
                </a:gridCol>
                <a:gridCol w="686361">
                  <a:extLst>
                    <a:ext uri="{9D8B030D-6E8A-4147-A177-3AD203B41FA5}">
                      <a16:colId xmlns:a16="http://schemas.microsoft.com/office/drawing/2014/main" val="3876916045"/>
                    </a:ext>
                  </a:extLst>
                </a:gridCol>
                <a:gridCol w="686361">
                  <a:extLst>
                    <a:ext uri="{9D8B030D-6E8A-4147-A177-3AD203B41FA5}">
                      <a16:colId xmlns:a16="http://schemas.microsoft.com/office/drawing/2014/main" val="648597106"/>
                    </a:ext>
                  </a:extLst>
                </a:gridCol>
                <a:gridCol w="686361">
                  <a:extLst>
                    <a:ext uri="{9D8B030D-6E8A-4147-A177-3AD203B41FA5}">
                      <a16:colId xmlns:a16="http://schemas.microsoft.com/office/drawing/2014/main" val="1640100338"/>
                    </a:ext>
                  </a:extLst>
                </a:gridCol>
                <a:gridCol w="686361">
                  <a:extLst>
                    <a:ext uri="{9D8B030D-6E8A-4147-A177-3AD203B41FA5}">
                      <a16:colId xmlns:a16="http://schemas.microsoft.com/office/drawing/2014/main" val="3667539920"/>
                    </a:ext>
                  </a:extLst>
                </a:gridCol>
                <a:gridCol w="929447">
                  <a:extLst>
                    <a:ext uri="{9D8B030D-6E8A-4147-A177-3AD203B41FA5}">
                      <a16:colId xmlns:a16="http://schemas.microsoft.com/office/drawing/2014/main" val="3655519463"/>
                    </a:ext>
                  </a:extLst>
                </a:gridCol>
              </a:tblGrid>
              <a:tr h="229587">
                <a:tc gridSpan="2">
                  <a:txBody>
                    <a:bodyPr/>
                    <a:lstStyle/>
                    <a:p>
                      <a:pPr algn="l" fontAlgn="b"/>
                      <a:r>
                        <a:rPr lang="en-US" sz="1100" b="0" i="0" u="none" strike="noStrike" dirty="0">
                          <a:solidFill>
                            <a:srgbClr val="000000"/>
                          </a:solidFill>
                          <a:effectLst/>
                          <a:latin typeface="Times New Roman" panose="02020603050405020304" pitchFamily="18" charset="0"/>
                        </a:rPr>
                        <a:t>MATHEMATICS (DIFF)</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283071"/>
                  </a:ext>
                </a:extLst>
              </a:tr>
              <a:tr h="460629">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Times New Roman" panose="02020603050405020304" pitchFamily="18" charset="0"/>
                        </a:rPr>
                        <a:t>8</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2020 Norms Percentile</a:t>
                      </a:r>
                    </a:p>
                  </a:txBody>
                  <a:tcPr marL="9525" marR="9525" marT="95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9648"/>
                  </a:ext>
                </a:extLst>
              </a:tr>
              <a:tr h="230315">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95</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33856418"/>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84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564401884"/>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dirty="0">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69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3256944"/>
                  </a:ext>
                </a:extLst>
              </a:tr>
              <a:tr h="219347">
                <a:tc>
                  <a:txBody>
                    <a:bodyPr/>
                    <a:lstStyle/>
                    <a:p>
                      <a:pPr algn="l" fontAlgn="b"/>
                      <a:r>
                        <a:rPr lang="en-US" sz="1100" b="0" i="0" u="none" strike="noStrike">
                          <a:solidFill>
                            <a:srgbClr val="000000"/>
                          </a:solidFill>
                          <a:effectLst/>
                          <a:latin typeface="Times New Roman" panose="02020603050405020304" pitchFamily="18" charset="0"/>
                        </a:rPr>
                        <a:t>NWEA Median</a:t>
                      </a:r>
                    </a:p>
                  </a:txBody>
                  <a:tcPr marL="9525" marR="9525" marT="9525"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D9D9D9"/>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50</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63073993"/>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a:t>
                      </a:r>
                    </a:p>
                  </a:txBody>
                  <a:tcPr marL="9525" marR="9525" marT="9525" marB="0" anchor="b">
                    <a:lnL>
                      <a:noFill/>
                    </a:lnL>
                    <a:lnR>
                      <a:noFill/>
                    </a:lnR>
                    <a:lnT>
                      <a:noFill/>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31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187886611"/>
                  </a:ext>
                </a:extLst>
              </a:tr>
              <a:tr h="219347">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82CB96"/>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9A3A6"/>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16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67380604"/>
                  </a:ext>
                </a:extLst>
              </a:tr>
              <a:tr h="230315">
                <a:tc>
                  <a:txBody>
                    <a:bodyPr/>
                    <a:lstStyle/>
                    <a:p>
                      <a:pPr algn="l" fontAlgn="b"/>
                      <a:r>
                        <a:rPr lang="en-US" sz="1100" b="0" i="0" u="none" strike="noStrike">
                          <a:solidFill>
                            <a:srgbClr val="000000"/>
                          </a:solidFill>
                          <a:effectLst/>
                          <a:latin typeface="Times New Roman" panose="02020603050405020304" pitchFamily="18" charset="0"/>
                        </a:rPr>
                        <a:t>NWEA</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Fall</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63BE7B"/>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dirty="0">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AC1C3"/>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dirty="0">
                          <a:solidFill>
                            <a:srgbClr val="000000"/>
                          </a:solidFill>
                          <a:effectLst/>
                          <a:latin typeface="Times New Roman" panose="02020603050405020304" pitchFamily="18" charset="0"/>
                        </a:rPr>
                        <a:t>-7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DEE1"/>
                    </a:solidFill>
                  </a:tcPr>
                </a:tc>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592403"/>
                  </a:ext>
                </a:extLst>
              </a:tr>
              <a:tr h="230315">
                <a:tc gridSpan="2">
                  <a:txBody>
                    <a:bodyPr/>
                    <a:lstStyle/>
                    <a:p>
                      <a:pPr algn="l" fontAlgn="b"/>
                      <a:r>
                        <a:rPr lang="en-US" sz="800" b="0" i="0" u="none" strike="noStrike">
                          <a:solidFill>
                            <a:srgbClr val="000000"/>
                          </a:solidFill>
                          <a:effectLst/>
                          <a:latin typeface="Times New Roman" panose="02020603050405020304" pitchFamily="18" charset="0"/>
                        </a:rPr>
                        <a:t>*Difference based on rounded RIT values</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1865676"/>
                  </a:ext>
                </a:extLst>
              </a:tr>
            </a:tbl>
          </a:graphicData>
        </a:graphic>
      </p:graphicFrame>
      <p:pic>
        <p:nvPicPr>
          <p:cNvPr id="9" name="Picture 8">
            <a:extLst>
              <a:ext uri="{FF2B5EF4-FFF2-40B4-BE49-F238E27FC236}">
                <a16:creationId xmlns:a16="http://schemas.microsoft.com/office/drawing/2014/main" id="{A6E11BCC-508D-4E40-8203-FC7E817A4B0C}"/>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238375" y="2029804"/>
            <a:ext cx="7220257" cy="3415132"/>
          </a:xfrm>
          <a:prstGeom prst="rect">
            <a:avLst/>
          </a:prstGeom>
          <a:ln>
            <a:noFill/>
          </a:ln>
          <a:extLst>
            <a:ext uri="{53640926-AAD7-44D8-BBD7-CCE9431645EC}">
              <a14:shadowObscured xmlns:a14="http://schemas.microsoft.com/office/drawing/2010/main"/>
            </a:ext>
          </a:extLst>
        </p:spPr>
      </p:pic>
      <p:sp>
        <p:nvSpPr>
          <p:cNvPr id="10" name="Flowchart: Connector 9">
            <a:extLst>
              <a:ext uri="{FF2B5EF4-FFF2-40B4-BE49-F238E27FC236}">
                <a16:creationId xmlns:a16="http://schemas.microsoft.com/office/drawing/2014/main" id="{F4D44675-C510-4463-9D0D-7AB19DFD8FCB}"/>
              </a:ext>
            </a:extLst>
          </p:cNvPr>
          <p:cNvSpPr/>
          <p:nvPr/>
        </p:nvSpPr>
        <p:spPr>
          <a:xfrm>
            <a:off x="8141110" y="3372854"/>
            <a:ext cx="609599" cy="1887404"/>
          </a:xfrm>
          <a:prstGeom prst="flowChartConnector">
            <a:avLst/>
          </a:prstGeom>
          <a:no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42988E-E428-47BA-8CDD-440BEDB3DF1F}"/>
              </a:ext>
            </a:extLst>
          </p:cNvPr>
          <p:cNvSpPr txBox="1"/>
          <p:nvPr/>
        </p:nvSpPr>
        <p:spPr>
          <a:xfrm>
            <a:off x="828514" y="4508428"/>
            <a:ext cx="10956333" cy="1538883"/>
          </a:xfrm>
          <a:prstGeom prst="rect">
            <a:avLst/>
          </a:prstGeom>
          <a:noFill/>
        </p:spPr>
        <p:txBody>
          <a:bodyPr wrap="none" rtlCol="0">
            <a:spAutoFit/>
          </a:bodyPr>
          <a:lstStyle/>
          <a:p>
            <a:pPr marL="285750" indent="-285750">
              <a:spcBef>
                <a:spcPts val="600"/>
              </a:spcBef>
              <a:spcAft>
                <a:spcPts val="600"/>
              </a:spcAft>
              <a:buFont typeface="Arial" panose="020B0604020202020204" pitchFamily="34" charset="0"/>
              <a:buChar char="•"/>
            </a:pPr>
            <a:r>
              <a:rPr lang="en-US" sz="1600" dirty="0"/>
              <a:t>Achievement went up in the upper grades, and down in the lower grades</a:t>
            </a:r>
          </a:p>
          <a:p>
            <a:pPr marL="285750" indent="-285750">
              <a:spcBef>
                <a:spcPts val="600"/>
              </a:spcBef>
              <a:spcAft>
                <a:spcPts val="600"/>
              </a:spcAft>
              <a:buFont typeface="Arial" panose="020B0604020202020204" pitchFamily="34" charset="0"/>
              <a:buChar char="•"/>
            </a:pPr>
            <a:r>
              <a:rPr lang="en-US" sz="1600" dirty="0"/>
              <a:t>Differences are most extreme at the upper end of the achievement distribution</a:t>
            </a:r>
          </a:p>
          <a:p>
            <a:pPr marL="285750" indent="-285750">
              <a:spcBef>
                <a:spcPts val="600"/>
              </a:spcBef>
              <a:spcAft>
                <a:spcPts val="600"/>
              </a:spcAft>
              <a:buFont typeface="Arial" panose="020B0604020202020204" pitchFamily="34" charset="0"/>
              <a:buChar char="•"/>
            </a:pPr>
            <a:r>
              <a:rPr lang="en-US" sz="1600" dirty="0"/>
              <a:t>K-2 differences largely reflect scale maintenance on the K-2 test (meant to improve continuity between K-2 and 2-5)</a:t>
            </a:r>
          </a:p>
          <a:p>
            <a:pPr marL="285750" indent="-285750">
              <a:spcBef>
                <a:spcPts val="600"/>
              </a:spcBef>
              <a:spcAft>
                <a:spcPts val="600"/>
              </a:spcAft>
              <a:buFont typeface="Arial" panose="020B0604020202020204" pitchFamily="34" charset="0"/>
              <a:buChar char="•"/>
            </a:pPr>
            <a:r>
              <a:rPr lang="en-US" sz="1600" dirty="0"/>
              <a:t>Difference in 9</a:t>
            </a:r>
            <a:r>
              <a:rPr lang="en-US" sz="1600" baseline="30000" dirty="0"/>
              <a:t>th</a:t>
            </a:r>
            <a:r>
              <a:rPr lang="en-US" sz="1600" dirty="0"/>
              <a:t> grade reflects new approach to estimating high school norms</a:t>
            </a:r>
          </a:p>
        </p:txBody>
      </p:sp>
      <p:sp>
        <p:nvSpPr>
          <p:cNvPr id="13" name="TextBox 12">
            <a:extLst>
              <a:ext uri="{FF2B5EF4-FFF2-40B4-BE49-F238E27FC236}">
                <a16:creationId xmlns:a16="http://schemas.microsoft.com/office/drawing/2014/main" id="{9030AC3B-9822-4456-9DB5-33E6EBBD262E}"/>
              </a:ext>
            </a:extLst>
          </p:cNvPr>
          <p:cNvSpPr txBox="1"/>
          <p:nvPr/>
        </p:nvSpPr>
        <p:spPr>
          <a:xfrm>
            <a:off x="2706274" y="2739702"/>
            <a:ext cx="6675225" cy="338554"/>
          </a:xfrm>
          <a:prstGeom prst="rect">
            <a:avLst/>
          </a:prstGeom>
          <a:noFill/>
        </p:spPr>
        <p:txBody>
          <a:bodyPr wrap="none" rtlCol="0">
            <a:spAutoFit/>
          </a:bodyPr>
          <a:lstStyle/>
          <a:p>
            <a:pPr marL="285750" indent="-285750">
              <a:buFont typeface="Arial" panose="020B0604020202020204" pitchFamily="34" charset="0"/>
              <a:buChar char="•"/>
            </a:pPr>
            <a:r>
              <a:rPr lang="en-US" sz="1600" dirty="0"/>
              <a:t>Less extreme than reading, and generally lower achievement overall</a:t>
            </a:r>
          </a:p>
        </p:txBody>
      </p:sp>
    </p:spTree>
    <p:extLst>
      <p:ext uri="{BB962C8B-B14F-4D97-AF65-F5344CB8AC3E}">
        <p14:creationId xmlns:p14="http://schemas.microsoft.com/office/powerpoint/2010/main" val="294773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B067F-F8F3-473D-B933-1D8E6B26D6B8}"/>
              </a:ext>
            </a:extLst>
          </p:cNvPr>
          <p:cNvSpPr>
            <a:spLocks noGrp="1"/>
          </p:cNvSpPr>
          <p:nvPr>
            <p:ph type="title"/>
          </p:nvPr>
        </p:nvSpPr>
        <p:spPr/>
        <p:txBody>
          <a:bodyPr>
            <a:normAutofit/>
          </a:bodyPr>
          <a:lstStyle/>
          <a:p>
            <a:r>
              <a:rPr lang="en-US" sz="3400" dirty="0"/>
              <a:t>How Has Achievement Changed?</a:t>
            </a:r>
          </a:p>
        </p:txBody>
      </p:sp>
      <p:sp>
        <p:nvSpPr>
          <p:cNvPr id="3" name="Text Placeholder 2">
            <a:extLst>
              <a:ext uri="{FF2B5EF4-FFF2-40B4-BE49-F238E27FC236}">
                <a16:creationId xmlns:a16="http://schemas.microsoft.com/office/drawing/2014/main" id="{D0982701-976F-4ADC-8EF3-B083968CF665}"/>
              </a:ext>
            </a:extLst>
          </p:cNvPr>
          <p:cNvSpPr>
            <a:spLocks noGrp="1"/>
          </p:cNvSpPr>
          <p:nvPr>
            <p:ph idx="1"/>
          </p:nvPr>
        </p:nvSpPr>
        <p:spPr/>
        <p:txBody>
          <a:bodyPr/>
          <a:lstStyle/>
          <a:p>
            <a:r>
              <a:rPr lang="en-US" dirty="0"/>
              <a:t>*Difference in 50</a:t>
            </a:r>
            <a:r>
              <a:rPr lang="en-US" baseline="30000" dirty="0"/>
              <a:t>th</a:t>
            </a:r>
            <a:r>
              <a:rPr lang="en-US" dirty="0"/>
              <a:t> Percentile RIT scores – 2020 mean minus 2015 mean</a:t>
            </a:r>
          </a:p>
        </p:txBody>
      </p:sp>
      <p:sp>
        <p:nvSpPr>
          <p:cNvPr id="2" name="Vertical Content Placeholder 1">
            <a:extLst>
              <a:ext uri="{FF2B5EF4-FFF2-40B4-BE49-F238E27FC236}">
                <a16:creationId xmlns:a16="http://schemas.microsoft.com/office/drawing/2014/main" id="{D12A6408-D72B-42CE-A648-35A4B9A873E8}"/>
              </a:ext>
            </a:extLst>
          </p:cNvPr>
          <p:cNvSpPr>
            <a:spLocks noGrp="1"/>
          </p:cNvSpPr>
          <p:nvPr>
            <p:ph orient="vert" sz="quarter" idx="4294967295"/>
          </p:nvPr>
        </p:nvSpPr>
        <p:spPr>
          <a:xfrm>
            <a:off x="0" y="5737225"/>
            <a:ext cx="10436225" cy="542925"/>
          </a:xfrm>
        </p:spPr>
        <p:txBody>
          <a:bodyPr>
            <a:normAutofit fontScale="70000" lnSpcReduction="20000"/>
          </a:bodyPr>
          <a:lstStyle/>
          <a:p>
            <a:pPr marL="285750" indent="-285750">
              <a:buFont typeface="Arial" panose="020B0604020202020204" pitchFamily="34" charset="0"/>
              <a:buChar char="•"/>
            </a:pPr>
            <a:r>
              <a:rPr lang="en-US" dirty="0"/>
              <a:t>Trends in student achievement are consistent with other national measures of student achievement (i.e. NAEP, PISA)</a:t>
            </a:r>
          </a:p>
        </p:txBody>
      </p:sp>
      <p:graphicFrame>
        <p:nvGraphicFramePr>
          <p:cNvPr id="5" name="Table 4">
            <a:extLst>
              <a:ext uri="{FF2B5EF4-FFF2-40B4-BE49-F238E27FC236}">
                <a16:creationId xmlns:a16="http://schemas.microsoft.com/office/drawing/2014/main" id="{3709C351-53EE-4A0F-82BB-1F0B0732CD8D}"/>
              </a:ext>
            </a:extLst>
          </p:cNvPr>
          <p:cNvGraphicFramePr>
            <a:graphicFrameLocks noGrp="1"/>
          </p:cNvGraphicFramePr>
          <p:nvPr/>
        </p:nvGraphicFramePr>
        <p:xfrm>
          <a:off x="1544512" y="2509485"/>
          <a:ext cx="2413000" cy="2895600"/>
        </p:xfrm>
        <a:graphic>
          <a:graphicData uri="http://schemas.openxmlformats.org/drawingml/2006/table">
            <a:tbl>
              <a:tblPr/>
              <a:tblGrid>
                <a:gridCol w="608000">
                  <a:extLst>
                    <a:ext uri="{9D8B030D-6E8A-4147-A177-3AD203B41FA5}">
                      <a16:colId xmlns:a16="http://schemas.microsoft.com/office/drawing/2014/main" val="175303509"/>
                    </a:ext>
                  </a:extLst>
                </a:gridCol>
                <a:gridCol w="684000">
                  <a:extLst>
                    <a:ext uri="{9D8B030D-6E8A-4147-A177-3AD203B41FA5}">
                      <a16:colId xmlns:a16="http://schemas.microsoft.com/office/drawing/2014/main" val="1669497458"/>
                    </a:ext>
                  </a:extLst>
                </a:gridCol>
                <a:gridCol w="560500">
                  <a:extLst>
                    <a:ext uri="{9D8B030D-6E8A-4147-A177-3AD203B41FA5}">
                      <a16:colId xmlns:a16="http://schemas.microsoft.com/office/drawing/2014/main" val="1000584985"/>
                    </a:ext>
                  </a:extLst>
                </a:gridCol>
                <a:gridCol w="560500">
                  <a:extLst>
                    <a:ext uri="{9D8B030D-6E8A-4147-A177-3AD203B41FA5}">
                      <a16:colId xmlns:a16="http://schemas.microsoft.com/office/drawing/2014/main" val="551394923"/>
                    </a:ext>
                  </a:extLst>
                </a:gridCol>
              </a:tblGrid>
              <a:tr h="390525">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Mid-Year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End-Year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6740962"/>
                  </a:ext>
                </a:extLst>
              </a:tr>
              <a:tr h="200025">
                <a:tc>
                  <a:txBody>
                    <a:bodyPr/>
                    <a:lstStyle/>
                    <a:p>
                      <a:pPr algn="ctr" fontAlgn="b"/>
                      <a:r>
                        <a:rPr lang="en-US" sz="1100" b="0" i="0" u="none" strike="noStrike">
                          <a:solidFill>
                            <a:srgbClr val="000000"/>
                          </a:solidFill>
                          <a:effectLst/>
                          <a:latin typeface="Times New Roman" panose="02020603050405020304" pitchFamily="18" charset="0"/>
                        </a:rPr>
                        <a:t>Grade</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5834357"/>
                  </a:ext>
                </a:extLst>
              </a:tr>
              <a:tr h="200025">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-4.4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9999C"/>
                    </a:solidFill>
                  </a:tcPr>
                </a:tc>
                <a:tc>
                  <a:txBody>
                    <a:bodyPr/>
                    <a:lstStyle/>
                    <a:p>
                      <a:pPr algn="ctr" fontAlgn="b"/>
                      <a:r>
                        <a:rPr lang="en-US" sz="1100" b="0" i="0" u="none" strike="noStrike">
                          <a:solidFill>
                            <a:srgbClr val="000000"/>
                          </a:solidFill>
                          <a:effectLst/>
                          <a:latin typeface="Times New Roman" panose="02020603050405020304" pitchFamily="18" charset="0"/>
                        </a:rPr>
                        <a:t>-5.0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88789"/>
                    </a:solidFill>
                  </a:tcPr>
                </a:tc>
                <a:tc>
                  <a:txBody>
                    <a:bodyPr/>
                    <a:lstStyle/>
                    <a:p>
                      <a:pPr algn="ctr" fontAlgn="b"/>
                      <a:r>
                        <a:rPr lang="en-US" sz="1100" b="0" i="0" u="none" strike="noStrike">
                          <a:solidFill>
                            <a:srgbClr val="000000"/>
                          </a:solidFill>
                          <a:effectLst/>
                          <a:latin typeface="Times New Roman" panose="02020603050405020304" pitchFamily="18" charset="0"/>
                        </a:rPr>
                        <a:t>-5.0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88789"/>
                    </a:solidFill>
                  </a:tcPr>
                </a:tc>
                <a:extLst>
                  <a:ext uri="{0D108BD9-81ED-4DB2-BD59-A6C34878D82A}">
                    <a16:rowId xmlns:a16="http://schemas.microsoft.com/office/drawing/2014/main" val="204735391"/>
                  </a:ext>
                </a:extLst>
              </a:tr>
              <a:tr h="190500">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-4.8</a:t>
                      </a:r>
                    </a:p>
                  </a:txBody>
                  <a:tcPr marL="9525" marR="9525" marT="9525" marB="0" anchor="b">
                    <a:lnL>
                      <a:noFill/>
                    </a:lnL>
                    <a:lnR>
                      <a:noFill/>
                    </a:lnR>
                    <a:lnT>
                      <a:noFill/>
                    </a:lnT>
                    <a:lnB>
                      <a:noFill/>
                    </a:lnB>
                    <a:solidFill>
                      <a:srgbClr val="F98E90"/>
                    </a:solidFill>
                  </a:tcPr>
                </a:tc>
                <a:tc>
                  <a:txBody>
                    <a:bodyPr/>
                    <a:lstStyle/>
                    <a:p>
                      <a:pPr algn="ctr" fontAlgn="b"/>
                      <a:r>
                        <a:rPr lang="en-US" sz="1100" b="0" i="0" u="none" strike="noStrike">
                          <a:solidFill>
                            <a:srgbClr val="000000"/>
                          </a:solidFill>
                          <a:effectLst/>
                          <a:latin typeface="Times New Roman" panose="02020603050405020304" pitchFamily="18" charset="0"/>
                        </a:rPr>
                        <a:t>-5.7</a:t>
                      </a:r>
                    </a:p>
                  </a:txBody>
                  <a:tcPr marL="9525" marR="9525" marT="9525" marB="0" anchor="b">
                    <a:lnL>
                      <a:noFill/>
                    </a:lnL>
                    <a:lnR>
                      <a:noFill/>
                    </a:lnR>
                    <a:lnT>
                      <a:noFill/>
                    </a:lnT>
                    <a:lnB>
                      <a:noFill/>
                    </a:lnB>
                    <a:solidFill>
                      <a:srgbClr val="F87577"/>
                    </a:solidFill>
                  </a:tcPr>
                </a:tc>
                <a:tc>
                  <a:txBody>
                    <a:bodyPr/>
                    <a:lstStyle/>
                    <a:p>
                      <a:pPr algn="ctr" fontAlgn="b"/>
                      <a:r>
                        <a:rPr lang="en-US" sz="1100" b="0" i="0" u="none" strike="noStrike">
                          <a:solidFill>
                            <a:srgbClr val="000000"/>
                          </a:solidFill>
                          <a:effectLst/>
                          <a:latin typeface="Times New Roman" panose="02020603050405020304" pitchFamily="18" charset="0"/>
                        </a:rPr>
                        <a:t>-6.1</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1900301974"/>
                  </a:ext>
                </a:extLst>
              </a:tr>
              <a:tr h="190500">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-2.4</a:t>
                      </a:r>
                    </a:p>
                  </a:txBody>
                  <a:tcPr marL="9525" marR="9525" marT="9525" marB="0" anchor="b">
                    <a:lnL>
                      <a:noFill/>
                    </a:lnL>
                    <a:lnR>
                      <a:noFill/>
                    </a:lnR>
                    <a:lnT>
                      <a:noFill/>
                    </a:lnT>
                    <a:lnB>
                      <a:noFill/>
                    </a:lnB>
                    <a:solidFill>
                      <a:srgbClr val="FAD1D4"/>
                    </a:solidFill>
                  </a:tcPr>
                </a:tc>
                <a:tc>
                  <a:txBody>
                    <a:bodyPr/>
                    <a:lstStyle/>
                    <a:p>
                      <a:pPr algn="ctr" fontAlgn="b"/>
                      <a:r>
                        <a:rPr lang="en-US" sz="1100" b="0" i="0" u="none" strike="noStrike">
                          <a:solidFill>
                            <a:srgbClr val="000000"/>
                          </a:solidFill>
                          <a:effectLst/>
                          <a:latin typeface="Times New Roman" panose="02020603050405020304" pitchFamily="18" charset="0"/>
                        </a:rPr>
                        <a:t>-3.0</a:t>
                      </a:r>
                    </a:p>
                  </a:txBody>
                  <a:tcPr marL="9525" marR="9525" marT="9525" marB="0" anchor="b">
                    <a:lnL>
                      <a:noFill/>
                    </a:lnL>
                    <a:lnR>
                      <a:noFill/>
                    </a:lnR>
                    <a:lnT>
                      <a:noFill/>
                    </a:lnT>
                    <a:lnB>
                      <a:noFill/>
                    </a:lnB>
                    <a:solidFill>
                      <a:srgbClr val="FABFC1"/>
                    </a:solidFill>
                  </a:tcPr>
                </a:tc>
                <a:tc>
                  <a:txBody>
                    <a:bodyPr/>
                    <a:lstStyle/>
                    <a:p>
                      <a:pPr algn="ctr" fontAlgn="b"/>
                      <a:r>
                        <a:rPr lang="en-US" sz="1100" b="0" i="0" u="none" strike="noStrike">
                          <a:solidFill>
                            <a:srgbClr val="000000"/>
                          </a:solidFill>
                          <a:effectLst/>
                          <a:latin typeface="Times New Roman" panose="02020603050405020304" pitchFamily="18" charset="0"/>
                        </a:rPr>
                        <a:t>-3.1</a:t>
                      </a:r>
                    </a:p>
                  </a:txBody>
                  <a:tcPr marL="9525" marR="9525" marT="9525" marB="0" anchor="b">
                    <a:lnL>
                      <a:noFill/>
                    </a:lnL>
                    <a:lnR>
                      <a:noFill/>
                    </a:lnR>
                    <a:lnT>
                      <a:noFill/>
                    </a:lnT>
                    <a:lnB>
                      <a:noFill/>
                    </a:lnB>
                    <a:solidFill>
                      <a:srgbClr val="FABBBE"/>
                    </a:solidFill>
                  </a:tcPr>
                </a:tc>
                <a:extLst>
                  <a:ext uri="{0D108BD9-81ED-4DB2-BD59-A6C34878D82A}">
                    <a16:rowId xmlns:a16="http://schemas.microsoft.com/office/drawing/2014/main" val="772846256"/>
                  </a:ext>
                </a:extLst>
              </a:tr>
              <a:tr h="190500">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-1.7</a:t>
                      </a:r>
                    </a:p>
                  </a:txBody>
                  <a:tcPr marL="9525" marR="9525" marT="9525" marB="0" anchor="b">
                    <a:lnL>
                      <a:noFill/>
                    </a:lnL>
                    <a:lnR>
                      <a:noFill/>
                    </a:lnR>
                    <a:lnT>
                      <a:noFill/>
                    </a:lnT>
                    <a:lnB>
                      <a:noFill/>
                    </a:lnB>
                    <a:solidFill>
                      <a:srgbClr val="FBE4E7"/>
                    </a:solidFill>
                  </a:tcPr>
                </a:tc>
                <a:tc>
                  <a:txBody>
                    <a:bodyPr/>
                    <a:lstStyle/>
                    <a:p>
                      <a:pPr algn="ctr" fontAlgn="b"/>
                      <a:r>
                        <a:rPr lang="en-US" sz="1100" b="0" i="0" u="none" strike="noStrike">
                          <a:solidFill>
                            <a:srgbClr val="000000"/>
                          </a:solidFill>
                          <a:effectLst/>
                          <a:latin typeface="Times New Roman" panose="02020603050405020304" pitchFamily="18" charset="0"/>
                        </a:rPr>
                        <a:t>-1.7</a:t>
                      </a:r>
                    </a:p>
                  </a:txBody>
                  <a:tcPr marL="9525" marR="9525" marT="9525" marB="0" anchor="b">
                    <a:lnL>
                      <a:noFill/>
                    </a:lnL>
                    <a:lnR>
                      <a:noFill/>
                    </a:lnR>
                    <a:lnT>
                      <a:noFill/>
                    </a:lnT>
                    <a:lnB>
                      <a:noFill/>
                    </a:lnB>
                    <a:solidFill>
                      <a:srgbClr val="FBE3E6"/>
                    </a:solidFill>
                  </a:tcPr>
                </a:tc>
                <a:tc>
                  <a:txBody>
                    <a:bodyPr/>
                    <a:lstStyle/>
                    <a:p>
                      <a:pPr algn="ctr" fontAlgn="b"/>
                      <a:r>
                        <a:rPr lang="en-US" sz="1100" b="0" i="0" u="none" strike="noStrike">
                          <a:solidFill>
                            <a:srgbClr val="000000"/>
                          </a:solidFill>
                          <a:effectLst/>
                          <a:latin typeface="Times New Roman" panose="02020603050405020304" pitchFamily="18" charset="0"/>
                        </a:rPr>
                        <a:t>-1.5</a:t>
                      </a:r>
                    </a:p>
                  </a:txBody>
                  <a:tcPr marL="9525" marR="9525" marT="9525" marB="0" anchor="b">
                    <a:lnL>
                      <a:noFill/>
                    </a:lnL>
                    <a:lnR>
                      <a:noFill/>
                    </a:lnR>
                    <a:lnT>
                      <a:noFill/>
                    </a:lnT>
                    <a:lnB>
                      <a:noFill/>
                    </a:lnB>
                    <a:solidFill>
                      <a:srgbClr val="FBE9EC"/>
                    </a:solidFill>
                  </a:tcPr>
                </a:tc>
                <a:extLst>
                  <a:ext uri="{0D108BD9-81ED-4DB2-BD59-A6C34878D82A}">
                    <a16:rowId xmlns:a16="http://schemas.microsoft.com/office/drawing/2014/main" val="2630395400"/>
                  </a:ext>
                </a:extLst>
              </a:tr>
              <a:tr h="190500">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-1.5</a:t>
                      </a:r>
                    </a:p>
                  </a:txBody>
                  <a:tcPr marL="9525" marR="9525" marT="9525" marB="0" anchor="b">
                    <a:lnL>
                      <a:noFill/>
                    </a:lnL>
                    <a:lnR>
                      <a:noFill/>
                    </a:lnR>
                    <a:lnT>
                      <a:noFill/>
                    </a:lnT>
                    <a:lnB>
                      <a:noFill/>
                    </a:lnB>
                    <a:solidFill>
                      <a:srgbClr val="FBE8EB"/>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a:noFill/>
                    </a:lnB>
                    <a:solidFill>
                      <a:srgbClr val="FBF4F7"/>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a:noFill/>
                    </a:lnB>
                    <a:solidFill>
                      <a:srgbClr val="FBF5F8"/>
                    </a:solidFill>
                  </a:tcPr>
                </a:tc>
                <a:extLst>
                  <a:ext uri="{0D108BD9-81ED-4DB2-BD59-A6C34878D82A}">
                    <a16:rowId xmlns:a16="http://schemas.microsoft.com/office/drawing/2014/main" val="580594238"/>
                  </a:ext>
                </a:extLst>
              </a:tr>
              <a:tr h="190500">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-1.2</a:t>
                      </a:r>
                    </a:p>
                  </a:txBody>
                  <a:tcPr marL="9525" marR="9525" marT="9525" marB="0" anchor="b">
                    <a:lnL>
                      <a:noFill/>
                    </a:lnL>
                    <a:lnR>
                      <a:noFill/>
                    </a:lnR>
                    <a:lnT>
                      <a:noFill/>
                    </a:lnT>
                    <a:lnB>
                      <a:noFill/>
                    </a:lnB>
                    <a:solidFill>
                      <a:srgbClr val="FBF1F3"/>
                    </a:solidFill>
                  </a:tcPr>
                </a:tc>
                <a:tc>
                  <a:txBody>
                    <a:bodyPr/>
                    <a:lstStyle/>
                    <a:p>
                      <a:pPr algn="ctr" fontAlgn="b"/>
                      <a:r>
                        <a:rPr lang="en-US" sz="1100" b="0" i="0" u="none" strike="noStrike">
                          <a:solidFill>
                            <a:srgbClr val="000000"/>
                          </a:solidFill>
                          <a:effectLst/>
                          <a:latin typeface="Times New Roman" panose="02020603050405020304" pitchFamily="18" charset="0"/>
                        </a:rPr>
                        <a:t>-0.7</a:t>
                      </a:r>
                    </a:p>
                  </a:txBody>
                  <a:tcPr marL="9525" marR="9525" marT="9525" marB="0" anchor="b">
                    <a:lnL>
                      <a:noFill/>
                    </a:lnL>
                    <a:lnR>
                      <a:noFill/>
                    </a:lnR>
                    <a:lnT>
                      <a:noFill/>
                    </a:lnT>
                    <a:lnB>
                      <a:noFill/>
                    </a:lnB>
                    <a:solidFill>
                      <a:srgbClr val="F5F7FD"/>
                    </a:solidFill>
                  </a:tcPr>
                </a:tc>
                <a:tc>
                  <a:txBody>
                    <a:bodyPr/>
                    <a:lstStyle/>
                    <a:p>
                      <a:pPr algn="ctr" fontAlgn="b"/>
                      <a:r>
                        <a:rPr lang="en-US" sz="1100" b="0" i="0" u="none" strike="noStrike" dirty="0">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CFCFF"/>
                    </a:solidFill>
                  </a:tcPr>
                </a:tc>
                <a:extLst>
                  <a:ext uri="{0D108BD9-81ED-4DB2-BD59-A6C34878D82A}">
                    <a16:rowId xmlns:a16="http://schemas.microsoft.com/office/drawing/2014/main" val="2518990019"/>
                  </a:ext>
                </a:extLst>
              </a:tr>
              <a:tr h="190500">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BFBFE"/>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E7EDF8"/>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E9EFF9"/>
                    </a:solidFill>
                  </a:tcPr>
                </a:tc>
                <a:extLst>
                  <a:ext uri="{0D108BD9-81ED-4DB2-BD59-A6C34878D82A}">
                    <a16:rowId xmlns:a16="http://schemas.microsoft.com/office/drawing/2014/main" val="3081334408"/>
                  </a:ext>
                </a:extLst>
              </a:tr>
              <a:tr h="190500">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DDE6F4"/>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CAD9EE"/>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CBDAEE"/>
                    </a:solidFill>
                  </a:tcPr>
                </a:tc>
                <a:extLst>
                  <a:ext uri="{0D108BD9-81ED-4DB2-BD59-A6C34878D82A}">
                    <a16:rowId xmlns:a16="http://schemas.microsoft.com/office/drawing/2014/main" val="4094703617"/>
                  </a:ext>
                </a:extLst>
              </a:tr>
              <a:tr h="190500">
                <a:tc>
                  <a:txBody>
                    <a:bodyPr/>
                    <a:lstStyle/>
                    <a:p>
                      <a:pPr algn="ctr" fontAlgn="b"/>
                      <a:r>
                        <a:rPr lang="en-US" sz="1100" b="0" i="0" u="none" strike="noStrike">
                          <a:solidFill>
                            <a:srgbClr val="000000"/>
                          </a:solidFill>
                          <a:effectLst/>
                          <a:latin typeface="Times New Roman" panose="02020603050405020304" pitchFamily="18" charset="0"/>
                        </a:rPr>
                        <a:t>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ABC3E3"/>
                    </a:solidFill>
                  </a:tcPr>
                </a:tc>
                <a:tc>
                  <a:txBody>
                    <a:bodyPr/>
                    <a:lstStyle/>
                    <a:p>
                      <a:pPr algn="ctr" fontAlgn="b"/>
                      <a:r>
                        <a:rPr lang="en-US" sz="1100" b="0" i="0" u="none" strike="noStrike">
                          <a:solidFill>
                            <a:srgbClr val="000000"/>
                          </a:solidFill>
                          <a:effectLst/>
                          <a:latin typeface="Times New Roman" panose="02020603050405020304" pitchFamily="18" charset="0"/>
                        </a:rPr>
                        <a:t>1.4</a:t>
                      </a:r>
                    </a:p>
                  </a:txBody>
                  <a:tcPr marL="9525" marR="9525" marT="9525" marB="0" anchor="b">
                    <a:lnL>
                      <a:noFill/>
                    </a:lnL>
                    <a:lnR>
                      <a:noFill/>
                    </a:lnR>
                    <a:lnT>
                      <a:noFill/>
                    </a:lnT>
                    <a:lnB>
                      <a:noFill/>
                    </a:lnB>
                    <a:solidFill>
                      <a:srgbClr val="8CAED8"/>
                    </a:solidFill>
                  </a:tcPr>
                </a:tc>
                <a:tc>
                  <a:txBody>
                    <a:bodyPr/>
                    <a:lstStyle/>
                    <a:p>
                      <a:pPr algn="ctr" fontAlgn="b"/>
                      <a:r>
                        <a:rPr lang="en-US" sz="1100" b="0" i="0" u="none" strike="noStrike">
                          <a:solidFill>
                            <a:srgbClr val="000000"/>
                          </a:solidFill>
                          <a:effectLst/>
                          <a:latin typeface="Times New Roman" panose="02020603050405020304" pitchFamily="18" charset="0"/>
                        </a:rPr>
                        <a:t>1.6</a:t>
                      </a:r>
                    </a:p>
                  </a:txBody>
                  <a:tcPr marL="9525" marR="9525" marT="9525" marB="0" anchor="b">
                    <a:lnL>
                      <a:noFill/>
                    </a:lnL>
                    <a:lnR>
                      <a:noFill/>
                    </a:lnR>
                    <a:lnT>
                      <a:noFill/>
                    </a:lnT>
                    <a:lnB>
                      <a:noFill/>
                    </a:lnB>
                    <a:solidFill>
                      <a:srgbClr val="85A9D6"/>
                    </a:solidFill>
                  </a:tcPr>
                </a:tc>
                <a:extLst>
                  <a:ext uri="{0D108BD9-81ED-4DB2-BD59-A6C34878D82A}">
                    <a16:rowId xmlns:a16="http://schemas.microsoft.com/office/drawing/2014/main" val="636125872"/>
                  </a:ext>
                </a:extLst>
              </a:tr>
              <a:tr h="190500">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Times New Roman" panose="02020603050405020304" pitchFamily="18" charset="0"/>
                        </a:rPr>
                        <a:t>-1.3</a:t>
                      </a:r>
                    </a:p>
                  </a:txBody>
                  <a:tcPr marL="9525" marR="9525" marT="9525" marB="0" anchor="b">
                    <a:lnL>
                      <a:noFill/>
                    </a:lnL>
                    <a:lnR>
                      <a:noFill/>
                    </a:lnR>
                    <a:lnT>
                      <a:noFill/>
                    </a:lnT>
                    <a:lnB>
                      <a:noFill/>
                    </a:lnB>
                    <a:solidFill>
                      <a:srgbClr val="FBEEF1"/>
                    </a:solidFill>
                  </a:tcPr>
                </a:tc>
                <a:tc>
                  <a:txBody>
                    <a:bodyPr/>
                    <a:lstStyle/>
                    <a:p>
                      <a:pPr algn="ctr" fontAlgn="b"/>
                      <a:r>
                        <a:rPr lang="en-US" sz="1100" b="0" i="0" u="none" strike="noStrike" dirty="0">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AFBFF"/>
                    </a:solidFill>
                  </a:tcPr>
                </a:tc>
                <a:tc>
                  <a:txBody>
                    <a:bodyPr/>
                    <a:lstStyle/>
                    <a:p>
                      <a:pPr algn="ctr" fontAlgn="b"/>
                      <a:r>
                        <a:rPr lang="en-US" sz="1100" b="0" i="0" u="none" strike="noStrike" dirty="0">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ECF1FA"/>
                    </a:solidFill>
                  </a:tcPr>
                </a:tc>
                <a:extLst>
                  <a:ext uri="{0D108BD9-81ED-4DB2-BD59-A6C34878D82A}">
                    <a16:rowId xmlns:a16="http://schemas.microsoft.com/office/drawing/2014/main" val="616024506"/>
                  </a:ext>
                </a:extLst>
              </a:tr>
              <a:tr h="190500">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a:noFill/>
                    </a:lnB>
                    <a:solidFill>
                      <a:srgbClr val="9DBADE"/>
                    </a:solidFill>
                  </a:tcPr>
                </a:tc>
                <a:tc>
                  <a:txBody>
                    <a:bodyPr/>
                    <a:lstStyle/>
                    <a:p>
                      <a:pPr algn="ctr" fontAlgn="b"/>
                      <a:r>
                        <a:rPr lang="en-US" sz="1100" b="0" i="0" u="none" strike="noStrike">
                          <a:solidFill>
                            <a:srgbClr val="000000"/>
                          </a:solidFill>
                          <a:effectLst/>
                          <a:latin typeface="Times New Roman" panose="02020603050405020304" pitchFamily="18" charset="0"/>
                        </a:rPr>
                        <a:t>1.9</a:t>
                      </a:r>
                    </a:p>
                  </a:txBody>
                  <a:tcPr marL="9525" marR="9525" marT="9525" marB="0" anchor="b">
                    <a:lnL>
                      <a:noFill/>
                    </a:lnL>
                    <a:lnR>
                      <a:noFill/>
                    </a:lnR>
                    <a:lnT>
                      <a:noFill/>
                    </a:lnT>
                    <a:lnB>
                      <a:noFill/>
                    </a:lnB>
                    <a:solidFill>
                      <a:srgbClr val="749CCF"/>
                    </a:solidFill>
                  </a:tcPr>
                </a:tc>
                <a:tc>
                  <a:txBody>
                    <a:bodyPr/>
                    <a:lstStyle/>
                    <a:p>
                      <a:pPr algn="ctr" fontAlgn="b"/>
                      <a:r>
                        <a:rPr lang="en-US" sz="1100" b="0" i="0" u="none" strike="noStrike">
                          <a:solidFill>
                            <a:srgbClr val="000000"/>
                          </a:solidFill>
                          <a:effectLst/>
                          <a:latin typeface="Times New Roman" panose="02020603050405020304" pitchFamily="18" charset="0"/>
                        </a:rPr>
                        <a:t>2.3</a:t>
                      </a:r>
                    </a:p>
                  </a:txBody>
                  <a:tcPr marL="9525" marR="9525" marT="9525" marB="0" anchor="b">
                    <a:lnL>
                      <a:noFill/>
                    </a:lnL>
                    <a:lnR>
                      <a:noFill/>
                    </a:lnR>
                    <a:lnT>
                      <a:noFill/>
                    </a:lnT>
                    <a:lnB>
                      <a:noFill/>
                    </a:lnB>
                    <a:solidFill>
                      <a:srgbClr val="608EC8"/>
                    </a:solidFill>
                  </a:tcPr>
                </a:tc>
                <a:extLst>
                  <a:ext uri="{0D108BD9-81ED-4DB2-BD59-A6C34878D82A}">
                    <a16:rowId xmlns:a16="http://schemas.microsoft.com/office/drawing/2014/main" val="4290053221"/>
                  </a:ext>
                </a:extLst>
              </a:tr>
              <a:tr h="200025">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0.9</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A5BFE1"/>
                    </a:solidFill>
                  </a:tcPr>
                </a:tc>
                <a:tc>
                  <a:txBody>
                    <a:bodyPr/>
                    <a:lstStyle/>
                    <a:p>
                      <a:pPr algn="ctr" fontAlgn="b"/>
                      <a:r>
                        <a:rPr lang="en-US" sz="1100" b="0" i="0" u="none" strike="noStrike">
                          <a:solidFill>
                            <a:srgbClr val="000000"/>
                          </a:solidFill>
                          <a:effectLst/>
                          <a:latin typeface="Times New Roman" panose="02020603050405020304" pitchFamily="18" charset="0"/>
                        </a:rPr>
                        <a:t>1.9</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729BCF"/>
                    </a:solidFill>
                  </a:tcPr>
                </a:tc>
                <a:tc>
                  <a:txBody>
                    <a:bodyPr/>
                    <a:lstStyle/>
                    <a:p>
                      <a:pPr algn="ctr" fontAlgn="b"/>
                      <a:r>
                        <a:rPr lang="en-US" sz="1100" b="0" i="0" u="none" strike="noStrike" dirty="0">
                          <a:solidFill>
                            <a:srgbClr val="000000"/>
                          </a:solidFill>
                          <a:effectLst/>
                          <a:latin typeface="Times New Roman" panose="02020603050405020304" pitchFamily="18" charset="0"/>
                        </a:rPr>
                        <a:t>2.4</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5A8AC6"/>
                    </a:solidFill>
                  </a:tcPr>
                </a:tc>
                <a:extLst>
                  <a:ext uri="{0D108BD9-81ED-4DB2-BD59-A6C34878D82A}">
                    <a16:rowId xmlns:a16="http://schemas.microsoft.com/office/drawing/2014/main" val="4125363842"/>
                  </a:ext>
                </a:extLst>
              </a:tr>
            </a:tbl>
          </a:graphicData>
        </a:graphic>
      </p:graphicFrame>
      <p:graphicFrame>
        <p:nvGraphicFramePr>
          <p:cNvPr id="6" name="Table 5">
            <a:extLst>
              <a:ext uri="{FF2B5EF4-FFF2-40B4-BE49-F238E27FC236}">
                <a16:creationId xmlns:a16="http://schemas.microsoft.com/office/drawing/2014/main" id="{F55C956F-1CEA-44A8-A6F1-6AC5479640E8}"/>
              </a:ext>
            </a:extLst>
          </p:cNvPr>
          <p:cNvGraphicFramePr>
            <a:graphicFrameLocks noGrp="1"/>
          </p:cNvGraphicFramePr>
          <p:nvPr/>
        </p:nvGraphicFramePr>
        <p:xfrm>
          <a:off x="7015290" y="2509485"/>
          <a:ext cx="2438400" cy="2895600"/>
        </p:xfrm>
        <a:graphic>
          <a:graphicData uri="http://schemas.openxmlformats.org/drawingml/2006/table">
            <a:tbl>
              <a:tblPr/>
              <a:tblGrid>
                <a:gridCol w="609600">
                  <a:extLst>
                    <a:ext uri="{9D8B030D-6E8A-4147-A177-3AD203B41FA5}">
                      <a16:colId xmlns:a16="http://schemas.microsoft.com/office/drawing/2014/main" val="1214107174"/>
                    </a:ext>
                  </a:extLst>
                </a:gridCol>
                <a:gridCol w="609600">
                  <a:extLst>
                    <a:ext uri="{9D8B030D-6E8A-4147-A177-3AD203B41FA5}">
                      <a16:colId xmlns:a16="http://schemas.microsoft.com/office/drawing/2014/main" val="1771758179"/>
                    </a:ext>
                  </a:extLst>
                </a:gridCol>
                <a:gridCol w="609600">
                  <a:extLst>
                    <a:ext uri="{9D8B030D-6E8A-4147-A177-3AD203B41FA5}">
                      <a16:colId xmlns:a16="http://schemas.microsoft.com/office/drawing/2014/main" val="2278561780"/>
                    </a:ext>
                  </a:extLst>
                </a:gridCol>
                <a:gridCol w="609600">
                  <a:extLst>
                    <a:ext uri="{9D8B030D-6E8A-4147-A177-3AD203B41FA5}">
                      <a16:colId xmlns:a16="http://schemas.microsoft.com/office/drawing/2014/main" val="1471612806"/>
                    </a:ext>
                  </a:extLst>
                </a:gridCol>
              </a:tblGrid>
              <a:tr h="390525">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Mid-Year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End-Year</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8191722"/>
                  </a:ext>
                </a:extLst>
              </a:tr>
              <a:tr h="200025">
                <a:tc>
                  <a:txBody>
                    <a:bodyPr/>
                    <a:lstStyle/>
                    <a:p>
                      <a:pPr algn="ctr" fontAlgn="b"/>
                      <a:r>
                        <a:rPr lang="en-US" sz="1100" b="0" i="0" u="none" strike="noStrike">
                          <a:solidFill>
                            <a:srgbClr val="000000"/>
                          </a:solidFill>
                          <a:effectLst/>
                          <a:latin typeface="Times New Roman" panose="02020603050405020304" pitchFamily="18" charset="0"/>
                        </a:rPr>
                        <a:t>Grade</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6870681"/>
                  </a:ext>
                </a:extLst>
              </a:tr>
              <a:tr h="200025">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82CB96"/>
                    </a:solidFill>
                  </a:tcPr>
                </a:tc>
                <a:tc>
                  <a:txBody>
                    <a:bodyPr/>
                    <a:lstStyle/>
                    <a:p>
                      <a:pPr algn="ctr" fontAlgn="b"/>
                      <a:r>
                        <a:rPr lang="en-US" sz="1100" b="0" i="0" u="none" strike="noStrike">
                          <a:solidFill>
                            <a:srgbClr val="000000"/>
                          </a:solidFill>
                          <a:effectLst/>
                          <a:latin typeface="Times New Roman" panose="02020603050405020304" pitchFamily="18" charset="0"/>
                        </a:rPr>
                        <a:t>-1.4</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BFE4CB"/>
                    </a:solidFill>
                  </a:tcPr>
                </a:tc>
                <a:tc>
                  <a:txBody>
                    <a:bodyPr/>
                    <a:lstStyle/>
                    <a:p>
                      <a:pPr algn="ctr" fontAlgn="b"/>
                      <a:r>
                        <a:rPr lang="en-US" sz="1100" b="0" i="0" u="none" strike="noStrike">
                          <a:solidFill>
                            <a:srgbClr val="000000"/>
                          </a:solidFill>
                          <a:effectLst/>
                          <a:latin typeface="Times New Roman" panose="02020603050405020304" pitchFamily="18" charset="0"/>
                        </a:rPr>
                        <a:t>-2.0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E9F4EE"/>
                    </a:solidFill>
                  </a:tcPr>
                </a:tc>
                <a:extLst>
                  <a:ext uri="{0D108BD9-81ED-4DB2-BD59-A6C34878D82A}">
                    <a16:rowId xmlns:a16="http://schemas.microsoft.com/office/drawing/2014/main" val="3594554820"/>
                  </a:ext>
                </a:extLst>
              </a:tr>
              <a:tr h="190500">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-2.4</a:t>
                      </a:r>
                    </a:p>
                  </a:txBody>
                  <a:tcPr marL="9525" marR="9525" marT="9525" marB="0" anchor="b">
                    <a:lnL>
                      <a:noFill/>
                    </a:lnL>
                    <a:lnR>
                      <a:noFill/>
                    </a:lnR>
                    <a:lnT>
                      <a:noFill/>
                    </a:lnT>
                    <a:lnB>
                      <a:noFill/>
                    </a:lnB>
                    <a:solidFill>
                      <a:srgbClr val="FBF7FA"/>
                    </a:solidFill>
                  </a:tcPr>
                </a:tc>
                <a:tc>
                  <a:txBody>
                    <a:bodyPr/>
                    <a:lstStyle/>
                    <a:p>
                      <a:pPr algn="ctr" fontAlgn="b"/>
                      <a:r>
                        <a:rPr lang="en-US" sz="1100" b="0" i="0" u="none" strike="noStrike">
                          <a:solidFill>
                            <a:srgbClr val="000000"/>
                          </a:solidFill>
                          <a:effectLst/>
                          <a:latin typeface="Times New Roman" panose="02020603050405020304" pitchFamily="18" charset="0"/>
                        </a:rPr>
                        <a:t>-3.6</a:t>
                      </a:r>
                    </a:p>
                  </a:txBody>
                  <a:tcPr marL="9525" marR="9525" marT="9525" marB="0" anchor="b">
                    <a:lnL>
                      <a:noFill/>
                    </a:lnL>
                    <a:lnR>
                      <a:noFill/>
                    </a:lnR>
                    <a:lnT>
                      <a:noFill/>
                    </a:lnT>
                    <a:lnB>
                      <a:noFill/>
                    </a:lnB>
                    <a:solidFill>
                      <a:srgbClr val="F99FA1"/>
                    </a:solidFill>
                  </a:tcPr>
                </a:tc>
                <a:tc>
                  <a:txBody>
                    <a:bodyPr/>
                    <a:lstStyle/>
                    <a:p>
                      <a:pPr algn="ctr" fontAlgn="b"/>
                      <a:r>
                        <a:rPr lang="en-US" sz="1100" b="0" i="0" u="none" strike="noStrike">
                          <a:solidFill>
                            <a:srgbClr val="000000"/>
                          </a:solidFill>
                          <a:effectLst/>
                          <a:latin typeface="Times New Roman" panose="02020603050405020304" pitchFamily="18" charset="0"/>
                        </a:rPr>
                        <a:t>-4.4</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4165908199"/>
                  </a:ext>
                </a:extLst>
              </a:tr>
              <a:tr h="190500">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-1.9</a:t>
                      </a:r>
                    </a:p>
                  </a:txBody>
                  <a:tcPr marL="9525" marR="9525" marT="9525" marB="0" anchor="b">
                    <a:lnL>
                      <a:noFill/>
                    </a:lnL>
                    <a:lnR>
                      <a:noFill/>
                    </a:lnR>
                    <a:lnT>
                      <a:noFill/>
                    </a:lnT>
                    <a:lnB>
                      <a:noFill/>
                    </a:lnB>
                    <a:solidFill>
                      <a:srgbClr val="E0F1E7"/>
                    </a:solidFill>
                  </a:tcPr>
                </a:tc>
                <a:tc>
                  <a:txBody>
                    <a:bodyPr/>
                    <a:lstStyle/>
                    <a:p>
                      <a:pPr algn="ctr" fontAlgn="b"/>
                      <a:r>
                        <a:rPr lang="en-US" sz="1100" b="0" i="0" u="none" strike="noStrike">
                          <a:solidFill>
                            <a:srgbClr val="000000"/>
                          </a:solidFill>
                          <a:effectLst/>
                          <a:latin typeface="Times New Roman" panose="02020603050405020304" pitchFamily="18" charset="0"/>
                        </a:rPr>
                        <a:t>-2.3</a:t>
                      </a:r>
                    </a:p>
                  </a:txBody>
                  <a:tcPr marL="9525" marR="9525" marT="9525" marB="0" anchor="b">
                    <a:lnL>
                      <a:noFill/>
                    </a:lnL>
                    <a:lnR>
                      <a:noFill/>
                    </a:lnR>
                    <a:lnT>
                      <a:noFill/>
                    </a:lnT>
                    <a:lnB>
                      <a:noFill/>
                    </a:lnB>
                    <a:solidFill>
                      <a:srgbClr val="FBF9FC"/>
                    </a:solidFill>
                  </a:tcPr>
                </a:tc>
                <a:tc>
                  <a:txBody>
                    <a:bodyPr/>
                    <a:lstStyle/>
                    <a:p>
                      <a:pPr algn="ctr" fontAlgn="b"/>
                      <a:r>
                        <a:rPr lang="en-US" sz="1100" b="0" i="0" u="none" strike="noStrike">
                          <a:solidFill>
                            <a:srgbClr val="000000"/>
                          </a:solidFill>
                          <a:effectLst/>
                          <a:latin typeface="Times New Roman" panose="02020603050405020304" pitchFamily="18" charset="0"/>
                        </a:rPr>
                        <a:t>-2.7</a:t>
                      </a:r>
                    </a:p>
                  </a:txBody>
                  <a:tcPr marL="9525" marR="9525" marT="9525" marB="0" anchor="b">
                    <a:lnL>
                      <a:noFill/>
                    </a:lnL>
                    <a:lnR>
                      <a:noFill/>
                    </a:lnR>
                    <a:lnT>
                      <a:noFill/>
                    </a:lnT>
                    <a:lnB>
                      <a:noFill/>
                    </a:lnB>
                    <a:solidFill>
                      <a:srgbClr val="FBE0E3"/>
                    </a:solidFill>
                  </a:tcPr>
                </a:tc>
                <a:extLst>
                  <a:ext uri="{0D108BD9-81ED-4DB2-BD59-A6C34878D82A}">
                    <a16:rowId xmlns:a16="http://schemas.microsoft.com/office/drawing/2014/main" val="4088458935"/>
                  </a:ext>
                </a:extLst>
              </a:tr>
              <a:tr h="190500">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-1.9</a:t>
                      </a:r>
                    </a:p>
                  </a:txBody>
                  <a:tcPr marL="9525" marR="9525" marT="9525" marB="0" anchor="b">
                    <a:lnL>
                      <a:noFill/>
                    </a:lnL>
                    <a:lnR>
                      <a:noFill/>
                    </a:lnR>
                    <a:lnT>
                      <a:noFill/>
                    </a:lnT>
                    <a:lnB>
                      <a:noFill/>
                    </a:lnB>
                    <a:solidFill>
                      <a:srgbClr val="E4F3EA"/>
                    </a:solidFill>
                  </a:tcPr>
                </a:tc>
                <a:tc>
                  <a:txBody>
                    <a:bodyPr/>
                    <a:lstStyle/>
                    <a:p>
                      <a:pPr algn="ctr" fontAlgn="b"/>
                      <a:r>
                        <a:rPr lang="en-US" sz="1100" b="0" i="0" u="none" strike="noStrike">
                          <a:solidFill>
                            <a:srgbClr val="000000"/>
                          </a:solidFill>
                          <a:effectLst/>
                          <a:latin typeface="Times New Roman" panose="02020603050405020304" pitchFamily="18" charset="0"/>
                        </a:rPr>
                        <a:t>-2.0</a:t>
                      </a:r>
                    </a:p>
                  </a:txBody>
                  <a:tcPr marL="9525" marR="9525" marT="9525" marB="0" anchor="b">
                    <a:lnL>
                      <a:noFill/>
                    </a:lnL>
                    <a:lnR>
                      <a:noFill/>
                    </a:lnR>
                    <a:lnT>
                      <a:noFill/>
                    </a:lnT>
                    <a:lnB>
                      <a:noFill/>
                    </a:lnB>
                    <a:solidFill>
                      <a:srgbClr val="E7F4ED"/>
                    </a:solidFill>
                  </a:tcPr>
                </a:tc>
                <a:tc>
                  <a:txBody>
                    <a:bodyPr/>
                    <a:lstStyle/>
                    <a:p>
                      <a:pPr algn="ctr" fontAlgn="b"/>
                      <a:r>
                        <a:rPr lang="en-US" sz="1100" b="0" i="0" u="none" strike="noStrike">
                          <a:solidFill>
                            <a:srgbClr val="000000"/>
                          </a:solidFill>
                          <a:effectLst/>
                          <a:latin typeface="Times New Roman" panose="02020603050405020304" pitchFamily="18" charset="0"/>
                        </a:rPr>
                        <a:t>-2.3</a:t>
                      </a:r>
                    </a:p>
                  </a:txBody>
                  <a:tcPr marL="9525" marR="9525" marT="9525" marB="0" anchor="b">
                    <a:lnL>
                      <a:noFill/>
                    </a:lnL>
                    <a:lnR>
                      <a:noFill/>
                    </a:lnR>
                    <a:lnT>
                      <a:noFill/>
                    </a:lnT>
                    <a:lnB>
                      <a:noFill/>
                    </a:lnB>
                    <a:solidFill>
                      <a:srgbClr val="FBFAFD"/>
                    </a:solidFill>
                  </a:tcPr>
                </a:tc>
                <a:extLst>
                  <a:ext uri="{0D108BD9-81ED-4DB2-BD59-A6C34878D82A}">
                    <a16:rowId xmlns:a16="http://schemas.microsoft.com/office/drawing/2014/main" val="3028673443"/>
                  </a:ext>
                </a:extLst>
              </a:tr>
              <a:tr h="190500">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-2.4</a:t>
                      </a:r>
                    </a:p>
                  </a:txBody>
                  <a:tcPr marL="9525" marR="9525" marT="9525" marB="0" anchor="b">
                    <a:lnL>
                      <a:noFill/>
                    </a:lnL>
                    <a:lnR>
                      <a:noFill/>
                    </a:lnR>
                    <a:lnT>
                      <a:noFill/>
                    </a:lnT>
                    <a:lnB>
                      <a:noFill/>
                    </a:lnB>
                    <a:solidFill>
                      <a:srgbClr val="FBF7FA"/>
                    </a:solidFill>
                  </a:tcPr>
                </a:tc>
                <a:tc>
                  <a:txBody>
                    <a:bodyPr/>
                    <a:lstStyle/>
                    <a:p>
                      <a:pPr algn="ctr" fontAlgn="b"/>
                      <a:r>
                        <a:rPr lang="en-US" sz="1100" b="0" i="0" u="none" strike="noStrike">
                          <a:solidFill>
                            <a:srgbClr val="000000"/>
                          </a:solidFill>
                          <a:effectLst/>
                          <a:latin typeface="Times New Roman" panose="02020603050405020304" pitchFamily="18" charset="0"/>
                        </a:rPr>
                        <a:t>-2.6</a:t>
                      </a:r>
                    </a:p>
                  </a:txBody>
                  <a:tcPr marL="9525" marR="9525" marT="9525" marB="0" anchor="b">
                    <a:lnL>
                      <a:noFill/>
                    </a:lnL>
                    <a:lnR>
                      <a:noFill/>
                    </a:lnR>
                    <a:lnT>
                      <a:noFill/>
                    </a:lnT>
                    <a:lnB>
                      <a:noFill/>
                    </a:lnB>
                    <a:solidFill>
                      <a:srgbClr val="FBE3E6"/>
                    </a:solidFill>
                  </a:tcPr>
                </a:tc>
                <a:tc>
                  <a:txBody>
                    <a:bodyPr/>
                    <a:lstStyle/>
                    <a:p>
                      <a:pPr algn="ctr" fontAlgn="b"/>
                      <a:r>
                        <a:rPr lang="en-US" sz="1100" b="0" i="0" u="none" strike="noStrike">
                          <a:solidFill>
                            <a:srgbClr val="000000"/>
                          </a:solidFill>
                          <a:effectLst/>
                          <a:latin typeface="Times New Roman" panose="02020603050405020304" pitchFamily="18" charset="0"/>
                        </a:rPr>
                        <a:t>-3.0</a:t>
                      </a:r>
                    </a:p>
                  </a:txBody>
                  <a:tcPr marL="9525" marR="9525" marT="9525" marB="0" anchor="b">
                    <a:lnL>
                      <a:noFill/>
                    </a:lnL>
                    <a:lnR>
                      <a:noFill/>
                    </a:lnR>
                    <a:lnT>
                      <a:noFill/>
                    </a:lnT>
                    <a:lnB>
                      <a:noFill/>
                    </a:lnB>
                    <a:solidFill>
                      <a:srgbClr val="FACBCE"/>
                    </a:solidFill>
                  </a:tcPr>
                </a:tc>
                <a:extLst>
                  <a:ext uri="{0D108BD9-81ED-4DB2-BD59-A6C34878D82A}">
                    <a16:rowId xmlns:a16="http://schemas.microsoft.com/office/drawing/2014/main" val="3871856174"/>
                  </a:ext>
                </a:extLst>
              </a:tr>
              <a:tr h="190500">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-2.3</a:t>
                      </a:r>
                    </a:p>
                  </a:txBody>
                  <a:tcPr marL="9525" marR="9525" marT="9525" marB="0" anchor="b">
                    <a:lnL>
                      <a:noFill/>
                    </a:lnL>
                    <a:lnR>
                      <a:noFill/>
                    </a:lnR>
                    <a:lnT>
                      <a:noFill/>
                    </a:lnT>
                    <a:lnB>
                      <a:noFill/>
                    </a:lnB>
                    <a:solidFill>
                      <a:srgbClr val="FBFCFE"/>
                    </a:solidFill>
                  </a:tcPr>
                </a:tc>
                <a:tc>
                  <a:txBody>
                    <a:bodyPr/>
                    <a:lstStyle/>
                    <a:p>
                      <a:pPr algn="ctr" fontAlgn="b"/>
                      <a:r>
                        <a:rPr lang="en-US" sz="1100" b="0" i="0" u="none" strike="noStrike">
                          <a:solidFill>
                            <a:srgbClr val="000000"/>
                          </a:solidFill>
                          <a:effectLst/>
                          <a:latin typeface="Times New Roman" panose="02020603050405020304" pitchFamily="18" charset="0"/>
                        </a:rPr>
                        <a:t>-2.5</a:t>
                      </a:r>
                    </a:p>
                  </a:txBody>
                  <a:tcPr marL="9525" marR="9525" marT="9525" marB="0" anchor="b">
                    <a:lnL>
                      <a:noFill/>
                    </a:lnL>
                    <a:lnR>
                      <a:noFill/>
                    </a:lnR>
                    <a:lnT>
                      <a:noFill/>
                    </a:lnT>
                    <a:lnB>
                      <a:noFill/>
                    </a:lnB>
                    <a:solidFill>
                      <a:srgbClr val="FBEDF0"/>
                    </a:solidFill>
                  </a:tcPr>
                </a:tc>
                <a:tc>
                  <a:txBody>
                    <a:bodyPr/>
                    <a:lstStyle/>
                    <a:p>
                      <a:pPr algn="ctr" fontAlgn="b"/>
                      <a:r>
                        <a:rPr lang="en-US" sz="1100" b="0" i="0" u="none" strike="noStrike">
                          <a:solidFill>
                            <a:srgbClr val="000000"/>
                          </a:solidFill>
                          <a:effectLst/>
                          <a:latin typeface="Times New Roman" panose="02020603050405020304" pitchFamily="18" charset="0"/>
                        </a:rPr>
                        <a:t>-2.7</a:t>
                      </a:r>
                    </a:p>
                  </a:txBody>
                  <a:tcPr marL="9525" marR="9525" marT="9525" marB="0" anchor="b">
                    <a:lnL>
                      <a:noFill/>
                    </a:lnL>
                    <a:lnR>
                      <a:noFill/>
                    </a:lnR>
                    <a:lnT>
                      <a:noFill/>
                    </a:lnT>
                    <a:lnB>
                      <a:noFill/>
                    </a:lnB>
                    <a:solidFill>
                      <a:srgbClr val="FBE3E5"/>
                    </a:solidFill>
                  </a:tcPr>
                </a:tc>
                <a:extLst>
                  <a:ext uri="{0D108BD9-81ED-4DB2-BD59-A6C34878D82A}">
                    <a16:rowId xmlns:a16="http://schemas.microsoft.com/office/drawing/2014/main" val="3385201550"/>
                  </a:ext>
                </a:extLst>
              </a:tr>
              <a:tr h="190500">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-2.9</a:t>
                      </a:r>
                    </a:p>
                  </a:txBody>
                  <a:tcPr marL="9525" marR="9525" marT="9525" marB="0" anchor="b">
                    <a:lnL>
                      <a:noFill/>
                    </a:lnL>
                    <a:lnR>
                      <a:noFill/>
                    </a:lnR>
                    <a:lnT>
                      <a:noFill/>
                    </a:lnT>
                    <a:lnB>
                      <a:noFill/>
                    </a:lnB>
                    <a:solidFill>
                      <a:srgbClr val="FAD4D7"/>
                    </a:solidFill>
                  </a:tcPr>
                </a:tc>
                <a:tc>
                  <a:txBody>
                    <a:bodyPr/>
                    <a:lstStyle/>
                    <a:p>
                      <a:pPr algn="ctr" fontAlgn="b"/>
                      <a:r>
                        <a:rPr lang="en-US" sz="1100" b="0" i="0" u="none" strike="noStrike">
                          <a:solidFill>
                            <a:srgbClr val="000000"/>
                          </a:solidFill>
                          <a:effectLst/>
                          <a:latin typeface="Times New Roman" panose="02020603050405020304" pitchFamily="18" charset="0"/>
                        </a:rPr>
                        <a:t>-2.5</a:t>
                      </a:r>
                    </a:p>
                  </a:txBody>
                  <a:tcPr marL="9525" marR="9525" marT="9525" marB="0" anchor="b">
                    <a:lnL>
                      <a:noFill/>
                    </a:lnL>
                    <a:lnR>
                      <a:noFill/>
                    </a:lnR>
                    <a:lnT>
                      <a:noFill/>
                    </a:lnT>
                    <a:lnB>
                      <a:noFill/>
                    </a:lnB>
                    <a:solidFill>
                      <a:srgbClr val="FBEAED"/>
                    </a:solidFill>
                  </a:tcPr>
                </a:tc>
                <a:tc>
                  <a:txBody>
                    <a:bodyPr/>
                    <a:lstStyle/>
                    <a:p>
                      <a:pPr algn="ctr" fontAlgn="b"/>
                      <a:r>
                        <a:rPr lang="en-US" sz="1100" b="0" i="0" u="none" strike="noStrike">
                          <a:solidFill>
                            <a:srgbClr val="000000"/>
                          </a:solidFill>
                          <a:effectLst/>
                          <a:latin typeface="Times New Roman" panose="02020603050405020304" pitchFamily="18" charset="0"/>
                        </a:rPr>
                        <a:t>-2.4</a:t>
                      </a:r>
                    </a:p>
                  </a:txBody>
                  <a:tcPr marL="9525" marR="9525" marT="9525" marB="0" anchor="b">
                    <a:lnL>
                      <a:noFill/>
                    </a:lnL>
                    <a:lnR>
                      <a:noFill/>
                    </a:lnR>
                    <a:lnT>
                      <a:noFill/>
                    </a:lnT>
                    <a:lnB>
                      <a:noFill/>
                    </a:lnB>
                    <a:solidFill>
                      <a:srgbClr val="FBF3F6"/>
                    </a:solidFill>
                  </a:tcPr>
                </a:tc>
                <a:extLst>
                  <a:ext uri="{0D108BD9-81ED-4DB2-BD59-A6C34878D82A}">
                    <a16:rowId xmlns:a16="http://schemas.microsoft.com/office/drawing/2014/main" val="835494254"/>
                  </a:ext>
                </a:extLst>
              </a:tr>
              <a:tr h="190500">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-2.4</a:t>
                      </a:r>
                    </a:p>
                  </a:txBody>
                  <a:tcPr marL="9525" marR="9525" marT="9525" marB="0" anchor="b">
                    <a:lnL>
                      <a:noFill/>
                    </a:lnL>
                    <a:lnR>
                      <a:noFill/>
                    </a:lnR>
                    <a:lnT>
                      <a:noFill/>
                    </a:lnT>
                    <a:lnB>
                      <a:noFill/>
                    </a:lnB>
                    <a:solidFill>
                      <a:srgbClr val="FBF5F8"/>
                    </a:solidFill>
                  </a:tcPr>
                </a:tc>
                <a:tc>
                  <a:txBody>
                    <a:bodyPr/>
                    <a:lstStyle/>
                    <a:p>
                      <a:pPr algn="ctr" fontAlgn="b"/>
                      <a:r>
                        <a:rPr lang="en-US" sz="1100" b="0" i="0" u="none" strike="noStrike">
                          <a:solidFill>
                            <a:srgbClr val="000000"/>
                          </a:solidFill>
                          <a:effectLst/>
                          <a:latin typeface="Times New Roman" panose="02020603050405020304" pitchFamily="18" charset="0"/>
                        </a:rPr>
                        <a:t>-2.1</a:t>
                      </a:r>
                    </a:p>
                  </a:txBody>
                  <a:tcPr marL="9525" marR="9525" marT="9525" marB="0" anchor="b">
                    <a:lnL>
                      <a:noFill/>
                    </a:lnL>
                    <a:lnR>
                      <a:noFill/>
                    </a:lnR>
                    <a:lnT>
                      <a:noFill/>
                    </a:lnT>
                    <a:lnB>
                      <a:noFill/>
                    </a:lnB>
                    <a:solidFill>
                      <a:srgbClr val="EDF6F2"/>
                    </a:solidFill>
                  </a:tcPr>
                </a:tc>
                <a:tc>
                  <a:txBody>
                    <a:bodyPr/>
                    <a:lstStyle/>
                    <a:p>
                      <a:pPr algn="ctr" fontAlgn="b"/>
                      <a:r>
                        <a:rPr lang="en-US" sz="1100" b="0" i="0" u="none" strike="noStrike">
                          <a:solidFill>
                            <a:srgbClr val="000000"/>
                          </a:solidFill>
                          <a:effectLst/>
                          <a:latin typeface="Times New Roman" panose="02020603050405020304" pitchFamily="18" charset="0"/>
                        </a:rPr>
                        <a:t>-1.9</a:t>
                      </a:r>
                    </a:p>
                  </a:txBody>
                  <a:tcPr marL="9525" marR="9525" marT="9525" marB="0" anchor="b">
                    <a:lnL>
                      <a:noFill/>
                    </a:lnL>
                    <a:lnR>
                      <a:noFill/>
                    </a:lnR>
                    <a:lnT>
                      <a:noFill/>
                    </a:lnT>
                    <a:lnB>
                      <a:noFill/>
                    </a:lnB>
                    <a:solidFill>
                      <a:srgbClr val="E0F1E7"/>
                    </a:solidFill>
                  </a:tcPr>
                </a:tc>
                <a:extLst>
                  <a:ext uri="{0D108BD9-81ED-4DB2-BD59-A6C34878D82A}">
                    <a16:rowId xmlns:a16="http://schemas.microsoft.com/office/drawing/2014/main" val="754453073"/>
                  </a:ext>
                </a:extLst>
              </a:tr>
              <a:tr h="190500">
                <a:tc>
                  <a:txBody>
                    <a:bodyPr/>
                    <a:lstStyle/>
                    <a:p>
                      <a:pPr algn="ctr" fontAlgn="b"/>
                      <a:r>
                        <a:rPr lang="en-US" sz="1100" b="0" i="0" u="none" strike="noStrike">
                          <a:solidFill>
                            <a:srgbClr val="000000"/>
                          </a:solidFill>
                          <a:effectLst/>
                          <a:latin typeface="Times New Roman" panose="02020603050405020304" pitchFamily="18" charset="0"/>
                        </a:rPr>
                        <a:t>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-1.4</a:t>
                      </a:r>
                    </a:p>
                  </a:txBody>
                  <a:tcPr marL="9525" marR="9525" marT="9525" marB="0" anchor="b">
                    <a:lnL>
                      <a:noFill/>
                    </a:lnL>
                    <a:lnR>
                      <a:noFill/>
                    </a:lnR>
                    <a:lnT>
                      <a:noFill/>
                    </a:lnT>
                    <a:lnB>
                      <a:noFill/>
                    </a:lnB>
                    <a:solidFill>
                      <a:srgbClr val="C0E4CC"/>
                    </a:solidFill>
                  </a:tcPr>
                </a:tc>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A6D9B5"/>
                    </a:solidFill>
                  </a:tcPr>
                </a:tc>
                <a:tc>
                  <a:txBody>
                    <a:bodyPr/>
                    <a:lstStyle/>
                    <a:p>
                      <a:pPr algn="ctr" fontAlgn="b"/>
                      <a:r>
                        <a:rPr lang="en-US" sz="1100" b="0" i="0" u="none" strike="noStrike">
                          <a:solidFill>
                            <a:srgbClr val="000000"/>
                          </a:solidFill>
                          <a:effectLst/>
                          <a:latin typeface="Times New Roman" panose="02020603050405020304" pitchFamily="18" charset="0"/>
                        </a:rPr>
                        <a:t>-0.6</a:t>
                      </a:r>
                    </a:p>
                  </a:txBody>
                  <a:tcPr marL="9525" marR="9525" marT="9525" marB="0" anchor="b">
                    <a:lnL>
                      <a:noFill/>
                    </a:lnL>
                    <a:lnR>
                      <a:noFill/>
                    </a:lnR>
                    <a:lnT>
                      <a:noFill/>
                    </a:lnT>
                    <a:lnB>
                      <a:noFill/>
                    </a:lnB>
                    <a:solidFill>
                      <a:srgbClr val="8DCF9F"/>
                    </a:solidFill>
                  </a:tcPr>
                </a:tc>
                <a:extLst>
                  <a:ext uri="{0D108BD9-81ED-4DB2-BD59-A6C34878D82A}">
                    <a16:rowId xmlns:a16="http://schemas.microsoft.com/office/drawing/2014/main" val="3470245440"/>
                  </a:ext>
                </a:extLst>
              </a:tr>
              <a:tr h="190500">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Times New Roman" panose="02020603050405020304" pitchFamily="18" charset="0"/>
                        </a:rPr>
                        <a:t>-3.9</a:t>
                      </a:r>
                    </a:p>
                  </a:txBody>
                  <a:tcPr marL="9525" marR="9525" marT="9525" marB="0" anchor="b">
                    <a:lnL>
                      <a:noFill/>
                    </a:lnL>
                    <a:lnR>
                      <a:noFill/>
                    </a:lnR>
                    <a:lnT>
                      <a:noFill/>
                    </a:lnT>
                    <a:lnB>
                      <a:noFill/>
                    </a:lnB>
                    <a:solidFill>
                      <a:srgbClr val="F98E90"/>
                    </a:solidFill>
                  </a:tcPr>
                </a:tc>
                <a:tc>
                  <a:txBody>
                    <a:bodyPr/>
                    <a:lstStyle/>
                    <a:p>
                      <a:pPr algn="ctr" fontAlgn="b"/>
                      <a:r>
                        <a:rPr lang="en-US" sz="1100" b="0" i="0" u="none" strike="noStrike" dirty="0">
                          <a:solidFill>
                            <a:srgbClr val="000000"/>
                          </a:solidFill>
                          <a:effectLst/>
                          <a:latin typeface="Times New Roman" panose="02020603050405020304" pitchFamily="18" charset="0"/>
                        </a:rPr>
                        <a:t>-3.5</a:t>
                      </a:r>
                    </a:p>
                  </a:txBody>
                  <a:tcPr marL="9525" marR="9525" marT="9525" marB="0" anchor="b">
                    <a:lnL>
                      <a:noFill/>
                    </a:lnL>
                    <a:lnR>
                      <a:noFill/>
                    </a:lnR>
                    <a:lnT>
                      <a:noFill/>
                    </a:lnT>
                    <a:lnB>
                      <a:noFill/>
                    </a:lnB>
                    <a:solidFill>
                      <a:srgbClr val="F9A5A8"/>
                    </a:solidFill>
                  </a:tcPr>
                </a:tc>
                <a:tc>
                  <a:txBody>
                    <a:bodyPr/>
                    <a:lstStyle/>
                    <a:p>
                      <a:pPr algn="ctr" fontAlgn="b"/>
                      <a:r>
                        <a:rPr lang="en-US" sz="1100" b="0" i="0" u="none" strike="noStrike" dirty="0">
                          <a:solidFill>
                            <a:srgbClr val="000000"/>
                          </a:solidFill>
                          <a:effectLst/>
                          <a:latin typeface="Times New Roman" panose="02020603050405020304" pitchFamily="18" charset="0"/>
                        </a:rPr>
                        <a:t>-3.4</a:t>
                      </a:r>
                    </a:p>
                  </a:txBody>
                  <a:tcPr marL="9525" marR="9525" marT="9525" marB="0" anchor="b">
                    <a:lnL>
                      <a:noFill/>
                    </a:lnL>
                    <a:lnR>
                      <a:noFill/>
                    </a:lnR>
                    <a:lnT>
                      <a:noFill/>
                    </a:lnT>
                    <a:lnB>
                      <a:noFill/>
                    </a:lnB>
                    <a:solidFill>
                      <a:srgbClr val="F9B1B3"/>
                    </a:solidFill>
                  </a:tcPr>
                </a:tc>
                <a:extLst>
                  <a:ext uri="{0D108BD9-81ED-4DB2-BD59-A6C34878D82A}">
                    <a16:rowId xmlns:a16="http://schemas.microsoft.com/office/drawing/2014/main" val="3783763875"/>
                  </a:ext>
                </a:extLst>
              </a:tr>
              <a:tr h="190500">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A9DBB8"/>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78C78D"/>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735414883"/>
                  </a:ext>
                </a:extLst>
              </a:tr>
              <a:tr h="200025">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-1.6</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CDE9D7"/>
                    </a:solidFill>
                  </a:tcPr>
                </a:tc>
                <a:tc>
                  <a:txBody>
                    <a:bodyPr/>
                    <a:lstStyle/>
                    <a:p>
                      <a:pPr algn="ctr" fontAlgn="b"/>
                      <a:r>
                        <a:rPr lang="en-US" sz="1100" b="0" i="0" u="none" strike="noStrike" dirty="0">
                          <a:solidFill>
                            <a:srgbClr val="000000"/>
                          </a:solidFill>
                          <a:effectLst/>
                          <a:latin typeface="Times New Roman" panose="02020603050405020304" pitchFamily="18" charset="0"/>
                        </a:rPr>
                        <a:t>-0.9</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A1D7B0"/>
                    </a:solidFill>
                  </a:tcPr>
                </a:tc>
                <a:tc>
                  <a:txBody>
                    <a:bodyPr/>
                    <a:lstStyle/>
                    <a:p>
                      <a:pPr algn="ctr" fontAlgn="b"/>
                      <a:r>
                        <a:rPr lang="en-US" sz="1100" b="0" i="0" u="none" strike="noStrike" dirty="0">
                          <a:solidFill>
                            <a:srgbClr val="000000"/>
                          </a:solidFill>
                          <a:effectLst/>
                          <a:latin typeface="Times New Roman" panose="02020603050405020304" pitchFamily="18" charset="0"/>
                        </a:rPr>
                        <a:t>-0.8</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97D3A8"/>
                    </a:solidFill>
                  </a:tcPr>
                </a:tc>
                <a:extLst>
                  <a:ext uri="{0D108BD9-81ED-4DB2-BD59-A6C34878D82A}">
                    <a16:rowId xmlns:a16="http://schemas.microsoft.com/office/drawing/2014/main" val="3901591621"/>
                  </a:ext>
                </a:extLst>
              </a:tr>
            </a:tbl>
          </a:graphicData>
        </a:graphic>
      </p:graphicFrame>
      <p:sp>
        <p:nvSpPr>
          <p:cNvPr id="7" name="TextBox 6">
            <a:extLst>
              <a:ext uri="{FF2B5EF4-FFF2-40B4-BE49-F238E27FC236}">
                <a16:creationId xmlns:a16="http://schemas.microsoft.com/office/drawing/2014/main" id="{C6FD398E-5406-42BA-8C7D-FDE329B44E58}"/>
              </a:ext>
            </a:extLst>
          </p:cNvPr>
          <p:cNvSpPr txBox="1"/>
          <p:nvPr/>
        </p:nvSpPr>
        <p:spPr>
          <a:xfrm>
            <a:off x="1442962" y="2232485"/>
            <a:ext cx="1954381" cy="276999"/>
          </a:xfrm>
          <a:prstGeom prst="rect">
            <a:avLst/>
          </a:prstGeom>
          <a:noFill/>
        </p:spPr>
        <p:txBody>
          <a:bodyPr wrap="none" rtlCol="0">
            <a:spAutoFit/>
          </a:bodyPr>
          <a:lstStyle/>
          <a:p>
            <a:r>
              <a:rPr lang="en-US" sz="1200" b="1" u="sng" dirty="0">
                <a:latin typeface="Times New Roman" panose="02020603050405020304" pitchFamily="18" charset="0"/>
                <a:cs typeface="Times New Roman" panose="02020603050405020304" pitchFamily="18" charset="0"/>
              </a:rPr>
              <a:t>Reading</a:t>
            </a:r>
            <a:r>
              <a:rPr lang="en-US" sz="1200" dirty="0">
                <a:latin typeface="Times New Roman" panose="02020603050405020304" pitchFamily="18" charset="0"/>
                <a:cs typeface="Times New Roman" panose="02020603050405020304" pitchFamily="18" charset="0"/>
              </a:rPr>
              <a:t> – 2020 minus 2015</a:t>
            </a:r>
          </a:p>
        </p:txBody>
      </p:sp>
      <p:sp>
        <p:nvSpPr>
          <p:cNvPr id="8" name="TextBox 7">
            <a:extLst>
              <a:ext uri="{FF2B5EF4-FFF2-40B4-BE49-F238E27FC236}">
                <a16:creationId xmlns:a16="http://schemas.microsoft.com/office/drawing/2014/main" id="{D3A93D6F-EE3A-4467-8684-786B0EB716F8}"/>
              </a:ext>
            </a:extLst>
          </p:cNvPr>
          <p:cNvSpPr txBox="1"/>
          <p:nvPr/>
        </p:nvSpPr>
        <p:spPr>
          <a:xfrm>
            <a:off x="6927983" y="2232485"/>
            <a:ext cx="2263761" cy="276999"/>
          </a:xfrm>
          <a:prstGeom prst="rect">
            <a:avLst/>
          </a:prstGeom>
          <a:noFill/>
        </p:spPr>
        <p:txBody>
          <a:bodyPr wrap="none" rtlCol="0">
            <a:spAutoFit/>
          </a:bodyPr>
          <a:lstStyle/>
          <a:p>
            <a:r>
              <a:rPr lang="en-US" sz="1200" b="1" u="sng" dirty="0">
                <a:latin typeface="Times New Roman" panose="02020603050405020304" pitchFamily="18" charset="0"/>
                <a:cs typeface="Times New Roman" panose="02020603050405020304" pitchFamily="18" charset="0"/>
              </a:rPr>
              <a:t>Mathematics</a:t>
            </a:r>
            <a:r>
              <a:rPr lang="en-US" sz="1200" dirty="0">
                <a:latin typeface="Times New Roman" panose="02020603050405020304" pitchFamily="18" charset="0"/>
                <a:cs typeface="Times New Roman" panose="02020603050405020304" pitchFamily="18" charset="0"/>
              </a:rPr>
              <a:t> – 2020 minus 2015</a:t>
            </a:r>
          </a:p>
        </p:txBody>
      </p:sp>
    </p:spTree>
    <p:extLst>
      <p:ext uri="{BB962C8B-B14F-4D97-AF65-F5344CB8AC3E}">
        <p14:creationId xmlns:p14="http://schemas.microsoft.com/office/powerpoint/2010/main" val="3829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Vertical Content Placeholder 4">
            <a:extLst>
              <a:ext uri="{FF2B5EF4-FFF2-40B4-BE49-F238E27FC236}">
                <a16:creationId xmlns:a16="http://schemas.microsoft.com/office/drawing/2014/main" id="{B32E46B1-E6AF-466A-B694-732A234EC07B}"/>
              </a:ext>
            </a:extLst>
          </p:cNvPr>
          <p:cNvGraphicFramePr>
            <a:graphicFrameLocks noGrp="1"/>
          </p:cNvGraphicFramePr>
          <p:nvPr>
            <p:ph orient="vert" sz="quarter" idx="11"/>
          </p:nvPr>
        </p:nvGraphicFramePr>
        <p:xfrm>
          <a:off x="2101722" y="2567861"/>
          <a:ext cx="2438400" cy="2943225"/>
        </p:xfrm>
        <a:graphic>
          <a:graphicData uri="http://schemas.openxmlformats.org/drawingml/2006/table">
            <a:tbl>
              <a:tblPr/>
              <a:tblGrid>
                <a:gridCol w="609600">
                  <a:extLst>
                    <a:ext uri="{9D8B030D-6E8A-4147-A177-3AD203B41FA5}">
                      <a16:colId xmlns:a16="http://schemas.microsoft.com/office/drawing/2014/main" val="997129384"/>
                    </a:ext>
                  </a:extLst>
                </a:gridCol>
                <a:gridCol w="609600">
                  <a:extLst>
                    <a:ext uri="{9D8B030D-6E8A-4147-A177-3AD203B41FA5}">
                      <a16:colId xmlns:a16="http://schemas.microsoft.com/office/drawing/2014/main" val="1022467402"/>
                    </a:ext>
                  </a:extLst>
                </a:gridCol>
                <a:gridCol w="609600">
                  <a:extLst>
                    <a:ext uri="{9D8B030D-6E8A-4147-A177-3AD203B41FA5}">
                      <a16:colId xmlns:a16="http://schemas.microsoft.com/office/drawing/2014/main" val="2985701803"/>
                    </a:ext>
                  </a:extLst>
                </a:gridCol>
                <a:gridCol w="609600">
                  <a:extLst>
                    <a:ext uri="{9D8B030D-6E8A-4147-A177-3AD203B41FA5}">
                      <a16:colId xmlns:a16="http://schemas.microsoft.com/office/drawing/2014/main" val="3994456049"/>
                    </a:ext>
                  </a:extLst>
                </a:gridCol>
              </a:tblGrid>
              <a:tr h="400050">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Begin-to-Mid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Mid-to-End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Begin-to-End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81614042"/>
                  </a:ext>
                </a:extLst>
              </a:tr>
              <a:tr h="200025">
                <a:tc>
                  <a:txBody>
                    <a:bodyPr/>
                    <a:lstStyle/>
                    <a:p>
                      <a:pPr algn="ctr" fontAlgn="b"/>
                      <a:r>
                        <a:rPr lang="en-US" sz="1100" b="0" i="0" u="none" strike="noStrike">
                          <a:solidFill>
                            <a:srgbClr val="000000"/>
                          </a:solidFill>
                          <a:effectLst/>
                          <a:latin typeface="Times New Roman" panose="02020603050405020304" pitchFamily="18" charset="0"/>
                        </a:rPr>
                        <a:t>Grade</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0486707"/>
                  </a:ext>
                </a:extLst>
              </a:tr>
              <a:tr h="209550">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-0.7</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9A9AB"/>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BEAED"/>
                    </a:solidFill>
                  </a:tcPr>
                </a:tc>
                <a:tc>
                  <a:txBody>
                    <a:bodyPr/>
                    <a:lstStyle/>
                    <a:p>
                      <a:pPr algn="ctr" fontAlgn="b"/>
                      <a:r>
                        <a:rPr lang="en-US" sz="1100" b="0" i="0" u="none" strike="noStrike">
                          <a:solidFill>
                            <a:srgbClr val="000000"/>
                          </a:solidFill>
                          <a:effectLst/>
                          <a:latin typeface="Times New Roman" panose="02020603050405020304" pitchFamily="18" charset="0"/>
                        </a:rPr>
                        <a:t>-0.7</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9ABAD"/>
                    </a:solidFill>
                  </a:tcPr>
                </a:tc>
                <a:extLst>
                  <a:ext uri="{0D108BD9-81ED-4DB2-BD59-A6C34878D82A}">
                    <a16:rowId xmlns:a16="http://schemas.microsoft.com/office/drawing/2014/main" val="2729621659"/>
                  </a:ext>
                </a:extLst>
              </a:tr>
              <a:tr h="200025">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-0.9</a:t>
                      </a:r>
                    </a:p>
                  </a:txBody>
                  <a:tcPr marL="9525" marR="9525" marT="9525" marB="0" anchor="b">
                    <a:lnL>
                      <a:noFill/>
                    </a:lnL>
                    <a:lnR>
                      <a:noFill/>
                    </a:lnR>
                    <a:lnT>
                      <a:noFill/>
                    </a:lnT>
                    <a:lnB>
                      <a:noFill/>
                    </a:lnB>
                    <a:solidFill>
                      <a:srgbClr val="F99497"/>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FABFC2"/>
                    </a:solidFill>
                  </a:tcPr>
                </a:tc>
                <a:tc>
                  <a:txBody>
                    <a:bodyPr/>
                    <a:lstStyle/>
                    <a:p>
                      <a:pPr algn="ctr" fontAlgn="b"/>
                      <a:r>
                        <a:rPr lang="en-US" sz="1100" b="0" i="0" u="none" strike="noStrike">
                          <a:solidFill>
                            <a:srgbClr val="000000"/>
                          </a:solidFill>
                          <a:effectLst/>
                          <a:latin typeface="Times New Roman" panose="02020603050405020304" pitchFamily="18" charset="0"/>
                        </a:rPr>
                        <a:t>-1.3</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472619812"/>
                  </a:ext>
                </a:extLst>
              </a:tr>
              <a:tr h="190500">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-0.7</a:t>
                      </a:r>
                    </a:p>
                  </a:txBody>
                  <a:tcPr marL="9525" marR="9525" marT="9525" marB="0" anchor="b">
                    <a:lnL>
                      <a:noFill/>
                    </a:lnL>
                    <a:lnR>
                      <a:noFill/>
                    </a:lnR>
                    <a:lnT>
                      <a:noFill/>
                    </a:lnT>
                    <a:lnB>
                      <a:noFill/>
                    </a:lnB>
                    <a:solidFill>
                      <a:srgbClr val="F9ABAD"/>
                    </a:solidFill>
                  </a:tcPr>
                </a:tc>
                <a:tc>
                  <a:txBody>
                    <a:bodyPr/>
                    <a:lstStyle/>
                    <a:p>
                      <a:pPr algn="ctr" fontAlgn="b"/>
                      <a:r>
                        <a:rPr lang="en-US" sz="1100" b="0" i="0" u="none" strike="noStrike">
                          <a:solidFill>
                            <a:srgbClr val="000000"/>
                          </a:solidFill>
                          <a:effectLst/>
                          <a:latin typeface="Times New Roman" panose="02020603050405020304" pitchFamily="18" charset="0"/>
                        </a:rPr>
                        <a:t>-0.1</a:t>
                      </a:r>
                    </a:p>
                  </a:txBody>
                  <a:tcPr marL="9525" marR="9525" marT="9525" marB="0" anchor="b">
                    <a:lnL>
                      <a:noFill/>
                    </a:lnL>
                    <a:lnR>
                      <a:noFill/>
                    </a:lnR>
                    <a:lnT>
                      <a:noFill/>
                    </a:lnT>
                    <a:lnB>
                      <a:noFill/>
                    </a:lnB>
                    <a:solidFill>
                      <a:srgbClr val="FBDCDF"/>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99EA1"/>
                    </a:solidFill>
                  </a:tcPr>
                </a:tc>
                <a:extLst>
                  <a:ext uri="{0D108BD9-81ED-4DB2-BD59-A6C34878D82A}">
                    <a16:rowId xmlns:a16="http://schemas.microsoft.com/office/drawing/2014/main" val="618166016"/>
                  </a:ext>
                </a:extLst>
              </a:tr>
              <a:tr h="190500">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FBE8EB"/>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F9FAFE"/>
                    </a:solidFill>
                  </a:tcPr>
                </a:tc>
                <a:tc>
                  <a:txBody>
                    <a:bodyPr/>
                    <a:lstStyle/>
                    <a:p>
                      <a:pPr algn="ctr" fontAlgn="b"/>
                      <a:r>
                        <a:rPr lang="en-US" sz="1100" b="0" i="0" u="none" strike="noStrike" dirty="0">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F9FAFE"/>
                    </a:solidFill>
                  </a:tcPr>
                </a:tc>
                <a:extLst>
                  <a:ext uri="{0D108BD9-81ED-4DB2-BD59-A6C34878D82A}">
                    <a16:rowId xmlns:a16="http://schemas.microsoft.com/office/drawing/2014/main" val="2336584268"/>
                  </a:ext>
                </a:extLst>
              </a:tr>
              <a:tr h="190500">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AE5F4"/>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FBEAED"/>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E3EAF6"/>
                    </a:solidFill>
                  </a:tcPr>
                </a:tc>
                <a:extLst>
                  <a:ext uri="{0D108BD9-81ED-4DB2-BD59-A6C34878D82A}">
                    <a16:rowId xmlns:a16="http://schemas.microsoft.com/office/drawing/2014/main" val="416770257"/>
                  </a:ext>
                </a:extLst>
              </a:tr>
              <a:tr h="190500">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8E3F3"/>
                    </a:solidFill>
                  </a:tcPr>
                </a:tc>
                <a:tc>
                  <a:txBody>
                    <a:bodyPr/>
                    <a:lstStyle/>
                    <a:p>
                      <a:pPr algn="ctr" fontAlgn="b"/>
                      <a:r>
                        <a:rPr lang="en-US" sz="1100" b="0" i="0" u="none" strike="noStrike">
                          <a:solidFill>
                            <a:srgbClr val="000000"/>
                          </a:solidFill>
                          <a:effectLst/>
                          <a:latin typeface="Times New Roman" panose="02020603050405020304" pitchFamily="18" charset="0"/>
                        </a:rPr>
                        <a:t>-0.1</a:t>
                      </a:r>
                    </a:p>
                  </a:txBody>
                  <a:tcPr marL="9525" marR="9525" marT="9525" marB="0" anchor="b">
                    <a:lnL>
                      <a:noFill/>
                    </a:lnL>
                    <a:lnR>
                      <a:noFill/>
                    </a:lnR>
                    <a:lnT>
                      <a:noFill/>
                    </a:lnT>
                    <a:lnB>
                      <a:noFill/>
                    </a:lnB>
                    <a:solidFill>
                      <a:srgbClr val="FBE0E2"/>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DE6F4"/>
                    </a:solidFill>
                  </a:tcPr>
                </a:tc>
                <a:extLst>
                  <a:ext uri="{0D108BD9-81ED-4DB2-BD59-A6C34878D82A}">
                    <a16:rowId xmlns:a16="http://schemas.microsoft.com/office/drawing/2014/main" val="599837931"/>
                  </a:ext>
                </a:extLst>
              </a:tr>
              <a:tr h="190500">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8E3F3"/>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FBEBEE"/>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FE7F5"/>
                    </a:solidFill>
                  </a:tcPr>
                </a:tc>
                <a:extLst>
                  <a:ext uri="{0D108BD9-81ED-4DB2-BD59-A6C34878D82A}">
                    <a16:rowId xmlns:a16="http://schemas.microsoft.com/office/drawing/2014/main" val="1340165567"/>
                  </a:ext>
                </a:extLst>
              </a:tr>
              <a:tr h="190500">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FE7F5"/>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FBECEF"/>
                    </a:solidFill>
                  </a:tcPr>
                </a:tc>
                <a:tc>
                  <a:txBody>
                    <a:bodyPr/>
                    <a:lstStyle/>
                    <a:p>
                      <a:pPr algn="ctr" fontAlgn="b"/>
                      <a:r>
                        <a:rPr lang="en-US" sz="1100" b="0" i="0" u="none" strike="noStrike">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D5E1F2"/>
                    </a:solidFill>
                  </a:tcPr>
                </a:tc>
                <a:extLst>
                  <a:ext uri="{0D108BD9-81ED-4DB2-BD59-A6C34878D82A}">
                    <a16:rowId xmlns:a16="http://schemas.microsoft.com/office/drawing/2014/main" val="1484374406"/>
                  </a:ext>
                </a:extLst>
              </a:tr>
              <a:tr h="190500">
                <a:tc>
                  <a:txBody>
                    <a:bodyPr/>
                    <a:lstStyle/>
                    <a:p>
                      <a:pPr algn="ctr" fontAlgn="b"/>
                      <a:r>
                        <a:rPr lang="en-US" sz="1100" b="0" i="0" u="none" strike="noStrike">
                          <a:solidFill>
                            <a:srgbClr val="000000"/>
                          </a:solidFill>
                          <a:effectLst/>
                          <a:latin typeface="Times New Roman" panose="02020603050405020304" pitchFamily="18" charset="0"/>
                        </a:rPr>
                        <a:t>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0.6</a:t>
                      </a:r>
                    </a:p>
                  </a:txBody>
                  <a:tcPr marL="9525" marR="9525" marT="9525" marB="0" anchor="b">
                    <a:lnL>
                      <a:noFill/>
                    </a:lnL>
                    <a:lnR>
                      <a:noFill/>
                    </a:lnR>
                    <a:lnT>
                      <a:noFill/>
                    </a:lnT>
                    <a:lnB>
                      <a:noFill/>
                    </a:lnB>
                    <a:solidFill>
                      <a:srgbClr val="C0D2EA"/>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FBF9FC"/>
                    </a:solidFill>
                  </a:tcPr>
                </a:tc>
                <a:tc>
                  <a:txBody>
                    <a:bodyPr/>
                    <a:lstStyle/>
                    <a:p>
                      <a:pPr algn="ctr" fontAlgn="b"/>
                      <a:r>
                        <a:rPr lang="en-US" sz="1100" b="0" i="0" u="none" strike="noStrike">
                          <a:solidFill>
                            <a:srgbClr val="000000"/>
                          </a:solidFill>
                          <a:effectLst/>
                          <a:latin typeface="Times New Roman" panose="02020603050405020304" pitchFamily="18" charset="0"/>
                        </a:rPr>
                        <a:t>0.9</a:t>
                      </a:r>
                    </a:p>
                  </a:txBody>
                  <a:tcPr marL="9525" marR="9525" marT="9525" marB="0" anchor="b">
                    <a:lnL>
                      <a:noFill/>
                    </a:lnL>
                    <a:lnR>
                      <a:noFill/>
                    </a:lnR>
                    <a:lnT>
                      <a:noFill/>
                    </a:lnT>
                    <a:lnB>
                      <a:noFill/>
                    </a:lnB>
                    <a:solidFill>
                      <a:srgbClr val="9FBADE"/>
                    </a:solidFill>
                  </a:tcPr>
                </a:tc>
                <a:extLst>
                  <a:ext uri="{0D108BD9-81ED-4DB2-BD59-A6C34878D82A}">
                    <a16:rowId xmlns:a16="http://schemas.microsoft.com/office/drawing/2014/main" val="1702880214"/>
                  </a:ext>
                </a:extLst>
              </a:tr>
              <a:tr h="190500">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CDDBEF"/>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EEF2FA"/>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A4BEE0"/>
                    </a:solidFill>
                  </a:tcPr>
                </a:tc>
                <a:extLst>
                  <a:ext uri="{0D108BD9-81ED-4DB2-BD59-A6C34878D82A}">
                    <a16:rowId xmlns:a16="http://schemas.microsoft.com/office/drawing/2014/main" val="2156307538"/>
                  </a:ext>
                </a:extLst>
              </a:tr>
              <a:tr h="200025">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A1BCD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D9E4F3"/>
                    </a:solidFill>
                  </a:tcPr>
                </a:tc>
                <a:tc>
                  <a:txBody>
                    <a:bodyPr/>
                    <a:lstStyle/>
                    <a:p>
                      <a:pPr algn="ctr" fontAlgn="b"/>
                      <a:r>
                        <a:rPr lang="en-US" sz="1100" b="0" i="0" u="none" strike="noStrike">
                          <a:solidFill>
                            <a:srgbClr val="000000"/>
                          </a:solidFill>
                          <a:effectLst/>
                          <a:latin typeface="Times New Roman" panose="02020603050405020304" pitchFamily="18" charset="0"/>
                        </a:rPr>
                        <a:t>1.3</a:t>
                      </a:r>
                    </a:p>
                  </a:txBody>
                  <a:tcPr marL="9525" marR="9525" marT="9525" marB="0" anchor="b">
                    <a:lnL>
                      <a:noFill/>
                    </a:lnL>
                    <a:lnR>
                      <a:noFill/>
                    </a:lnR>
                    <a:lnT>
                      <a:noFill/>
                    </a:lnT>
                    <a:lnB>
                      <a:noFill/>
                    </a:lnB>
                    <a:solidFill>
                      <a:srgbClr val="5A8AC6"/>
                    </a:solidFill>
                  </a:tcPr>
                </a:tc>
                <a:extLst>
                  <a:ext uri="{0D108BD9-81ED-4DB2-BD59-A6C34878D82A}">
                    <a16:rowId xmlns:a16="http://schemas.microsoft.com/office/drawing/2014/main" val="690775365"/>
                  </a:ext>
                </a:extLst>
              </a:tr>
              <a:tr h="209550">
                <a:tc>
                  <a:txBody>
                    <a:bodyPr/>
                    <a:lstStyle/>
                    <a:p>
                      <a:pPr algn="ctr" fontAlgn="b"/>
                      <a:r>
                        <a:rPr lang="en-US" sz="1100" b="0" i="0" u="none" strike="noStrike" dirty="0">
                          <a:solidFill>
                            <a:srgbClr val="000000"/>
                          </a:solidFill>
                          <a:effectLst/>
                          <a:latin typeface="Times New Roman" panose="02020603050405020304" pitchFamily="18" charset="0"/>
                        </a:rPr>
                        <a:t>11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EAED"/>
                    </a:solidFill>
                  </a:tcPr>
                </a:tc>
                <a:tc>
                  <a:txBody>
                    <a:bodyPr/>
                    <a:lstStyle/>
                    <a:p>
                      <a:pPr algn="ctr" fontAlgn="b"/>
                      <a:r>
                        <a:rPr lang="en-US" sz="1100" b="0" i="0" u="none" strike="noStrike" dirty="0">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EAED"/>
                    </a:solidFill>
                  </a:tcPr>
                </a:tc>
                <a:tc>
                  <a:txBody>
                    <a:bodyPr/>
                    <a:lstStyle/>
                    <a:p>
                      <a:pPr algn="ctr" fontAlgn="b"/>
                      <a:r>
                        <a:rPr lang="en-US" sz="1100" b="0" i="0" u="none" strike="noStrike" dirty="0">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BEAED"/>
                    </a:solidFill>
                  </a:tcPr>
                </a:tc>
                <a:extLst>
                  <a:ext uri="{0D108BD9-81ED-4DB2-BD59-A6C34878D82A}">
                    <a16:rowId xmlns:a16="http://schemas.microsoft.com/office/drawing/2014/main" val="3413144767"/>
                  </a:ext>
                </a:extLst>
              </a:tr>
            </a:tbl>
          </a:graphicData>
        </a:graphic>
      </p:graphicFrame>
      <p:sp>
        <p:nvSpPr>
          <p:cNvPr id="4" name="Title 3">
            <a:extLst>
              <a:ext uri="{FF2B5EF4-FFF2-40B4-BE49-F238E27FC236}">
                <a16:creationId xmlns:a16="http://schemas.microsoft.com/office/drawing/2014/main" id="{850E21CA-B17F-4F20-A248-C71E802AECF9}"/>
              </a:ext>
            </a:extLst>
          </p:cNvPr>
          <p:cNvSpPr>
            <a:spLocks noGrp="1"/>
          </p:cNvSpPr>
          <p:nvPr>
            <p:ph type="title"/>
          </p:nvPr>
        </p:nvSpPr>
        <p:spPr>
          <a:xfrm>
            <a:off x="242142" y="393681"/>
            <a:ext cx="10824788" cy="486099"/>
          </a:xfrm>
        </p:spPr>
        <p:txBody>
          <a:bodyPr>
            <a:normAutofit fontScale="90000"/>
          </a:bodyPr>
          <a:lstStyle/>
          <a:p>
            <a:r>
              <a:rPr lang="en-US" sz="3400" dirty="0"/>
              <a:t>Growth Projections – How Have They Changed?</a:t>
            </a:r>
          </a:p>
        </p:txBody>
      </p:sp>
      <p:graphicFrame>
        <p:nvGraphicFramePr>
          <p:cNvPr id="7" name="Table 6">
            <a:extLst>
              <a:ext uri="{FF2B5EF4-FFF2-40B4-BE49-F238E27FC236}">
                <a16:creationId xmlns:a16="http://schemas.microsoft.com/office/drawing/2014/main" id="{90BE6F46-84CF-4DD6-8EA2-726A217B3924}"/>
              </a:ext>
            </a:extLst>
          </p:cNvPr>
          <p:cNvGraphicFramePr>
            <a:graphicFrameLocks noGrp="1"/>
          </p:cNvGraphicFramePr>
          <p:nvPr/>
        </p:nvGraphicFramePr>
        <p:xfrm>
          <a:off x="7275872" y="2567861"/>
          <a:ext cx="2438400" cy="2943225"/>
        </p:xfrm>
        <a:graphic>
          <a:graphicData uri="http://schemas.openxmlformats.org/drawingml/2006/table">
            <a:tbl>
              <a:tblPr/>
              <a:tblGrid>
                <a:gridCol w="609600">
                  <a:extLst>
                    <a:ext uri="{9D8B030D-6E8A-4147-A177-3AD203B41FA5}">
                      <a16:colId xmlns:a16="http://schemas.microsoft.com/office/drawing/2014/main" val="2667755301"/>
                    </a:ext>
                  </a:extLst>
                </a:gridCol>
                <a:gridCol w="609600">
                  <a:extLst>
                    <a:ext uri="{9D8B030D-6E8A-4147-A177-3AD203B41FA5}">
                      <a16:colId xmlns:a16="http://schemas.microsoft.com/office/drawing/2014/main" val="2275369147"/>
                    </a:ext>
                  </a:extLst>
                </a:gridCol>
                <a:gridCol w="609600">
                  <a:extLst>
                    <a:ext uri="{9D8B030D-6E8A-4147-A177-3AD203B41FA5}">
                      <a16:colId xmlns:a16="http://schemas.microsoft.com/office/drawing/2014/main" val="46517336"/>
                    </a:ext>
                  </a:extLst>
                </a:gridCol>
                <a:gridCol w="609600">
                  <a:extLst>
                    <a:ext uri="{9D8B030D-6E8A-4147-A177-3AD203B41FA5}">
                      <a16:colId xmlns:a16="http://schemas.microsoft.com/office/drawing/2014/main" val="373401449"/>
                    </a:ext>
                  </a:extLst>
                </a:gridCol>
              </a:tblGrid>
              <a:tr h="400050">
                <a:tc>
                  <a:txBody>
                    <a:bodyPr/>
                    <a:lstStyle/>
                    <a:p>
                      <a:pPr algn="l"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Begin-to-Mid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Mid-to-End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Begin-to-End</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56269968"/>
                  </a:ext>
                </a:extLst>
              </a:tr>
              <a:tr h="200025">
                <a:tc>
                  <a:txBody>
                    <a:bodyPr/>
                    <a:lstStyle/>
                    <a:p>
                      <a:pPr algn="ctr" fontAlgn="b"/>
                      <a:r>
                        <a:rPr lang="en-US" sz="1100" b="0" i="0" u="none" strike="noStrike">
                          <a:solidFill>
                            <a:srgbClr val="000000"/>
                          </a:solidFill>
                          <a:effectLst/>
                          <a:latin typeface="Times New Roman" panose="02020603050405020304" pitchFamily="18" charset="0"/>
                        </a:rPr>
                        <a:t>Grade</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5647449"/>
                  </a:ext>
                </a:extLst>
              </a:tr>
              <a:tr h="209550">
                <a:tc>
                  <a:txBody>
                    <a:bodyPr/>
                    <a:lstStyle/>
                    <a:p>
                      <a:pPr algn="ctr" fontAlgn="b"/>
                      <a:r>
                        <a:rPr lang="en-US" sz="1100" b="0" i="0" u="none" strike="noStrike">
                          <a:solidFill>
                            <a:srgbClr val="000000"/>
                          </a:solidFill>
                          <a:effectLst/>
                          <a:latin typeface="Times New Roman" panose="02020603050405020304" pitchFamily="18" charset="0"/>
                        </a:rPr>
                        <a:t>K</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AC1C4"/>
                    </a:solidFill>
                  </a:tcPr>
                </a:tc>
                <a:tc>
                  <a:txBody>
                    <a:bodyPr/>
                    <a:lstStyle/>
                    <a:p>
                      <a:pPr algn="ctr" fontAlgn="b"/>
                      <a:r>
                        <a:rPr lang="en-US" sz="1100" b="0" i="0" u="none" strike="noStrike">
                          <a:solidFill>
                            <a:srgbClr val="000000"/>
                          </a:solidFill>
                          <a:effectLst/>
                          <a:latin typeface="Times New Roman" panose="02020603050405020304" pitchFamily="18" charset="0"/>
                        </a:rPr>
                        <a:t>-0.7</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ACACD"/>
                    </a:solidFill>
                  </a:tcPr>
                </a:tc>
                <a:tc>
                  <a:txBody>
                    <a:bodyPr/>
                    <a:lstStyle/>
                    <a:p>
                      <a:pPr algn="ctr" fontAlgn="b"/>
                      <a:r>
                        <a:rPr lang="en-US" sz="1100" b="0" i="0" u="none" strike="noStrike">
                          <a:solidFill>
                            <a:srgbClr val="000000"/>
                          </a:solidFill>
                          <a:effectLst/>
                          <a:latin typeface="Times New Roman" panose="02020603050405020304" pitchFamily="18" charset="0"/>
                        </a:rPr>
                        <a:t>-1.6</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88C8E"/>
                    </a:solidFill>
                  </a:tcPr>
                </a:tc>
                <a:extLst>
                  <a:ext uri="{0D108BD9-81ED-4DB2-BD59-A6C34878D82A}">
                    <a16:rowId xmlns:a16="http://schemas.microsoft.com/office/drawing/2014/main" val="266318556"/>
                  </a:ext>
                </a:extLst>
              </a:tr>
              <a:tr h="200025">
                <a:tc>
                  <a:txBody>
                    <a:bodyPr/>
                    <a:lstStyle/>
                    <a:p>
                      <a:pPr algn="ctr" fontAlgn="b"/>
                      <a:r>
                        <a:rPr lang="en-US" sz="1100" b="0" i="0" u="none" strike="noStrike">
                          <a:solidFill>
                            <a:srgbClr val="000000"/>
                          </a:solidFill>
                          <a:effectLst/>
                          <a:latin typeface="Times New Roman" panose="02020603050405020304" pitchFamily="18" charset="0"/>
                        </a:rPr>
                        <a:t>1</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-1.3</a:t>
                      </a:r>
                    </a:p>
                  </a:txBody>
                  <a:tcPr marL="9525" marR="9525" marT="9525" marB="0" anchor="b">
                    <a:lnL>
                      <a:noFill/>
                    </a:lnL>
                    <a:lnR>
                      <a:noFill/>
                    </a:lnR>
                    <a:lnT>
                      <a:noFill/>
                    </a:lnT>
                    <a:lnB>
                      <a:noFill/>
                    </a:lnB>
                    <a:solidFill>
                      <a:srgbClr val="F9A1A4"/>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AC7CA"/>
                    </a:solidFill>
                  </a:tcPr>
                </a:tc>
                <a:tc>
                  <a:txBody>
                    <a:bodyPr/>
                    <a:lstStyle/>
                    <a:p>
                      <a:pPr algn="ctr" fontAlgn="b"/>
                      <a:r>
                        <a:rPr lang="en-US" sz="1100" b="0" i="0" u="none" strike="noStrike">
                          <a:solidFill>
                            <a:srgbClr val="000000"/>
                          </a:solidFill>
                          <a:effectLst/>
                          <a:latin typeface="Times New Roman" panose="02020603050405020304" pitchFamily="18" charset="0"/>
                        </a:rPr>
                        <a:t>-2.1</a:t>
                      </a:r>
                    </a:p>
                  </a:txBody>
                  <a:tcPr marL="9525" marR="9525" marT="9525" marB="0" anchor="b">
                    <a:lnL>
                      <a:noFill/>
                    </a:lnL>
                    <a:lnR>
                      <a:noFill/>
                    </a:lnR>
                    <a:lnT>
                      <a:noFill/>
                    </a:lnT>
                    <a:lnB>
                      <a:noFill/>
                    </a:lnB>
                    <a:solidFill>
                      <a:srgbClr val="F8696B"/>
                    </a:solidFill>
                  </a:tcPr>
                </a:tc>
                <a:extLst>
                  <a:ext uri="{0D108BD9-81ED-4DB2-BD59-A6C34878D82A}">
                    <a16:rowId xmlns:a16="http://schemas.microsoft.com/office/drawing/2014/main" val="2523588754"/>
                  </a:ext>
                </a:extLst>
              </a:tr>
              <a:tr h="190500">
                <a:tc>
                  <a:txBody>
                    <a:bodyPr/>
                    <a:lstStyle/>
                    <a:p>
                      <a:pPr algn="ctr" fontAlgn="b"/>
                      <a:r>
                        <a:rPr lang="en-US" sz="1100" b="0" i="0" u="none" strike="noStrike">
                          <a:solidFill>
                            <a:srgbClr val="000000"/>
                          </a:solidFill>
                          <a:effectLst/>
                          <a:latin typeface="Times New Roman" panose="02020603050405020304" pitchFamily="18" charset="0"/>
                        </a:rPr>
                        <a:t>2</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FBDBDE"/>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FBE2E5"/>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FAC2C4"/>
                    </a:solidFill>
                  </a:tcPr>
                </a:tc>
                <a:extLst>
                  <a:ext uri="{0D108BD9-81ED-4DB2-BD59-A6C34878D82A}">
                    <a16:rowId xmlns:a16="http://schemas.microsoft.com/office/drawing/2014/main" val="1806898098"/>
                  </a:ext>
                </a:extLst>
              </a:tr>
              <a:tr h="190500">
                <a:tc>
                  <a:txBody>
                    <a:bodyPr/>
                    <a:lstStyle/>
                    <a:p>
                      <a:pPr algn="ctr" fontAlgn="b"/>
                      <a:r>
                        <a:rPr lang="en-US" sz="1100" b="0" i="0" u="none" strike="noStrike">
                          <a:solidFill>
                            <a:srgbClr val="000000"/>
                          </a:solidFill>
                          <a:effectLst/>
                          <a:latin typeface="Times New Roman" panose="02020603050405020304" pitchFamily="18" charset="0"/>
                        </a:rPr>
                        <a:t>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a:noFill/>
                    </a:lnB>
                    <a:solidFill>
                      <a:srgbClr val="FBFAFD"/>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FBE5E7"/>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FBE0E3"/>
                    </a:solidFill>
                  </a:tcPr>
                </a:tc>
                <a:extLst>
                  <a:ext uri="{0D108BD9-81ED-4DB2-BD59-A6C34878D82A}">
                    <a16:rowId xmlns:a16="http://schemas.microsoft.com/office/drawing/2014/main" val="1241999501"/>
                  </a:ext>
                </a:extLst>
              </a:tr>
              <a:tr h="190500">
                <a:tc>
                  <a:txBody>
                    <a:bodyPr/>
                    <a:lstStyle/>
                    <a:p>
                      <a:pPr algn="ctr" fontAlgn="b"/>
                      <a:r>
                        <a:rPr lang="en-US" sz="1100" b="0" i="0" u="none" strike="noStrike">
                          <a:solidFill>
                            <a:srgbClr val="000000"/>
                          </a:solidFill>
                          <a:effectLst/>
                          <a:latin typeface="Times New Roman" panose="02020603050405020304" pitchFamily="18" charset="0"/>
                        </a:rPr>
                        <a:t>4</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FBE8EA"/>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FBE6E9"/>
                    </a:solidFill>
                  </a:tcPr>
                </a:tc>
                <a:tc>
                  <a:txBody>
                    <a:bodyPr/>
                    <a:lstStyle/>
                    <a:p>
                      <a:pPr algn="ctr" fontAlgn="b"/>
                      <a:r>
                        <a:rPr lang="en-US" sz="1100" b="0" i="0" u="none" strike="noStrike">
                          <a:solidFill>
                            <a:srgbClr val="000000"/>
                          </a:solidFill>
                          <a:effectLst/>
                          <a:latin typeface="Times New Roman" panose="02020603050405020304" pitchFamily="18" charset="0"/>
                        </a:rPr>
                        <a:t>-0.6</a:t>
                      </a:r>
                    </a:p>
                  </a:txBody>
                  <a:tcPr marL="9525" marR="9525" marT="9525" marB="0" anchor="b">
                    <a:lnL>
                      <a:noFill/>
                    </a:lnL>
                    <a:lnR>
                      <a:noFill/>
                    </a:lnR>
                    <a:lnT>
                      <a:noFill/>
                    </a:lnT>
                    <a:lnB>
                      <a:noFill/>
                    </a:lnB>
                    <a:solidFill>
                      <a:srgbClr val="FACFD2"/>
                    </a:solidFill>
                  </a:tcPr>
                </a:tc>
                <a:extLst>
                  <a:ext uri="{0D108BD9-81ED-4DB2-BD59-A6C34878D82A}">
                    <a16:rowId xmlns:a16="http://schemas.microsoft.com/office/drawing/2014/main" val="4062133993"/>
                  </a:ext>
                </a:extLst>
              </a:tr>
              <a:tr h="190500">
                <a:tc>
                  <a:txBody>
                    <a:bodyPr/>
                    <a:lstStyle/>
                    <a:p>
                      <a:pPr algn="ctr" fontAlgn="b"/>
                      <a:r>
                        <a:rPr lang="en-US" sz="1100" b="0" i="0" u="none" strike="noStrike">
                          <a:solidFill>
                            <a:srgbClr val="000000"/>
                          </a:solidFill>
                          <a:effectLst/>
                          <a:latin typeface="Times New Roman" panose="02020603050405020304" pitchFamily="18" charset="0"/>
                        </a:rPr>
                        <a:t>5</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FBECEF"/>
                    </a:solidFill>
                  </a:tcPr>
                </a:tc>
                <a:tc>
                  <a:txBody>
                    <a:bodyPr/>
                    <a:lstStyle/>
                    <a:p>
                      <a:pPr algn="ctr" fontAlgn="b"/>
                      <a:r>
                        <a:rPr lang="en-US" sz="1100" b="0" i="0" u="none" strike="noStrike">
                          <a:solidFill>
                            <a:srgbClr val="000000"/>
                          </a:solidFill>
                          <a:effectLst/>
                          <a:latin typeface="Times New Roman" panose="02020603050405020304" pitchFamily="18" charset="0"/>
                        </a:rPr>
                        <a:t>-0.1</a:t>
                      </a:r>
                    </a:p>
                  </a:txBody>
                  <a:tcPr marL="9525" marR="9525" marT="9525" marB="0" anchor="b">
                    <a:lnL>
                      <a:noFill/>
                    </a:lnL>
                    <a:lnR>
                      <a:noFill/>
                    </a:lnR>
                    <a:lnT>
                      <a:noFill/>
                    </a:lnT>
                    <a:lnB>
                      <a:noFill/>
                    </a:lnB>
                    <a:solidFill>
                      <a:srgbClr val="FBF8FA"/>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FBE8EB"/>
                    </a:solidFill>
                  </a:tcPr>
                </a:tc>
                <a:extLst>
                  <a:ext uri="{0D108BD9-81ED-4DB2-BD59-A6C34878D82A}">
                    <a16:rowId xmlns:a16="http://schemas.microsoft.com/office/drawing/2014/main" val="2890151909"/>
                  </a:ext>
                </a:extLst>
              </a:tr>
              <a:tr h="190500">
                <a:tc>
                  <a:txBody>
                    <a:bodyPr/>
                    <a:lstStyle/>
                    <a:p>
                      <a:pPr algn="ctr" fontAlgn="b"/>
                      <a:r>
                        <a:rPr lang="en-US" sz="1100" b="0" i="0" u="none" strike="noStrike">
                          <a:solidFill>
                            <a:srgbClr val="000000"/>
                          </a:solidFill>
                          <a:effectLst/>
                          <a:latin typeface="Times New Roman" panose="02020603050405020304" pitchFamily="18" charset="0"/>
                        </a:rPr>
                        <a:t>6</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BFE3CA"/>
                    </a:solidFill>
                  </a:tcPr>
                </a:tc>
                <a:tc>
                  <a:txBody>
                    <a:bodyPr/>
                    <a:lstStyle/>
                    <a:p>
                      <a:pPr algn="ctr" fontAlgn="b"/>
                      <a:r>
                        <a:rPr lang="en-US" sz="1100" b="0" i="0" u="none" strike="noStrike">
                          <a:solidFill>
                            <a:srgbClr val="000000"/>
                          </a:solidFill>
                          <a:effectLst/>
                          <a:latin typeface="Times New Roman" panose="02020603050405020304" pitchFamily="18" charset="0"/>
                        </a:rPr>
                        <a:t>0.1</a:t>
                      </a:r>
                    </a:p>
                  </a:txBody>
                  <a:tcPr marL="9525" marR="9525" marT="9525" marB="0" anchor="b">
                    <a:lnL>
                      <a:noFill/>
                    </a:lnL>
                    <a:lnR>
                      <a:noFill/>
                    </a:lnR>
                    <a:lnT>
                      <a:noFill/>
                    </a:lnT>
                    <a:lnB>
                      <a:noFill/>
                    </a:lnB>
                    <a:solidFill>
                      <a:srgbClr val="F0F8F5"/>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BCE2C8"/>
                    </a:solidFill>
                  </a:tcPr>
                </a:tc>
                <a:extLst>
                  <a:ext uri="{0D108BD9-81ED-4DB2-BD59-A6C34878D82A}">
                    <a16:rowId xmlns:a16="http://schemas.microsoft.com/office/drawing/2014/main" val="735430987"/>
                  </a:ext>
                </a:extLst>
              </a:tr>
              <a:tr h="190500">
                <a:tc>
                  <a:txBody>
                    <a:bodyPr/>
                    <a:lstStyle/>
                    <a:p>
                      <a:pPr algn="ctr" fontAlgn="b"/>
                      <a:r>
                        <a:rPr lang="en-US" sz="1100" b="0" i="0" u="none" strike="noStrike">
                          <a:solidFill>
                            <a:srgbClr val="000000"/>
                          </a:solidFill>
                          <a:effectLst/>
                          <a:latin typeface="Times New Roman" panose="02020603050405020304" pitchFamily="18" charset="0"/>
                        </a:rPr>
                        <a:t>7</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CAE8D4"/>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DAEEE1"/>
                    </a:solidFill>
                  </a:tcPr>
                </a:tc>
                <a:tc>
                  <a:txBody>
                    <a:bodyPr/>
                    <a:lstStyle/>
                    <a:p>
                      <a:pPr algn="ctr" fontAlgn="b"/>
                      <a:r>
                        <a:rPr lang="en-US" sz="1100" b="0" i="0" u="none" strike="noStrike">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AFDDBD"/>
                    </a:solidFill>
                  </a:tcPr>
                </a:tc>
                <a:extLst>
                  <a:ext uri="{0D108BD9-81ED-4DB2-BD59-A6C34878D82A}">
                    <a16:rowId xmlns:a16="http://schemas.microsoft.com/office/drawing/2014/main" val="892647232"/>
                  </a:ext>
                </a:extLst>
              </a:tr>
              <a:tr h="190500">
                <a:tc>
                  <a:txBody>
                    <a:bodyPr/>
                    <a:lstStyle/>
                    <a:p>
                      <a:pPr algn="ctr" fontAlgn="b"/>
                      <a:r>
                        <a:rPr lang="en-US" sz="1100" b="0" i="0" u="none" strike="noStrike">
                          <a:solidFill>
                            <a:srgbClr val="000000"/>
                          </a:solidFill>
                          <a:effectLst/>
                          <a:latin typeface="Times New Roman" panose="02020603050405020304" pitchFamily="18" charset="0"/>
                        </a:rPr>
                        <a:t>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0.3</a:t>
                      </a:r>
                    </a:p>
                  </a:txBody>
                  <a:tcPr marL="9525" marR="9525" marT="9525" marB="0" anchor="b">
                    <a:lnL>
                      <a:noFill/>
                    </a:lnL>
                    <a:lnR>
                      <a:noFill/>
                    </a:lnR>
                    <a:lnT>
                      <a:noFill/>
                    </a:lnT>
                    <a:lnB>
                      <a:noFill/>
                    </a:lnB>
                    <a:solidFill>
                      <a:srgbClr val="CEEAD8"/>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C0E4CB"/>
                    </a:solidFill>
                  </a:tcPr>
                </a:tc>
                <a:tc>
                  <a:txBody>
                    <a:bodyPr/>
                    <a:lstStyle/>
                    <a:p>
                      <a:pPr algn="ctr" fontAlgn="b"/>
                      <a:r>
                        <a:rPr lang="en-US" sz="1100" b="0" i="0" u="none" strike="noStrike">
                          <a:solidFill>
                            <a:srgbClr val="000000"/>
                          </a:solidFill>
                          <a:effectLst/>
                          <a:latin typeface="Times New Roman" panose="02020603050405020304" pitchFamily="18" charset="0"/>
                        </a:rPr>
                        <a:t>0.8</a:t>
                      </a:r>
                    </a:p>
                  </a:txBody>
                  <a:tcPr marL="9525" marR="9525" marT="9525" marB="0" anchor="b">
                    <a:lnL>
                      <a:noFill/>
                    </a:lnL>
                    <a:lnR>
                      <a:noFill/>
                    </a:lnR>
                    <a:lnT>
                      <a:noFill/>
                    </a:lnT>
                    <a:lnB>
                      <a:noFill/>
                    </a:lnB>
                    <a:solidFill>
                      <a:srgbClr val="8ACE9D"/>
                    </a:solidFill>
                  </a:tcPr>
                </a:tc>
                <a:extLst>
                  <a:ext uri="{0D108BD9-81ED-4DB2-BD59-A6C34878D82A}">
                    <a16:rowId xmlns:a16="http://schemas.microsoft.com/office/drawing/2014/main" val="3435681305"/>
                  </a:ext>
                </a:extLst>
              </a:tr>
              <a:tr h="190500">
                <a:tc>
                  <a:txBody>
                    <a:bodyPr/>
                    <a:lstStyle/>
                    <a:p>
                      <a:pPr algn="ctr" fontAlgn="b"/>
                      <a:r>
                        <a:rPr lang="en-US" sz="1100" b="0" i="0" u="none" strike="noStrike">
                          <a:solidFill>
                            <a:srgbClr val="000000"/>
                          </a:solidFill>
                          <a:effectLst/>
                          <a:latin typeface="Times New Roman" panose="02020603050405020304" pitchFamily="18" charset="0"/>
                        </a:rPr>
                        <a:t>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D7EDDF"/>
                    </a:solidFill>
                  </a:tcPr>
                </a:tc>
                <a:tc>
                  <a:txBody>
                    <a:bodyPr/>
                    <a:lstStyle/>
                    <a:p>
                      <a:pPr algn="ctr" fontAlgn="b"/>
                      <a:r>
                        <a:rPr lang="en-US" sz="1100" b="0" i="0" u="none" strike="noStrike">
                          <a:solidFill>
                            <a:srgbClr val="000000"/>
                          </a:solidFill>
                          <a:effectLst/>
                          <a:latin typeface="Times New Roman" panose="02020603050405020304" pitchFamily="18" charset="0"/>
                        </a:rPr>
                        <a:t>0.2</a:t>
                      </a:r>
                    </a:p>
                  </a:txBody>
                  <a:tcPr marL="9525" marR="9525" marT="9525" marB="0" anchor="b">
                    <a:lnL>
                      <a:noFill/>
                    </a:lnL>
                    <a:lnR>
                      <a:noFill/>
                    </a:lnR>
                    <a:lnT>
                      <a:noFill/>
                    </a:lnT>
                    <a:lnB>
                      <a:noFill/>
                    </a:lnB>
                    <a:solidFill>
                      <a:srgbClr val="DEF0E5"/>
                    </a:solidFill>
                  </a:tcPr>
                </a:tc>
                <a:tc>
                  <a:txBody>
                    <a:bodyPr/>
                    <a:lstStyle/>
                    <a:p>
                      <a:pPr algn="ctr" fontAlgn="b"/>
                      <a:r>
                        <a:rPr lang="en-US" sz="1100" b="0" i="0" u="none" strike="noStrike">
                          <a:solidFill>
                            <a:srgbClr val="000000"/>
                          </a:solidFill>
                          <a:effectLst/>
                          <a:latin typeface="Times New Roman" panose="02020603050405020304" pitchFamily="18" charset="0"/>
                        </a:rPr>
                        <a:t>0.5</a:t>
                      </a:r>
                    </a:p>
                  </a:txBody>
                  <a:tcPr marL="9525" marR="9525" marT="9525" marB="0" anchor="b">
                    <a:lnL>
                      <a:noFill/>
                    </a:lnL>
                    <a:lnR>
                      <a:noFill/>
                    </a:lnR>
                    <a:lnT>
                      <a:noFill/>
                    </a:lnT>
                    <a:lnB>
                      <a:noFill/>
                    </a:lnB>
                    <a:solidFill>
                      <a:srgbClr val="B2DEBF"/>
                    </a:solidFill>
                  </a:tcPr>
                </a:tc>
                <a:extLst>
                  <a:ext uri="{0D108BD9-81ED-4DB2-BD59-A6C34878D82A}">
                    <a16:rowId xmlns:a16="http://schemas.microsoft.com/office/drawing/2014/main" val="2836676032"/>
                  </a:ext>
                </a:extLst>
              </a:tr>
              <a:tr h="200025">
                <a:tc>
                  <a:txBody>
                    <a:bodyPr/>
                    <a:lstStyle/>
                    <a:p>
                      <a:pPr algn="ctr" fontAlgn="b"/>
                      <a:r>
                        <a:rPr lang="en-US" sz="1100" b="0" i="0" u="none" strike="noStrike">
                          <a:solidFill>
                            <a:srgbClr val="000000"/>
                          </a:solidFill>
                          <a:effectLst/>
                          <a:latin typeface="Times New Roman" panose="02020603050405020304" pitchFamily="18" charset="0"/>
                        </a:rPr>
                        <a:t>10</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0.6</a:t>
                      </a:r>
                    </a:p>
                  </a:txBody>
                  <a:tcPr marL="9525" marR="9525" marT="9525" marB="0" anchor="b">
                    <a:lnL>
                      <a:noFill/>
                    </a:lnL>
                    <a:lnR>
                      <a:noFill/>
                    </a:lnR>
                    <a:lnT>
                      <a:noFill/>
                    </a:lnT>
                    <a:lnB>
                      <a:noFill/>
                    </a:lnB>
                    <a:solidFill>
                      <a:srgbClr val="9ED6AE"/>
                    </a:solidFill>
                  </a:tcPr>
                </a:tc>
                <a:tc>
                  <a:txBody>
                    <a:bodyPr/>
                    <a:lstStyle/>
                    <a:p>
                      <a:pPr algn="ctr" fontAlgn="b"/>
                      <a:r>
                        <a:rPr lang="en-US" sz="1100" b="0" i="0" u="none" strike="noStrike">
                          <a:solidFill>
                            <a:srgbClr val="000000"/>
                          </a:solidFill>
                          <a:effectLst/>
                          <a:latin typeface="Times New Roman" panose="02020603050405020304" pitchFamily="18" charset="0"/>
                        </a:rPr>
                        <a:t>0.4</a:t>
                      </a:r>
                    </a:p>
                  </a:txBody>
                  <a:tcPr marL="9525" marR="9525" marT="9525" marB="0" anchor="b">
                    <a:lnL>
                      <a:noFill/>
                    </a:lnL>
                    <a:lnR>
                      <a:noFill/>
                    </a:lnR>
                    <a:lnT>
                      <a:noFill/>
                    </a:lnT>
                    <a:lnB>
                      <a:noFill/>
                    </a:lnB>
                    <a:solidFill>
                      <a:srgbClr val="C6E6D0"/>
                    </a:solidFill>
                  </a:tcPr>
                </a:tc>
                <a:tc>
                  <a:txBody>
                    <a:bodyPr/>
                    <a:lstStyle/>
                    <a:p>
                      <a:pPr algn="ctr" fontAlgn="b"/>
                      <a:r>
                        <a:rPr lang="en-US" sz="1100" b="0" i="0" u="none" strike="noStrike">
                          <a:solidFill>
                            <a:srgbClr val="000000"/>
                          </a:solidFill>
                          <a:effectLst/>
                          <a:latin typeface="Times New Roman" panose="02020603050405020304" pitchFamily="18" charset="0"/>
                        </a:rPr>
                        <a:t>1.1</a:t>
                      </a:r>
                    </a:p>
                  </a:txBody>
                  <a:tcPr marL="9525" marR="9525" marT="9525" marB="0" anchor="b">
                    <a:lnL>
                      <a:noFill/>
                    </a:lnL>
                    <a:lnR>
                      <a:noFill/>
                    </a:lnR>
                    <a:lnT>
                      <a:noFill/>
                    </a:lnT>
                    <a:lnB>
                      <a:noFill/>
                    </a:lnB>
                    <a:solidFill>
                      <a:srgbClr val="63BE7B"/>
                    </a:solidFill>
                  </a:tcPr>
                </a:tc>
                <a:extLst>
                  <a:ext uri="{0D108BD9-81ED-4DB2-BD59-A6C34878D82A}">
                    <a16:rowId xmlns:a16="http://schemas.microsoft.com/office/drawing/2014/main" val="2061145685"/>
                  </a:ext>
                </a:extLst>
              </a:tr>
              <a:tr h="209550">
                <a:tc>
                  <a:txBody>
                    <a:bodyPr/>
                    <a:lstStyle/>
                    <a:p>
                      <a:pPr algn="ctr" fontAlgn="b"/>
                      <a:r>
                        <a:rPr lang="en-US" sz="1100" b="0" i="0" u="none" strike="noStrike" dirty="0">
                          <a:solidFill>
                            <a:srgbClr val="000000"/>
                          </a:solidFill>
                          <a:effectLst/>
                          <a:latin typeface="Times New Roman" panose="02020603050405020304" pitchFamily="18" charset="0"/>
                        </a:rPr>
                        <a:t>11</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9FBFC"/>
                    </a:solidFill>
                  </a:tcPr>
                </a:tc>
                <a:tc>
                  <a:txBody>
                    <a:bodyPr/>
                    <a:lstStyle/>
                    <a:p>
                      <a:pPr algn="ctr" fontAlgn="b"/>
                      <a:r>
                        <a:rPr lang="en-US" sz="1100" b="0" i="0" u="none" strike="noStrike">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9FBFC"/>
                    </a:solidFill>
                  </a:tcPr>
                </a:tc>
                <a:tc>
                  <a:txBody>
                    <a:bodyPr/>
                    <a:lstStyle/>
                    <a:p>
                      <a:pPr algn="ctr" fontAlgn="b"/>
                      <a:r>
                        <a:rPr lang="en-US" sz="1100" b="0" i="0" u="none" strike="noStrike" dirty="0">
                          <a:solidFill>
                            <a:srgbClr val="000000"/>
                          </a:solidFill>
                          <a:effectLst/>
                          <a:latin typeface="Times New Roman" panose="02020603050405020304" pitchFamily="18" charset="0"/>
                        </a:rPr>
                        <a:t>0.0</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9FBFC"/>
                    </a:solidFill>
                  </a:tcPr>
                </a:tc>
                <a:extLst>
                  <a:ext uri="{0D108BD9-81ED-4DB2-BD59-A6C34878D82A}">
                    <a16:rowId xmlns:a16="http://schemas.microsoft.com/office/drawing/2014/main" val="1424831305"/>
                  </a:ext>
                </a:extLst>
              </a:tr>
            </a:tbl>
          </a:graphicData>
        </a:graphic>
      </p:graphicFrame>
      <p:sp>
        <p:nvSpPr>
          <p:cNvPr id="8" name="TextBox 7">
            <a:extLst>
              <a:ext uri="{FF2B5EF4-FFF2-40B4-BE49-F238E27FC236}">
                <a16:creationId xmlns:a16="http://schemas.microsoft.com/office/drawing/2014/main" id="{A47A1DAA-4296-4149-9DCD-945E145C397A}"/>
              </a:ext>
            </a:extLst>
          </p:cNvPr>
          <p:cNvSpPr txBox="1"/>
          <p:nvPr/>
        </p:nvSpPr>
        <p:spPr>
          <a:xfrm>
            <a:off x="2023065" y="2225769"/>
            <a:ext cx="1954381" cy="276999"/>
          </a:xfrm>
          <a:prstGeom prst="rect">
            <a:avLst/>
          </a:prstGeom>
          <a:noFill/>
        </p:spPr>
        <p:txBody>
          <a:bodyPr wrap="none" rtlCol="0">
            <a:spAutoFit/>
          </a:bodyPr>
          <a:lstStyle/>
          <a:p>
            <a:r>
              <a:rPr lang="en-US" sz="1200" b="1" u="sng" dirty="0">
                <a:latin typeface="Times New Roman" panose="02020603050405020304" pitchFamily="18" charset="0"/>
                <a:cs typeface="Times New Roman" panose="02020603050405020304" pitchFamily="18" charset="0"/>
              </a:rPr>
              <a:t>Reading</a:t>
            </a:r>
            <a:r>
              <a:rPr lang="en-US" sz="1200" dirty="0">
                <a:latin typeface="Times New Roman" panose="02020603050405020304" pitchFamily="18" charset="0"/>
                <a:cs typeface="Times New Roman" panose="02020603050405020304" pitchFamily="18" charset="0"/>
              </a:rPr>
              <a:t> – 2020 minus 2015</a:t>
            </a:r>
          </a:p>
        </p:txBody>
      </p:sp>
      <p:sp>
        <p:nvSpPr>
          <p:cNvPr id="9" name="TextBox 8">
            <a:extLst>
              <a:ext uri="{FF2B5EF4-FFF2-40B4-BE49-F238E27FC236}">
                <a16:creationId xmlns:a16="http://schemas.microsoft.com/office/drawing/2014/main" id="{14F89193-10FA-4F13-9FC5-915FE385D0EA}"/>
              </a:ext>
            </a:extLst>
          </p:cNvPr>
          <p:cNvSpPr txBox="1"/>
          <p:nvPr/>
        </p:nvSpPr>
        <p:spPr>
          <a:xfrm>
            <a:off x="7183622" y="2225768"/>
            <a:ext cx="2263761" cy="276999"/>
          </a:xfrm>
          <a:prstGeom prst="rect">
            <a:avLst/>
          </a:prstGeom>
          <a:noFill/>
        </p:spPr>
        <p:txBody>
          <a:bodyPr wrap="none" rtlCol="0">
            <a:spAutoFit/>
          </a:bodyPr>
          <a:lstStyle/>
          <a:p>
            <a:r>
              <a:rPr lang="en-US" sz="1200" b="1" u="sng" dirty="0">
                <a:latin typeface="Times New Roman" panose="02020603050405020304" pitchFamily="18" charset="0"/>
                <a:cs typeface="Times New Roman" panose="02020603050405020304" pitchFamily="18" charset="0"/>
              </a:rPr>
              <a:t>Mathematics</a:t>
            </a:r>
            <a:r>
              <a:rPr lang="en-US" sz="1200" dirty="0">
                <a:latin typeface="Times New Roman" panose="02020603050405020304" pitchFamily="18" charset="0"/>
                <a:cs typeface="Times New Roman" panose="02020603050405020304" pitchFamily="18" charset="0"/>
              </a:rPr>
              <a:t> – 2020 minus 2015</a:t>
            </a:r>
          </a:p>
        </p:txBody>
      </p:sp>
      <p:sp>
        <p:nvSpPr>
          <p:cNvPr id="10" name="TextBox 9">
            <a:extLst>
              <a:ext uri="{FF2B5EF4-FFF2-40B4-BE49-F238E27FC236}">
                <a16:creationId xmlns:a16="http://schemas.microsoft.com/office/drawing/2014/main" id="{65C86E89-1F7A-4965-B88C-8ADCFFE1B0D2}"/>
              </a:ext>
            </a:extLst>
          </p:cNvPr>
          <p:cNvSpPr txBox="1"/>
          <p:nvPr/>
        </p:nvSpPr>
        <p:spPr>
          <a:xfrm>
            <a:off x="597375" y="1123248"/>
            <a:ext cx="1012396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*Difference in growth projections between 2020 and 2015 norms</a:t>
            </a:r>
          </a:p>
        </p:txBody>
      </p:sp>
    </p:spTree>
    <p:extLst>
      <p:ext uri="{BB962C8B-B14F-4D97-AF65-F5344CB8AC3E}">
        <p14:creationId xmlns:p14="http://schemas.microsoft.com/office/powerpoint/2010/main" val="17956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890106B-6718-4E96-BA12-EDEF2AF92C85}"/>
              </a:ext>
            </a:extLst>
          </p:cNvPr>
          <p:cNvSpPr>
            <a:spLocks noGrp="1"/>
          </p:cNvSpPr>
          <p:nvPr>
            <p:ph type="body" sz="quarter" idx="13"/>
          </p:nvPr>
        </p:nvSpPr>
        <p:spPr>
          <a:xfrm>
            <a:off x="698500" y="2241924"/>
            <a:ext cx="5898243" cy="366159"/>
          </a:xfrm>
        </p:spPr>
        <p:txBody>
          <a:bodyPr/>
          <a:lstStyle/>
          <a:p>
            <a:r>
              <a:rPr lang="en-US" sz="2800" dirty="0"/>
              <a:t>When there are new norms…</a:t>
            </a:r>
          </a:p>
        </p:txBody>
      </p:sp>
      <p:sp>
        <p:nvSpPr>
          <p:cNvPr id="10" name="Text Placeholder 9">
            <a:extLst>
              <a:ext uri="{FF2B5EF4-FFF2-40B4-BE49-F238E27FC236}">
                <a16:creationId xmlns:a16="http://schemas.microsoft.com/office/drawing/2014/main" id="{A935DD3C-81C2-4E4D-BA4A-1CE2E5B1F689}"/>
              </a:ext>
            </a:extLst>
          </p:cNvPr>
          <p:cNvSpPr>
            <a:spLocks noGrp="1"/>
          </p:cNvSpPr>
          <p:nvPr>
            <p:ph type="body" sz="quarter" idx="25"/>
          </p:nvPr>
        </p:nvSpPr>
        <p:spPr>
          <a:xfrm>
            <a:off x="1971201" y="3346331"/>
            <a:ext cx="9803265" cy="3214033"/>
          </a:xfrm>
        </p:spPr>
        <p:txBody>
          <a:bodyPr>
            <a:normAutofit/>
          </a:bodyPr>
          <a:lstStyle/>
          <a:p>
            <a:pPr lvl="1">
              <a:spcBef>
                <a:spcPts val="1200"/>
              </a:spcBef>
            </a:pPr>
            <a:r>
              <a:rPr lang="en-US" sz="2800" dirty="0"/>
              <a:t>Partners should apply the newest norms to all data</a:t>
            </a:r>
          </a:p>
          <a:p>
            <a:pPr lvl="1">
              <a:spcBef>
                <a:spcPts val="1200"/>
              </a:spcBef>
            </a:pPr>
            <a:r>
              <a:rPr lang="en-US" sz="2800" dirty="0"/>
              <a:t>Don’t want to have a “break” in norms</a:t>
            </a:r>
          </a:p>
          <a:p>
            <a:pPr lvl="1">
              <a:spcBef>
                <a:spcPts val="1200"/>
              </a:spcBef>
            </a:pPr>
            <a:r>
              <a:rPr lang="en-US" sz="2800" dirty="0"/>
              <a:t>Historical reports will automatically reflect this</a:t>
            </a:r>
          </a:p>
          <a:p>
            <a:pPr marL="0" indent="0">
              <a:buNone/>
            </a:pPr>
            <a:endParaRPr lang="en-US" dirty="0"/>
          </a:p>
        </p:txBody>
      </p:sp>
      <p:sp>
        <p:nvSpPr>
          <p:cNvPr id="7" name="Title 6">
            <a:extLst>
              <a:ext uri="{FF2B5EF4-FFF2-40B4-BE49-F238E27FC236}">
                <a16:creationId xmlns:a16="http://schemas.microsoft.com/office/drawing/2014/main" id="{5E475148-6C7E-4A1A-84AD-C5F09980B0A2}"/>
              </a:ext>
            </a:extLst>
          </p:cNvPr>
          <p:cNvSpPr>
            <a:spLocks noGrp="1"/>
          </p:cNvSpPr>
          <p:nvPr>
            <p:ph type="title"/>
          </p:nvPr>
        </p:nvSpPr>
        <p:spPr>
          <a:xfrm>
            <a:off x="438085" y="319394"/>
            <a:ext cx="10824788" cy="486099"/>
          </a:xfrm>
        </p:spPr>
        <p:txBody>
          <a:bodyPr>
            <a:noAutofit/>
          </a:bodyPr>
          <a:lstStyle/>
          <a:p>
            <a:r>
              <a:rPr lang="en-US" sz="3400" dirty="0"/>
              <a:t>Application of the 2020 Norms - Considerations</a:t>
            </a:r>
          </a:p>
        </p:txBody>
      </p:sp>
    </p:spTree>
    <p:extLst>
      <p:ext uri="{BB962C8B-B14F-4D97-AF65-F5344CB8AC3E}">
        <p14:creationId xmlns:p14="http://schemas.microsoft.com/office/powerpoint/2010/main" val="154423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C30622-7A0C-4DF7-9462-8F2E4CB9A2A7}"/>
              </a:ext>
            </a:extLst>
          </p:cNvPr>
          <p:cNvSpPr>
            <a:spLocks noGrp="1"/>
          </p:cNvSpPr>
          <p:nvPr>
            <p:ph type="body" sz="quarter" idx="24"/>
          </p:nvPr>
        </p:nvSpPr>
        <p:spPr>
          <a:xfrm>
            <a:off x="483345" y="2332516"/>
            <a:ext cx="10561173" cy="3707736"/>
          </a:xfrm>
        </p:spPr>
        <p:txBody>
          <a:bodyPr>
            <a:normAutofit/>
          </a:bodyPr>
          <a:lstStyle/>
          <a:p>
            <a:pPr>
              <a:spcBef>
                <a:spcPts val="600"/>
              </a:spcBef>
              <a:spcAft>
                <a:spcPts val="1200"/>
              </a:spcAft>
            </a:pPr>
            <a:r>
              <a:rPr lang="en-US" dirty="0"/>
              <a:t>Norms describe what is “normal” – this coming fall will not be normal (nor was the prior spring)</a:t>
            </a:r>
          </a:p>
          <a:p>
            <a:pPr lvl="1">
              <a:spcBef>
                <a:spcPts val="600"/>
              </a:spcBef>
            </a:pPr>
            <a:r>
              <a:rPr lang="en-US" sz="2000" dirty="0"/>
              <a:t>Norms can still be useful in the fall to understand how student achievement has changed, but caution is needed (especially when “stakes” are attached”)</a:t>
            </a:r>
          </a:p>
          <a:p>
            <a:pPr>
              <a:spcBef>
                <a:spcPts val="3000"/>
              </a:spcBef>
            </a:pPr>
            <a:r>
              <a:rPr lang="en-US" dirty="0"/>
              <a:t>Underscores the need to treat fall in many ways as a restart….and focus attention forward instead of backward. </a:t>
            </a:r>
          </a:p>
        </p:txBody>
      </p:sp>
      <p:sp>
        <p:nvSpPr>
          <p:cNvPr id="7" name="Title 6">
            <a:extLst>
              <a:ext uri="{FF2B5EF4-FFF2-40B4-BE49-F238E27FC236}">
                <a16:creationId xmlns:a16="http://schemas.microsoft.com/office/drawing/2014/main" id="{5E475148-6C7E-4A1A-84AD-C5F09980B0A2}"/>
              </a:ext>
            </a:extLst>
          </p:cNvPr>
          <p:cNvSpPr>
            <a:spLocks noGrp="1"/>
          </p:cNvSpPr>
          <p:nvPr>
            <p:ph type="title"/>
          </p:nvPr>
        </p:nvSpPr>
        <p:spPr/>
        <p:txBody>
          <a:bodyPr>
            <a:normAutofit/>
          </a:bodyPr>
          <a:lstStyle/>
          <a:p>
            <a:r>
              <a:rPr lang="en-US" sz="3400" dirty="0"/>
              <a:t>Application of the 2020 Norms - Considerations</a:t>
            </a:r>
          </a:p>
        </p:txBody>
      </p:sp>
      <p:sp>
        <p:nvSpPr>
          <p:cNvPr id="14" name="Text Placeholder 8">
            <a:extLst>
              <a:ext uri="{FF2B5EF4-FFF2-40B4-BE49-F238E27FC236}">
                <a16:creationId xmlns:a16="http://schemas.microsoft.com/office/drawing/2014/main" id="{08205953-7A73-4C49-BCAE-C6C7F0B89B8B}"/>
              </a:ext>
            </a:extLst>
          </p:cNvPr>
          <p:cNvSpPr txBox="1">
            <a:spLocks/>
          </p:cNvSpPr>
          <p:nvPr/>
        </p:nvSpPr>
        <p:spPr>
          <a:xfrm>
            <a:off x="483346" y="1409936"/>
            <a:ext cx="9790205" cy="666886"/>
          </a:xfrm>
          <a:prstGeom prst="rect">
            <a:avLst/>
          </a:prstGeom>
        </p:spPr>
        <p:txBody>
          <a:bodyPr vert="horz" lIns="91440" tIns="45720" rIns="91440" bIns="45720" rtlCol="0">
            <a:normAutofit/>
          </a:bodyPr>
          <a:lstStyle>
            <a:lvl1pPr marL="346472" indent="-346472" algn="l" defTabSz="685800" rtl="0" eaLnBrk="1" latinLnBrk="0" hangingPunct="1">
              <a:lnSpc>
                <a:spcPct val="110000"/>
              </a:lnSpc>
              <a:spcBef>
                <a:spcPts val="0"/>
              </a:spcBef>
              <a:spcAft>
                <a:spcPts val="1800"/>
              </a:spcAft>
              <a:buClr>
                <a:schemeClr val="accent1"/>
              </a:buClr>
              <a:buFont typeface="HiraginoSans-W3" charset="-128"/>
              <a:buChar char="✚"/>
              <a:tabLst/>
              <a:defRPr sz="1800" i="0" kern="1200" spc="0" baseline="0">
                <a:solidFill>
                  <a:schemeClr val="tx1"/>
                </a:solidFill>
                <a:latin typeface="+mn-lt"/>
                <a:ea typeface="+mn-ea"/>
                <a:cs typeface="+mn-cs"/>
              </a:defRPr>
            </a:lvl1pPr>
            <a:lvl2pPr marL="604838" indent="-258366" algn="l" defTabSz="685800" rtl="0" eaLnBrk="1" latinLnBrk="0" hangingPunct="1">
              <a:lnSpc>
                <a:spcPct val="110000"/>
              </a:lnSpc>
              <a:spcBef>
                <a:spcPts val="0"/>
              </a:spcBef>
              <a:spcAft>
                <a:spcPts val="1800"/>
              </a:spcAft>
              <a:buClr>
                <a:schemeClr val="accent1"/>
              </a:buClr>
              <a:buFont typeface="Cambria" charset="0"/>
              <a:buChar char="⎼"/>
              <a:tabLst/>
              <a:defRPr sz="1800" i="0" kern="1200">
                <a:solidFill>
                  <a:schemeClr val="tx1"/>
                </a:solidFill>
                <a:latin typeface="+mn-lt"/>
                <a:ea typeface="+mn-ea"/>
                <a:cs typeface="+mn-cs"/>
              </a:defRPr>
            </a:lvl2pPr>
            <a:lvl3pPr marL="862013" indent="-257175" algn="l" defTabSz="685800" rtl="0" eaLnBrk="1" latinLnBrk="0" hangingPunct="1">
              <a:lnSpc>
                <a:spcPct val="110000"/>
              </a:lnSpc>
              <a:spcBef>
                <a:spcPts val="0"/>
              </a:spcBef>
              <a:spcAft>
                <a:spcPts val="1800"/>
              </a:spcAft>
              <a:buClr>
                <a:schemeClr val="accent1"/>
              </a:buClr>
              <a:buSzPct val="70000"/>
              <a:buFont typeface="HiraginoSans-W3" charset="-128"/>
              <a:buChar char="✚"/>
              <a:tabLst/>
              <a:defRPr sz="1800" i="0" kern="1200" baseline="0">
                <a:solidFill>
                  <a:schemeClr val="tx1"/>
                </a:solidFill>
                <a:latin typeface="+mn-lt"/>
                <a:ea typeface="+mn-ea"/>
                <a:cs typeface="+mn-cs"/>
              </a:defRPr>
            </a:lvl3pPr>
            <a:lvl4pPr marL="1120379" indent="-213122" algn="l" defTabSz="685800" rtl="0" eaLnBrk="1" latinLnBrk="0" hangingPunct="1">
              <a:lnSpc>
                <a:spcPct val="110000"/>
              </a:lnSpc>
              <a:spcBef>
                <a:spcPts val="0"/>
              </a:spcBef>
              <a:spcAft>
                <a:spcPts val="1800"/>
              </a:spcAft>
              <a:buClr>
                <a:schemeClr val="accent1"/>
              </a:buClr>
              <a:buSzPct val="80000"/>
              <a:buFont typeface="HiraginoSans-W3" charset="-128"/>
              <a:buChar char="-"/>
              <a:tabLst/>
              <a:defRPr sz="1800" i="0" kern="1200" baseline="0">
                <a:solidFill>
                  <a:schemeClr val="tx1"/>
                </a:solidFill>
                <a:latin typeface="+mn-lt"/>
                <a:ea typeface="+mn-ea"/>
                <a:cs typeface="+mn-cs"/>
              </a:defRPr>
            </a:lvl4pPr>
            <a:lvl5pPr marL="604838" indent="-258366" algn="l" defTabSz="685800" rtl="0" eaLnBrk="1" latinLnBrk="0" hangingPunct="1">
              <a:lnSpc>
                <a:spcPct val="110000"/>
              </a:lnSpc>
              <a:spcBef>
                <a:spcPts val="375"/>
              </a:spcBef>
              <a:spcAft>
                <a:spcPts val="600"/>
              </a:spcAft>
              <a:buClr>
                <a:schemeClr val="accent1"/>
              </a:buClr>
              <a:buSzPct val="80000"/>
              <a:buFont typeface="Monaco" charset="0"/>
              <a:buChar char="⎼"/>
              <a:tabLst/>
              <a:defRPr sz="1800" i="0" kern="1200">
                <a:solidFill>
                  <a:schemeClr val="tx1"/>
                </a:solidFill>
                <a:latin typeface="+mn-lt"/>
                <a:ea typeface="+mn-ea"/>
                <a:cs typeface="+mn-cs"/>
              </a:defRPr>
            </a:lvl5pPr>
            <a:lvl6pPr marL="862013" indent="-257175" algn="l" defTabSz="685800" rtl="0" eaLnBrk="1" latinLnBrk="0" hangingPunct="1">
              <a:lnSpc>
                <a:spcPct val="110000"/>
              </a:lnSpc>
              <a:spcBef>
                <a:spcPts val="375"/>
              </a:spcBef>
              <a:spcAft>
                <a:spcPts val="600"/>
              </a:spcAft>
              <a:buClr>
                <a:schemeClr val="accent1"/>
              </a:buClr>
              <a:buSzPct val="70000"/>
              <a:buFont typeface="HiraginoSans-W3" charset="-128"/>
              <a:buChar char="✚"/>
              <a:tabLst/>
              <a:defRPr sz="1800" i="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t>And then there’s COVID…</a:t>
            </a:r>
          </a:p>
        </p:txBody>
      </p:sp>
      <p:sp>
        <p:nvSpPr>
          <p:cNvPr id="6" name="TextBox 5">
            <a:extLst>
              <a:ext uri="{FF2B5EF4-FFF2-40B4-BE49-F238E27FC236}">
                <a16:creationId xmlns:a16="http://schemas.microsoft.com/office/drawing/2014/main" id="{E1149039-31E4-4A4D-9CE6-9E2551295112}"/>
              </a:ext>
            </a:extLst>
          </p:cNvPr>
          <p:cNvSpPr txBox="1"/>
          <p:nvPr/>
        </p:nvSpPr>
        <p:spPr>
          <a:xfrm>
            <a:off x="2151154" y="5677378"/>
            <a:ext cx="10040846" cy="830997"/>
          </a:xfrm>
          <a:prstGeom prst="rect">
            <a:avLst/>
          </a:prstGeom>
          <a:noFill/>
        </p:spPr>
        <p:txBody>
          <a:bodyPr wrap="square" rtlCol="0">
            <a:spAutoFit/>
          </a:bodyPr>
          <a:lstStyle/>
          <a:p>
            <a:r>
              <a:rPr lang="en-US" sz="2400" b="1" dirty="0">
                <a:solidFill>
                  <a:schemeClr val="accent4"/>
                </a:solidFill>
              </a:rPr>
              <a:t>Where are kids now, where do they need to go, and how do we help them get there?</a:t>
            </a:r>
            <a:endParaRPr lang="en-US" sz="2400" dirty="0"/>
          </a:p>
        </p:txBody>
      </p:sp>
    </p:spTree>
    <p:extLst>
      <p:ext uri="{BB962C8B-B14F-4D97-AF65-F5344CB8AC3E}">
        <p14:creationId xmlns:p14="http://schemas.microsoft.com/office/powerpoint/2010/main" val="11406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E71FB-65E2-4A70-948F-DDC9A6BF4BBC}"/>
              </a:ext>
            </a:extLst>
          </p:cNvPr>
          <p:cNvSpPr>
            <a:spLocks noGrp="1"/>
          </p:cNvSpPr>
          <p:nvPr>
            <p:ph type="title"/>
          </p:nvPr>
        </p:nvSpPr>
        <p:spPr/>
        <p:txBody>
          <a:bodyPr/>
          <a:lstStyle/>
          <a:p>
            <a:r>
              <a:rPr lang="en-US" dirty="0"/>
              <a:t>Questions?</a:t>
            </a:r>
          </a:p>
        </p:txBody>
      </p:sp>
      <p:sp>
        <p:nvSpPr>
          <p:cNvPr id="2" name="Text Placeholder 1">
            <a:extLst>
              <a:ext uri="{FF2B5EF4-FFF2-40B4-BE49-F238E27FC236}">
                <a16:creationId xmlns:a16="http://schemas.microsoft.com/office/drawing/2014/main" id="{E135C392-1BF6-47AD-97E1-37AA205F0087}"/>
              </a:ext>
            </a:extLst>
          </p:cNvPr>
          <p:cNvSpPr>
            <a:spLocks noGrp="1"/>
          </p:cNvSpPr>
          <p:nvPr>
            <p:ph idx="1"/>
          </p:nvPr>
        </p:nvSpPr>
        <p:spPr/>
        <p:txBody>
          <a:bodyPr/>
          <a:lstStyle/>
          <a:p>
            <a:pPr marL="0" indent="0">
              <a:buNone/>
            </a:pPr>
            <a:r>
              <a:rPr lang="en-US" dirty="0"/>
              <a:t>Thank you!</a:t>
            </a:r>
          </a:p>
          <a:p>
            <a:pPr marL="0" indent="0">
              <a:buNone/>
            </a:pPr>
            <a:endParaRPr lang="en-US" dirty="0"/>
          </a:p>
          <a:p>
            <a:pPr marL="0" indent="0">
              <a:buNone/>
            </a:pPr>
            <a:r>
              <a:rPr lang="en-US" dirty="0"/>
              <a:t>Nate Jensen, Ph.D.</a:t>
            </a:r>
          </a:p>
          <a:p>
            <a:pPr marL="0" indent="0">
              <a:buNone/>
            </a:pPr>
            <a:r>
              <a:rPr lang="en-US" dirty="0">
                <a:hlinkClick r:id="rId2"/>
              </a:rPr>
              <a:t>nate.jensen@nwea.org</a:t>
            </a:r>
            <a:endParaRPr lang="en-US" dirty="0"/>
          </a:p>
          <a:p>
            <a:pPr marL="0" indent="0">
              <a:buNone/>
            </a:pPr>
            <a:endParaRPr lang="en-US" dirty="0"/>
          </a:p>
        </p:txBody>
      </p:sp>
    </p:spTree>
    <p:extLst>
      <p:ext uri="{BB962C8B-B14F-4D97-AF65-F5344CB8AC3E}">
        <p14:creationId xmlns:p14="http://schemas.microsoft.com/office/powerpoint/2010/main" val="177641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A06C7-38EC-4831-B88D-C3104A2C8091}"/>
              </a:ext>
            </a:extLst>
          </p:cNvPr>
          <p:cNvSpPr>
            <a:spLocks noGrp="1"/>
          </p:cNvSpPr>
          <p:nvPr>
            <p:ph type="title"/>
          </p:nvPr>
        </p:nvSpPr>
        <p:spPr>
          <a:xfrm>
            <a:off x="340597" y="186534"/>
            <a:ext cx="4016189" cy="963470"/>
          </a:xfrm>
        </p:spPr>
        <p:txBody>
          <a:bodyPr>
            <a:normAutofit/>
          </a:bodyPr>
          <a:lstStyle/>
          <a:p>
            <a:r>
              <a:rPr lang="en-US" sz="2700" dirty="0"/>
              <a:t>What Resources Are (or Will Be) Available?</a:t>
            </a:r>
          </a:p>
        </p:txBody>
      </p:sp>
      <p:sp>
        <p:nvSpPr>
          <p:cNvPr id="5" name="Text Placeholder 4">
            <a:extLst>
              <a:ext uri="{FF2B5EF4-FFF2-40B4-BE49-F238E27FC236}">
                <a16:creationId xmlns:a16="http://schemas.microsoft.com/office/drawing/2014/main" id="{3B8F9068-0DD8-46A0-9391-82187BF40279}"/>
              </a:ext>
            </a:extLst>
          </p:cNvPr>
          <p:cNvSpPr>
            <a:spLocks noGrp="1"/>
          </p:cNvSpPr>
          <p:nvPr>
            <p:ph type="body" sz="quarter" idx="24"/>
          </p:nvPr>
        </p:nvSpPr>
        <p:spPr>
          <a:xfrm>
            <a:off x="340659" y="1600199"/>
            <a:ext cx="4213412" cy="4908175"/>
          </a:xfrm>
        </p:spPr>
        <p:txBody>
          <a:bodyPr>
            <a:normAutofit/>
          </a:bodyPr>
          <a:lstStyle/>
          <a:p>
            <a:pPr marL="285750" indent="-285750">
              <a:spcBef>
                <a:spcPts val="1200"/>
              </a:spcBef>
              <a:spcAft>
                <a:spcPts val="1200"/>
              </a:spcAft>
              <a:buFont typeface="Arial" panose="020B0604020202020204" pitchFamily="34" charset="0"/>
              <a:buChar char="•"/>
            </a:pPr>
            <a:r>
              <a:rPr lang="en-US" sz="1800" dirty="0">
                <a:hlinkClick r:id="rId2"/>
              </a:rPr>
              <a:t>2020 MAP Growth Norms Introduction and FAQ</a:t>
            </a:r>
            <a:endParaRPr lang="en-US" sz="1800" dirty="0"/>
          </a:p>
          <a:p>
            <a:pPr marL="285750" indent="-285750">
              <a:spcBef>
                <a:spcPts val="1200"/>
              </a:spcBef>
              <a:spcAft>
                <a:spcPts val="1200"/>
              </a:spcAft>
              <a:buFont typeface="Arial" panose="020B0604020202020204" pitchFamily="34" charset="0"/>
              <a:buChar char="•"/>
            </a:pPr>
            <a:r>
              <a:rPr lang="en-US" sz="1800" dirty="0">
                <a:hlinkClick r:id="rId3"/>
              </a:rPr>
              <a:t>2020 MAP Growth Norms Overview</a:t>
            </a:r>
            <a:endParaRPr lang="en-US" sz="1800" dirty="0"/>
          </a:p>
          <a:p>
            <a:pPr marL="285750" indent="-285750">
              <a:spcBef>
                <a:spcPts val="1200"/>
              </a:spcBef>
              <a:spcAft>
                <a:spcPts val="1200"/>
              </a:spcAft>
              <a:buFont typeface="Arial" panose="020B0604020202020204" pitchFamily="34" charset="0"/>
              <a:buChar char="•"/>
            </a:pPr>
            <a:r>
              <a:rPr lang="en-US" sz="1800" u="sng" dirty="0">
                <a:hlinkClick r:id="rId4"/>
              </a:rPr>
              <a:t>2020 Norms detail tables</a:t>
            </a:r>
            <a:endParaRPr lang="en-US" sz="1800" u="sng" dirty="0"/>
          </a:p>
          <a:p>
            <a:pPr marL="285750" indent="-285750">
              <a:spcBef>
                <a:spcPts val="1200"/>
              </a:spcBef>
              <a:spcAft>
                <a:spcPts val="1200"/>
              </a:spcAft>
              <a:buFont typeface="Arial" panose="020B0604020202020204" pitchFamily="34" charset="0"/>
              <a:buChar char="•"/>
            </a:pPr>
            <a:r>
              <a:rPr lang="en-US" sz="1800" dirty="0">
                <a:hlinkClick r:id="rId5"/>
              </a:rPr>
              <a:t>2020 Comparative Data to Inform Instruction one-sheet</a:t>
            </a:r>
            <a:endParaRPr lang="en-US" sz="1800" dirty="0"/>
          </a:p>
          <a:p>
            <a:pPr marL="285750" indent="-285750">
              <a:spcBef>
                <a:spcPts val="1200"/>
              </a:spcBef>
              <a:spcAft>
                <a:spcPts val="1200"/>
              </a:spcAft>
              <a:buFont typeface="Arial" panose="020B0604020202020204" pitchFamily="34" charset="0"/>
              <a:buChar char="•"/>
            </a:pPr>
            <a:r>
              <a:rPr lang="en-US" sz="1800" dirty="0">
                <a:solidFill>
                  <a:srgbClr val="FF0000"/>
                </a:solidFill>
              </a:rPr>
              <a:t>Norms by Quintile </a:t>
            </a:r>
          </a:p>
          <a:p>
            <a:pPr marL="285750" indent="-285750">
              <a:spcBef>
                <a:spcPts val="1200"/>
              </a:spcBef>
              <a:spcAft>
                <a:spcPts val="1200"/>
              </a:spcAft>
              <a:buFont typeface="Arial" panose="020B0604020202020204" pitchFamily="34" charset="0"/>
              <a:buChar char="•"/>
            </a:pPr>
            <a:r>
              <a:rPr lang="en-US" sz="1800" dirty="0">
                <a:solidFill>
                  <a:srgbClr val="FF0000"/>
                </a:solidFill>
              </a:rPr>
              <a:t>Full Norming Study </a:t>
            </a:r>
          </a:p>
          <a:p>
            <a:pPr marL="285750" indent="-285750">
              <a:spcBef>
                <a:spcPts val="1200"/>
              </a:spcBef>
              <a:spcAft>
                <a:spcPts val="1200"/>
              </a:spcAft>
              <a:buFont typeface="Arial" panose="020B0604020202020204" pitchFamily="34" charset="0"/>
              <a:buChar char="•"/>
            </a:pPr>
            <a:r>
              <a:rPr lang="en-US" sz="1800" dirty="0">
                <a:solidFill>
                  <a:srgbClr val="FF0000"/>
                </a:solidFill>
              </a:rPr>
              <a:t>Updated ASG Calculator</a:t>
            </a:r>
          </a:p>
        </p:txBody>
      </p:sp>
    </p:spTree>
    <p:extLst>
      <p:ext uri="{BB962C8B-B14F-4D97-AF65-F5344CB8AC3E}">
        <p14:creationId xmlns:p14="http://schemas.microsoft.com/office/powerpoint/2010/main" val="18049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8871D-C1F4-4363-8471-99BD018890A2}"/>
              </a:ext>
            </a:extLst>
          </p:cNvPr>
          <p:cNvSpPr>
            <a:spLocks noGrp="1"/>
          </p:cNvSpPr>
          <p:nvPr>
            <p:ph type="title"/>
          </p:nvPr>
        </p:nvSpPr>
        <p:spPr/>
        <p:txBody>
          <a:bodyPr/>
          <a:lstStyle/>
          <a:p>
            <a:r>
              <a:rPr lang="en-US" sz="3400" dirty="0"/>
              <a:t>Why Are Norms So Important?</a:t>
            </a:r>
          </a:p>
        </p:txBody>
      </p:sp>
      <p:sp>
        <p:nvSpPr>
          <p:cNvPr id="5" name="Content Placeholder 4">
            <a:extLst>
              <a:ext uri="{FF2B5EF4-FFF2-40B4-BE49-F238E27FC236}">
                <a16:creationId xmlns:a16="http://schemas.microsoft.com/office/drawing/2014/main" id="{556E0914-DB87-4637-8BDD-5DFB66F7AE9A}"/>
              </a:ext>
            </a:extLst>
          </p:cNvPr>
          <p:cNvSpPr>
            <a:spLocks noGrp="1"/>
          </p:cNvSpPr>
          <p:nvPr>
            <p:ph idx="1"/>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76A288C1-E4E9-419E-902E-FD0C1489EC9F}"/>
              </a:ext>
            </a:extLst>
          </p:cNvPr>
          <p:cNvSpPr>
            <a:spLocks noGrp="1"/>
          </p:cNvSpPr>
          <p:nvPr>
            <p:ph type="body" sz="quarter" idx="4294967295"/>
          </p:nvPr>
        </p:nvSpPr>
        <p:spPr>
          <a:xfrm>
            <a:off x="179615" y="1469571"/>
            <a:ext cx="11388725" cy="5210175"/>
          </a:xfrm>
        </p:spPr>
        <p:txBody>
          <a:bodyPr>
            <a:normAutofit/>
          </a:bodyPr>
          <a:lstStyle/>
          <a:p>
            <a:r>
              <a:rPr lang="en-US" dirty="0"/>
              <a:t>A RIT score (or change in RIT score) by itself is meaningless</a:t>
            </a:r>
          </a:p>
          <a:p>
            <a:pPr marL="0" indent="0">
              <a:buNone/>
            </a:pPr>
            <a:endParaRPr lang="en-US" dirty="0"/>
          </a:p>
          <a:p>
            <a:pPr>
              <a:spcAft>
                <a:spcPts val="600"/>
              </a:spcAft>
            </a:pPr>
            <a:r>
              <a:rPr lang="en-US" dirty="0"/>
              <a:t>Norms provide one important piece of context, and allow us to answer questions like:</a:t>
            </a:r>
          </a:p>
          <a:p>
            <a:pPr lvl="1">
              <a:spcBef>
                <a:spcPts val="600"/>
              </a:spcBef>
              <a:spcAft>
                <a:spcPts val="600"/>
              </a:spcAft>
            </a:pPr>
            <a:r>
              <a:rPr lang="en-US" sz="1500" dirty="0"/>
              <a:t>How does a student’s achievement compare to other students in the same grade and subject area at that term?</a:t>
            </a:r>
          </a:p>
          <a:p>
            <a:pPr lvl="1">
              <a:spcBef>
                <a:spcPts val="600"/>
              </a:spcBef>
              <a:spcAft>
                <a:spcPts val="600"/>
              </a:spcAft>
            </a:pPr>
            <a:r>
              <a:rPr lang="en-US" sz="1500" dirty="0"/>
              <a:t>How much gain might we expect to see between two tests, given a certain set of characteristics?</a:t>
            </a:r>
          </a:p>
          <a:p>
            <a:pPr lvl="1">
              <a:spcBef>
                <a:spcPts val="600"/>
              </a:spcBef>
              <a:spcAft>
                <a:spcPts val="600"/>
              </a:spcAft>
            </a:pPr>
            <a:r>
              <a:rPr lang="en-US" sz="1500" dirty="0"/>
              <a:t>Is my student showing average gains? Above average? Below average?</a:t>
            </a:r>
          </a:p>
          <a:p>
            <a:pPr lvl="1">
              <a:spcBef>
                <a:spcPts val="600"/>
              </a:spcBef>
              <a:spcAft>
                <a:spcPts val="600"/>
              </a:spcAft>
            </a:pPr>
            <a:r>
              <a:rPr lang="en-US" sz="1500" dirty="0"/>
              <a:t>I want my student to be on-track for proficiency at the end of the year – how much growth does he need to show, and is that growth goal realistic?</a:t>
            </a:r>
          </a:p>
          <a:p>
            <a:pPr marL="346472" lvl="1" indent="0">
              <a:spcBef>
                <a:spcPts val="600"/>
              </a:spcBef>
              <a:spcAft>
                <a:spcPts val="600"/>
              </a:spcAft>
              <a:buNone/>
            </a:pPr>
            <a:endParaRPr lang="en-US" sz="1500" dirty="0"/>
          </a:p>
          <a:p>
            <a:pPr>
              <a:spcBef>
                <a:spcPts val="1200"/>
              </a:spcBef>
              <a:spcAft>
                <a:spcPts val="1200"/>
              </a:spcAft>
            </a:pPr>
            <a:r>
              <a:rPr lang="en-US" dirty="0"/>
              <a:t>Of course, “who” the norms are based on matters (a lot)</a:t>
            </a:r>
          </a:p>
          <a:p>
            <a:pPr marL="0" indent="0">
              <a:buNone/>
            </a:pPr>
            <a:endParaRPr lang="en-US" dirty="0"/>
          </a:p>
        </p:txBody>
      </p:sp>
    </p:spTree>
    <p:extLst>
      <p:ext uri="{BB962C8B-B14F-4D97-AF65-F5344CB8AC3E}">
        <p14:creationId xmlns:p14="http://schemas.microsoft.com/office/powerpoint/2010/main" val="31211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56CB23-33E0-4369-8D03-C57AADE8F95A}"/>
              </a:ext>
            </a:extLst>
          </p:cNvPr>
          <p:cNvSpPr>
            <a:spLocks noGrp="1"/>
          </p:cNvSpPr>
          <p:nvPr>
            <p:ph type="body" sz="quarter" idx="24"/>
          </p:nvPr>
        </p:nvSpPr>
        <p:spPr>
          <a:xfrm>
            <a:off x="295376" y="1595903"/>
            <a:ext cx="11571503" cy="5440621"/>
          </a:xfrm>
        </p:spPr>
        <p:txBody>
          <a:bodyPr>
            <a:normAutofit fontScale="92500" lnSpcReduction="10000"/>
          </a:bodyPr>
          <a:lstStyle/>
          <a:p>
            <a:pPr lvl="0">
              <a:spcBef>
                <a:spcPts val="1200"/>
              </a:spcBef>
              <a:spcAft>
                <a:spcPts val="1200"/>
              </a:spcAft>
              <a:buFont typeface="+mj-lt"/>
              <a:buAutoNum type="arabicPeriod"/>
            </a:pPr>
            <a:r>
              <a:rPr lang="en-US" sz="2600" dirty="0"/>
              <a:t>NWEA norms are “nationally representative”, not just “national norms” </a:t>
            </a:r>
          </a:p>
          <a:p>
            <a:pPr lvl="0">
              <a:spcBef>
                <a:spcPts val="1200"/>
              </a:spcBef>
              <a:spcAft>
                <a:spcPts val="1200"/>
              </a:spcAft>
              <a:buFont typeface="+mj-lt"/>
              <a:buAutoNum type="arabicPeriod"/>
            </a:pPr>
            <a:r>
              <a:rPr lang="en-US" sz="2600" dirty="0"/>
              <a:t>NWEA growth norms adjust for starting achievement level </a:t>
            </a:r>
          </a:p>
          <a:p>
            <a:pPr lvl="0">
              <a:spcBef>
                <a:spcPts val="1200"/>
              </a:spcBef>
              <a:spcAft>
                <a:spcPts val="1200"/>
              </a:spcAft>
              <a:buFont typeface="+mj-lt"/>
              <a:buAutoNum type="arabicPeriod"/>
            </a:pPr>
            <a:r>
              <a:rPr lang="en-US" sz="2600" dirty="0"/>
              <a:t>NWEA growth norms adjust for instructional exposure</a:t>
            </a:r>
          </a:p>
          <a:p>
            <a:pPr lvl="1">
              <a:spcBef>
                <a:spcPts val="1200"/>
              </a:spcBef>
              <a:spcAft>
                <a:spcPts val="1200"/>
              </a:spcAft>
            </a:pPr>
            <a:r>
              <a:rPr lang="en-US" sz="1600" dirty="0"/>
              <a:t>Don’t just use generic “fall” or “spring” seasons; benefit from the collection of actual calendar information from districts across the country (35%)</a:t>
            </a:r>
          </a:p>
          <a:p>
            <a:pPr lvl="0">
              <a:spcBef>
                <a:spcPts val="1200"/>
              </a:spcBef>
              <a:spcAft>
                <a:spcPts val="1200"/>
              </a:spcAft>
              <a:buFont typeface="+mj-lt"/>
              <a:buAutoNum type="arabicPeriod"/>
            </a:pPr>
            <a:r>
              <a:rPr lang="en-US" sz="2600" dirty="0"/>
              <a:t>NWEA norms reflect “effortful” behavior</a:t>
            </a:r>
          </a:p>
          <a:p>
            <a:pPr lvl="0">
              <a:spcBef>
                <a:spcPts val="1200"/>
              </a:spcBef>
              <a:spcAft>
                <a:spcPts val="1200"/>
              </a:spcAft>
              <a:buFont typeface="+mj-lt"/>
              <a:buAutoNum type="arabicPeriod"/>
            </a:pPr>
            <a:r>
              <a:rPr lang="en-US" sz="2600" dirty="0"/>
              <a:t>NWEA norms benefit from a very large sample of students, schools, and test events, and build student growth trajectories based on three years of data, not one</a:t>
            </a:r>
          </a:p>
          <a:p>
            <a:pPr>
              <a:spcBef>
                <a:spcPts val="1200"/>
              </a:spcBef>
              <a:spcAft>
                <a:spcPts val="1200"/>
              </a:spcAft>
              <a:buFont typeface="+mj-lt"/>
              <a:buAutoNum type="arabicPeriod"/>
            </a:pPr>
            <a:r>
              <a:rPr lang="en-US" sz="2600" dirty="0"/>
              <a:t>NWEA has norms for individual students (student norms) and groups of students (school norms)</a:t>
            </a:r>
          </a:p>
          <a:p>
            <a:endParaRPr lang="en-US" dirty="0"/>
          </a:p>
          <a:p>
            <a:endParaRPr lang="en-US" dirty="0"/>
          </a:p>
        </p:txBody>
      </p:sp>
      <p:sp>
        <p:nvSpPr>
          <p:cNvPr id="4" name="Title 3">
            <a:extLst>
              <a:ext uri="{FF2B5EF4-FFF2-40B4-BE49-F238E27FC236}">
                <a16:creationId xmlns:a16="http://schemas.microsoft.com/office/drawing/2014/main" id="{3860E93A-AA6B-4F55-9ADA-0850467F706B}"/>
              </a:ext>
            </a:extLst>
          </p:cNvPr>
          <p:cNvSpPr>
            <a:spLocks noGrp="1"/>
          </p:cNvSpPr>
          <p:nvPr>
            <p:ph type="title"/>
          </p:nvPr>
        </p:nvSpPr>
        <p:spPr>
          <a:xfrm>
            <a:off x="433871" y="361428"/>
            <a:ext cx="10920815" cy="486099"/>
          </a:xfrm>
        </p:spPr>
        <p:txBody>
          <a:bodyPr>
            <a:noAutofit/>
          </a:bodyPr>
          <a:lstStyle/>
          <a:p>
            <a:r>
              <a:rPr lang="en-US" sz="3400" dirty="0"/>
              <a:t>Important Characteristics of NWEA Norms</a:t>
            </a:r>
          </a:p>
        </p:txBody>
      </p:sp>
    </p:spTree>
    <p:extLst>
      <p:ext uri="{BB962C8B-B14F-4D97-AF65-F5344CB8AC3E}">
        <p14:creationId xmlns:p14="http://schemas.microsoft.com/office/powerpoint/2010/main" val="21387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5B093-E93F-4EA4-8B02-51572FA6AEE6}"/>
              </a:ext>
            </a:extLst>
          </p:cNvPr>
          <p:cNvSpPr>
            <a:spLocks noGrp="1"/>
          </p:cNvSpPr>
          <p:nvPr>
            <p:ph type="title"/>
          </p:nvPr>
        </p:nvSpPr>
        <p:spPr/>
        <p:txBody>
          <a:bodyPr>
            <a:normAutofit/>
          </a:bodyPr>
          <a:lstStyle/>
          <a:p>
            <a:r>
              <a:rPr lang="en-US" sz="3400" dirty="0"/>
              <a:t>2020 Norms – What’s Changed?</a:t>
            </a:r>
          </a:p>
        </p:txBody>
      </p:sp>
      <p:sp>
        <p:nvSpPr>
          <p:cNvPr id="7" name="Text Placeholder 6">
            <a:extLst>
              <a:ext uri="{FF2B5EF4-FFF2-40B4-BE49-F238E27FC236}">
                <a16:creationId xmlns:a16="http://schemas.microsoft.com/office/drawing/2014/main" id="{4FB827A3-A1EE-401C-BC8A-694146DCE941}"/>
              </a:ext>
            </a:extLst>
          </p:cNvPr>
          <p:cNvSpPr>
            <a:spLocks noGrp="1"/>
          </p:cNvSpPr>
          <p:nvPr>
            <p:ph idx="1"/>
          </p:nvPr>
        </p:nvSpPr>
        <p:spPr/>
        <p:txBody>
          <a:bodyPr>
            <a:normAutofit fontScale="85000" lnSpcReduction="20000"/>
          </a:bodyPr>
          <a:lstStyle/>
          <a:p>
            <a:pPr marL="346472" indent="-346472" defTabSz="685800">
              <a:lnSpc>
                <a:spcPct val="120000"/>
              </a:lnSpc>
              <a:spcBef>
                <a:spcPts val="1200"/>
              </a:spcBef>
              <a:spcAft>
                <a:spcPts val="1800"/>
              </a:spcAft>
            </a:pPr>
            <a:r>
              <a:rPr lang="en-US" sz="2200" dirty="0"/>
              <a:t>Focal year: 2016-17 (was 2012-13); utilizes data from 15-16 and 17-18 as well</a:t>
            </a:r>
          </a:p>
          <a:p>
            <a:pPr marL="346472" indent="-346472" defTabSz="685800">
              <a:lnSpc>
                <a:spcPct val="120000"/>
              </a:lnSpc>
              <a:spcBef>
                <a:spcPts val="1200"/>
              </a:spcBef>
              <a:spcAft>
                <a:spcPts val="1800"/>
              </a:spcAft>
            </a:pPr>
            <a:r>
              <a:rPr lang="en-US" sz="2200" dirty="0"/>
              <a:t>Sample size:</a:t>
            </a:r>
          </a:p>
          <a:p>
            <a:pPr marL="690959" lvl="1" indent="-346472" defTabSz="685800">
              <a:lnSpc>
                <a:spcPct val="120000"/>
              </a:lnSpc>
              <a:spcBef>
                <a:spcPts val="1200"/>
              </a:spcBef>
              <a:spcAft>
                <a:spcPts val="1800"/>
              </a:spcAft>
            </a:pPr>
            <a:r>
              <a:rPr lang="en-US" sz="1900" dirty="0"/>
              <a:t>3.6M to 5.5M test scores</a:t>
            </a:r>
          </a:p>
          <a:p>
            <a:pPr marL="690959" lvl="1" indent="-346472" defTabSz="685800">
              <a:lnSpc>
                <a:spcPct val="120000"/>
              </a:lnSpc>
              <a:spcBef>
                <a:spcPts val="1200"/>
              </a:spcBef>
              <a:spcAft>
                <a:spcPts val="1800"/>
              </a:spcAft>
            </a:pPr>
            <a:r>
              <a:rPr lang="en-US" sz="1900" dirty="0"/>
              <a:t>500K to 700K students</a:t>
            </a:r>
          </a:p>
          <a:p>
            <a:pPr marL="690959" lvl="1" indent="-346472" defTabSz="685800">
              <a:lnSpc>
                <a:spcPct val="120000"/>
              </a:lnSpc>
              <a:spcBef>
                <a:spcPts val="1200"/>
              </a:spcBef>
              <a:spcAft>
                <a:spcPts val="1800"/>
              </a:spcAft>
            </a:pPr>
            <a:r>
              <a:rPr lang="en-US" sz="1900" dirty="0"/>
              <a:t>24,500 schools in 5,800 districts across all 50 states</a:t>
            </a:r>
          </a:p>
          <a:p>
            <a:pPr marL="346472" indent="-346472" defTabSz="685800">
              <a:lnSpc>
                <a:spcPct val="120000"/>
              </a:lnSpc>
              <a:spcBef>
                <a:spcPts val="1200"/>
              </a:spcBef>
              <a:spcAft>
                <a:spcPts val="1800"/>
              </a:spcAft>
            </a:pPr>
            <a:r>
              <a:rPr lang="en-US" sz="2200" dirty="0"/>
              <a:t>No substantive methodological changes to the norms this year</a:t>
            </a:r>
          </a:p>
          <a:p>
            <a:pPr marL="346472" indent="-346472" defTabSz="685800">
              <a:lnSpc>
                <a:spcPct val="120000"/>
              </a:lnSpc>
              <a:spcBef>
                <a:spcPts val="1200"/>
              </a:spcBef>
              <a:spcAft>
                <a:spcPts val="1800"/>
              </a:spcAft>
            </a:pPr>
            <a:r>
              <a:rPr lang="en-US" sz="2200" dirty="0"/>
              <a:t>Norms will reflect the K-2 scale maintenance work that will also be implemented in July 2020 (</a:t>
            </a:r>
            <a:r>
              <a:rPr lang="en-US" sz="2200" dirty="0">
                <a:solidFill>
                  <a:srgbClr val="FF0000"/>
                </a:solidFill>
              </a:rPr>
              <a:t>more on this later</a:t>
            </a:r>
            <a:r>
              <a:rPr lang="en-US" sz="2200" dirty="0"/>
              <a:t>)</a:t>
            </a:r>
          </a:p>
        </p:txBody>
      </p:sp>
    </p:spTree>
    <p:extLst>
      <p:ext uri="{BB962C8B-B14F-4D97-AF65-F5344CB8AC3E}">
        <p14:creationId xmlns:p14="http://schemas.microsoft.com/office/powerpoint/2010/main" val="418480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5B093-E93F-4EA4-8B02-51572FA6AEE6}"/>
              </a:ext>
            </a:extLst>
          </p:cNvPr>
          <p:cNvSpPr>
            <a:spLocks noGrp="1"/>
          </p:cNvSpPr>
          <p:nvPr>
            <p:ph type="title"/>
          </p:nvPr>
        </p:nvSpPr>
        <p:spPr/>
        <p:txBody>
          <a:bodyPr>
            <a:normAutofit/>
          </a:bodyPr>
          <a:lstStyle/>
          <a:p>
            <a:r>
              <a:rPr lang="en-US" sz="3400" dirty="0"/>
              <a:t>2020 Norms – What’s Changed? </a:t>
            </a:r>
            <a:r>
              <a:rPr lang="en-US" sz="3400" b="1" dirty="0">
                <a:solidFill>
                  <a:schemeClr val="tx1"/>
                </a:solidFill>
              </a:rPr>
              <a:t>New Grades</a:t>
            </a:r>
          </a:p>
        </p:txBody>
      </p:sp>
      <p:sp>
        <p:nvSpPr>
          <p:cNvPr id="2" name="Vertical Content Placeholder 1">
            <a:extLst>
              <a:ext uri="{FF2B5EF4-FFF2-40B4-BE49-F238E27FC236}">
                <a16:creationId xmlns:a16="http://schemas.microsoft.com/office/drawing/2014/main" id="{D7C1928D-D95A-47B8-8B38-F22E5A2736DF}"/>
              </a:ext>
            </a:extLst>
          </p:cNvPr>
          <p:cNvSpPr>
            <a:spLocks noGrp="1"/>
          </p:cNvSpPr>
          <p:nvPr>
            <p:ph orient="vert" sz="quarter" idx="4294967295"/>
          </p:nvPr>
        </p:nvSpPr>
        <p:spPr>
          <a:xfrm>
            <a:off x="896938" y="1497013"/>
            <a:ext cx="11295062" cy="5224462"/>
          </a:xfrm>
        </p:spPr>
        <p:txBody>
          <a:bodyPr>
            <a:normAutofit/>
          </a:bodyPr>
          <a:lstStyle/>
          <a:p>
            <a:pPr marL="346472" indent="-346472">
              <a:lnSpc>
                <a:spcPct val="130000"/>
              </a:lnSpc>
              <a:buFont typeface="HiraginoSans-W3" charset="-128"/>
              <a:buChar char="✚"/>
            </a:pPr>
            <a:r>
              <a:rPr lang="en-US" sz="2400" dirty="0"/>
              <a:t>Addition of new grades to the norms:</a:t>
            </a:r>
          </a:p>
          <a:p>
            <a:pPr marL="947738" lvl="1" indent="-285750">
              <a:spcBef>
                <a:spcPts val="600"/>
              </a:spcBef>
              <a:spcAft>
                <a:spcPts val="0"/>
              </a:spcAft>
              <a:buFont typeface="Arial" panose="020B0604020202020204" pitchFamily="34" charset="0"/>
              <a:buChar char="•"/>
            </a:pPr>
            <a:r>
              <a:rPr lang="en-US" sz="2200" dirty="0"/>
              <a:t>Achievement:</a:t>
            </a:r>
          </a:p>
          <a:p>
            <a:pPr marL="1204913" lvl="2" indent="-285750">
              <a:spcBef>
                <a:spcPts val="600"/>
              </a:spcBef>
              <a:spcAft>
                <a:spcPts val="0"/>
              </a:spcAft>
              <a:buFont typeface="Arial" panose="020B0604020202020204" pitchFamily="34" charset="0"/>
              <a:buChar char="•"/>
            </a:pPr>
            <a:r>
              <a:rPr lang="en-US" sz="2200" dirty="0"/>
              <a:t>12th grade – mathematics and reading</a:t>
            </a:r>
          </a:p>
          <a:p>
            <a:pPr marL="1204913" lvl="2" indent="-285750">
              <a:spcBef>
                <a:spcPts val="600"/>
              </a:spcBef>
              <a:spcAft>
                <a:spcPts val="0"/>
              </a:spcAft>
              <a:buFont typeface="Arial" panose="020B0604020202020204" pitchFamily="34" charset="0"/>
              <a:buChar char="•"/>
            </a:pPr>
            <a:r>
              <a:rPr lang="en-US" sz="2200" dirty="0"/>
              <a:t>2nd grade – science</a:t>
            </a:r>
          </a:p>
          <a:p>
            <a:pPr marL="890588" lvl="1" indent="-285750">
              <a:spcBef>
                <a:spcPts val="600"/>
              </a:spcBef>
              <a:spcAft>
                <a:spcPts val="0"/>
              </a:spcAft>
              <a:buFont typeface="Arial" panose="020B0604020202020204" pitchFamily="34" charset="0"/>
              <a:buChar char="•"/>
            </a:pPr>
            <a:endParaRPr lang="en-US" dirty="0"/>
          </a:p>
          <a:p>
            <a:pPr marL="890588" lvl="1" indent="-285750">
              <a:spcBef>
                <a:spcPts val="600"/>
              </a:spcBef>
              <a:spcAft>
                <a:spcPts val="0"/>
              </a:spcAft>
              <a:buFont typeface="Arial" panose="020B0604020202020204" pitchFamily="34" charset="0"/>
              <a:buChar char="•"/>
            </a:pPr>
            <a:r>
              <a:rPr lang="en-US" sz="2200" dirty="0"/>
              <a:t>Growth:</a:t>
            </a:r>
          </a:p>
          <a:p>
            <a:pPr marL="1147763" lvl="2" indent="-285750">
              <a:spcBef>
                <a:spcPts val="600"/>
              </a:spcBef>
              <a:spcAft>
                <a:spcPts val="0"/>
              </a:spcAft>
              <a:buFont typeface="Arial" panose="020B0604020202020204" pitchFamily="34" charset="0"/>
              <a:buChar char="•"/>
            </a:pPr>
            <a:r>
              <a:rPr lang="en-US" sz="2200" dirty="0"/>
              <a:t>11</a:t>
            </a:r>
            <a:r>
              <a:rPr lang="en-US" sz="2200" baseline="30000" dirty="0"/>
              <a:t>th</a:t>
            </a:r>
            <a:r>
              <a:rPr lang="en-US" sz="2200" dirty="0"/>
              <a:t> and 12</a:t>
            </a:r>
            <a:r>
              <a:rPr lang="en-US" sz="2200" baseline="30000" dirty="0"/>
              <a:t>th</a:t>
            </a:r>
            <a:r>
              <a:rPr lang="en-US" sz="2200" dirty="0"/>
              <a:t> grade – mathematics and reading</a:t>
            </a:r>
          </a:p>
          <a:p>
            <a:pPr marL="1147763" lvl="2" indent="-285750">
              <a:spcBef>
                <a:spcPts val="600"/>
              </a:spcBef>
              <a:spcAft>
                <a:spcPts val="0"/>
              </a:spcAft>
              <a:buFont typeface="Arial" panose="020B0604020202020204" pitchFamily="34" charset="0"/>
              <a:buChar char="•"/>
            </a:pPr>
            <a:r>
              <a:rPr lang="en-US" sz="2200" dirty="0"/>
              <a:t>11</a:t>
            </a:r>
            <a:r>
              <a:rPr lang="en-US" sz="2200" baseline="30000" dirty="0"/>
              <a:t>th</a:t>
            </a:r>
            <a:r>
              <a:rPr lang="en-US" sz="2200" dirty="0"/>
              <a:t> grade – language usage</a:t>
            </a:r>
          </a:p>
          <a:p>
            <a:pPr marL="1147763" lvl="2" indent="-285750">
              <a:spcBef>
                <a:spcPts val="600"/>
              </a:spcBef>
              <a:spcAft>
                <a:spcPts val="0"/>
              </a:spcAft>
              <a:buFont typeface="Arial" panose="020B0604020202020204" pitchFamily="34" charset="0"/>
              <a:buChar char="•"/>
            </a:pPr>
            <a:r>
              <a:rPr lang="en-US" sz="2200" dirty="0"/>
              <a:t>2</a:t>
            </a:r>
            <a:r>
              <a:rPr lang="en-US" sz="2200" baseline="30000" dirty="0"/>
              <a:t>nd</a:t>
            </a:r>
            <a:r>
              <a:rPr lang="en-US" sz="2200" dirty="0"/>
              <a:t>, 9</a:t>
            </a:r>
            <a:r>
              <a:rPr lang="en-US" sz="2200" baseline="30000" dirty="0"/>
              <a:t>th</a:t>
            </a:r>
            <a:r>
              <a:rPr lang="en-US" sz="2200" dirty="0"/>
              <a:t>, and 10</a:t>
            </a:r>
            <a:r>
              <a:rPr lang="en-US" sz="2200" baseline="30000" dirty="0"/>
              <a:t>th</a:t>
            </a:r>
            <a:r>
              <a:rPr lang="en-US" sz="2200" dirty="0"/>
              <a:t> grade – science</a:t>
            </a:r>
          </a:p>
          <a:p>
            <a:pPr lvl="2" indent="0">
              <a:spcAft>
                <a:spcPts val="0"/>
              </a:spcAft>
              <a:buNone/>
            </a:pPr>
            <a:endParaRPr lang="en-US" dirty="0"/>
          </a:p>
        </p:txBody>
      </p:sp>
    </p:spTree>
    <p:extLst>
      <p:ext uri="{BB962C8B-B14F-4D97-AF65-F5344CB8AC3E}">
        <p14:creationId xmlns:p14="http://schemas.microsoft.com/office/powerpoint/2010/main" val="31377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5B093-E93F-4EA4-8B02-51572FA6AEE6}"/>
              </a:ext>
            </a:extLst>
          </p:cNvPr>
          <p:cNvSpPr>
            <a:spLocks noGrp="1"/>
          </p:cNvSpPr>
          <p:nvPr>
            <p:ph type="title"/>
          </p:nvPr>
        </p:nvSpPr>
        <p:spPr/>
        <p:txBody>
          <a:bodyPr>
            <a:normAutofit/>
          </a:bodyPr>
          <a:lstStyle/>
          <a:p>
            <a:r>
              <a:rPr lang="en-US" sz="3400" dirty="0"/>
              <a:t>2020 Norms – What’s Changed? </a:t>
            </a:r>
            <a:r>
              <a:rPr lang="en-US" sz="3400" b="1" dirty="0">
                <a:solidFill>
                  <a:schemeClr val="tx1"/>
                </a:solidFill>
              </a:rPr>
              <a:t>New Term Pair</a:t>
            </a:r>
          </a:p>
        </p:txBody>
      </p:sp>
      <p:sp>
        <p:nvSpPr>
          <p:cNvPr id="2" name="Vertical Content Placeholder 1">
            <a:extLst>
              <a:ext uri="{FF2B5EF4-FFF2-40B4-BE49-F238E27FC236}">
                <a16:creationId xmlns:a16="http://schemas.microsoft.com/office/drawing/2014/main" id="{D7C1928D-D95A-47B8-8B38-F22E5A2736DF}"/>
              </a:ext>
            </a:extLst>
          </p:cNvPr>
          <p:cNvSpPr>
            <a:spLocks noGrp="1"/>
          </p:cNvSpPr>
          <p:nvPr>
            <p:ph orient="vert" sz="quarter" idx="4294967295"/>
          </p:nvPr>
        </p:nvSpPr>
        <p:spPr>
          <a:xfrm>
            <a:off x="130628" y="1366385"/>
            <a:ext cx="5054600" cy="5224462"/>
          </a:xfrm>
        </p:spPr>
        <p:txBody>
          <a:bodyPr>
            <a:normAutofit/>
          </a:bodyPr>
          <a:lstStyle/>
          <a:p>
            <a:pPr marL="1147763" lvl="2" indent="-285750">
              <a:spcAft>
                <a:spcPts val="0"/>
              </a:spcAft>
              <a:buFont typeface="Arial" panose="020B0604020202020204" pitchFamily="34" charset="0"/>
              <a:buChar char="•"/>
            </a:pPr>
            <a:endParaRPr lang="en-US" dirty="0"/>
          </a:p>
          <a:p>
            <a:pPr marL="346472" indent="-346472">
              <a:lnSpc>
                <a:spcPct val="140000"/>
              </a:lnSpc>
              <a:buFont typeface="HiraginoSans-W3" charset="-128"/>
              <a:buChar char="✚"/>
            </a:pPr>
            <a:r>
              <a:rPr lang="en-US" sz="2200" dirty="0"/>
              <a:t>New term pair included in the norming study (spring to fall – “summer loss”)</a:t>
            </a:r>
          </a:p>
          <a:p>
            <a:pPr marL="346472" indent="-346472">
              <a:lnSpc>
                <a:spcPct val="140000"/>
              </a:lnSpc>
              <a:buFont typeface="HiraginoSans-W3" charset="-128"/>
              <a:buChar char="✚"/>
            </a:pPr>
            <a:r>
              <a:rPr lang="en-US" sz="2200" dirty="0"/>
              <a:t>Not currently available in standard reports</a:t>
            </a:r>
          </a:p>
          <a:p>
            <a:pPr marL="346472" indent="-346472">
              <a:lnSpc>
                <a:spcPct val="140000"/>
              </a:lnSpc>
              <a:buFont typeface="HiraginoSans-W3" charset="-128"/>
              <a:buChar char="✚"/>
            </a:pPr>
            <a:r>
              <a:rPr lang="en-US" sz="2200" dirty="0"/>
              <a:t>Study tables and new calculator can help schools contextualize changes in student achievement over the summer months</a:t>
            </a:r>
          </a:p>
        </p:txBody>
      </p:sp>
      <p:pic>
        <p:nvPicPr>
          <p:cNvPr id="6" name="Picture 5">
            <a:extLst>
              <a:ext uri="{FF2B5EF4-FFF2-40B4-BE49-F238E27FC236}">
                <a16:creationId xmlns:a16="http://schemas.microsoft.com/office/drawing/2014/main" id="{8EEAE769-A9F6-4491-AE1B-DACDC7E8391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6436661" y="2042794"/>
            <a:ext cx="4392704" cy="319259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E9421F9-7261-45A9-BEB1-252D04A78883}"/>
              </a:ext>
            </a:extLst>
          </p:cNvPr>
          <p:cNvSpPr txBox="1"/>
          <p:nvPr/>
        </p:nvSpPr>
        <p:spPr>
          <a:xfrm>
            <a:off x="6974844" y="5235387"/>
            <a:ext cx="2521844" cy="261610"/>
          </a:xfrm>
          <a:prstGeom prst="rect">
            <a:avLst/>
          </a:prstGeom>
          <a:noFill/>
        </p:spPr>
        <p:txBody>
          <a:bodyPr wrap="none" rtlCol="0">
            <a:spAutoFit/>
          </a:bodyPr>
          <a:lstStyle/>
          <a:p>
            <a:r>
              <a:rPr lang="en-US" sz="1100" dirty="0"/>
              <a:t>*Mathematics (student growth norms)</a:t>
            </a:r>
          </a:p>
        </p:txBody>
      </p:sp>
    </p:spTree>
    <p:extLst>
      <p:ext uri="{BB962C8B-B14F-4D97-AF65-F5344CB8AC3E}">
        <p14:creationId xmlns:p14="http://schemas.microsoft.com/office/powerpoint/2010/main" val="297109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5B093-E93F-4EA4-8B02-51572FA6AEE6}"/>
              </a:ext>
            </a:extLst>
          </p:cNvPr>
          <p:cNvSpPr>
            <a:spLocks noGrp="1"/>
          </p:cNvSpPr>
          <p:nvPr>
            <p:ph type="title"/>
          </p:nvPr>
        </p:nvSpPr>
        <p:spPr/>
        <p:txBody>
          <a:bodyPr>
            <a:normAutofit/>
          </a:bodyPr>
          <a:lstStyle/>
          <a:p>
            <a:r>
              <a:rPr lang="en-US" sz="3400" dirty="0"/>
              <a:t>2020 Norms – What’s Changed? </a:t>
            </a:r>
            <a:r>
              <a:rPr lang="en-US" sz="3400" b="1" dirty="0">
                <a:solidFill>
                  <a:schemeClr val="tx1"/>
                </a:solidFill>
              </a:rPr>
              <a:t>Instructional Weeks</a:t>
            </a:r>
          </a:p>
        </p:txBody>
      </p:sp>
      <p:sp>
        <p:nvSpPr>
          <p:cNvPr id="2" name="Vertical Content Placeholder 1">
            <a:extLst>
              <a:ext uri="{FF2B5EF4-FFF2-40B4-BE49-F238E27FC236}">
                <a16:creationId xmlns:a16="http://schemas.microsoft.com/office/drawing/2014/main" id="{D7C1928D-D95A-47B8-8B38-F22E5A2736DF}"/>
              </a:ext>
            </a:extLst>
          </p:cNvPr>
          <p:cNvSpPr>
            <a:spLocks noGrp="1"/>
          </p:cNvSpPr>
          <p:nvPr>
            <p:ph orient="vert" sz="quarter" idx="4294967295"/>
          </p:nvPr>
        </p:nvSpPr>
        <p:spPr>
          <a:xfrm>
            <a:off x="6794500" y="1263650"/>
            <a:ext cx="5397500" cy="1931988"/>
          </a:xfrm>
        </p:spPr>
        <p:txBody>
          <a:bodyPr>
            <a:normAutofit/>
          </a:bodyPr>
          <a:lstStyle/>
          <a:p>
            <a:pPr marL="1147763" lvl="2" indent="-285750">
              <a:spcAft>
                <a:spcPts val="0"/>
              </a:spcAft>
              <a:buFont typeface="Arial" panose="020B0604020202020204" pitchFamily="34" charset="0"/>
              <a:buChar char="•"/>
            </a:pPr>
            <a:endParaRPr lang="en-US" dirty="0"/>
          </a:p>
          <a:p>
            <a:pPr marL="346472" indent="-346472">
              <a:lnSpc>
                <a:spcPct val="140000"/>
              </a:lnSpc>
              <a:buFont typeface="HiraginoSans-W3" charset="-128"/>
              <a:buChar char="✚"/>
            </a:pPr>
            <a:r>
              <a:rPr lang="en-US" sz="2200" dirty="0"/>
              <a:t>Upcoming and proposed changes to the application of instructional weeks in the reporting system</a:t>
            </a:r>
          </a:p>
        </p:txBody>
      </p:sp>
      <p:graphicFrame>
        <p:nvGraphicFramePr>
          <p:cNvPr id="5" name="Table 6">
            <a:extLst>
              <a:ext uri="{FF2B5EF4-FFF2-40B4-BE49-F238E27FC236}">
                <a16:creationId xmlns:a16="http://schemas.microsoft.com/office/drawing/2014/main" id="{7B38F331-09A1-476A-ADE1-5F7D107B923A}"/>
              </a:ext>
            </a:extLst>
          </p:cNvPr>
          <p:cNvGraphicFramePr>
            <a:graphicFrameLocks noGrp="1"/>
          </p:cNvGraphicFramePr>
          <p:nvPr/>
        </p:nvGraphicFramePr>
        <p:xfrm>
          <a:off x="699342" y="3736503"/>
          <a:ext cx="3298917" cy="2194560"/>
        </p:xfrm>
        <a:graphic>
          <a:graphicData uri="http://schemas.openxmlformats.org/drawingml/2006/table">
            <a:tbl>
              <a:tblPr firstRow="1" bandRow="1">
                <a:tableStyleId>{2A488322-F2BA-4B5B-9748-0D474271808F}</a:tableStyleId>
              </a:tblPr>
              <a:tblGrid>
                <a:gridCol w="1287878">
                  <a:extLst>
                    <a:ext uri="{9D8B030D-6E8A-4147-A177-3AD203B41FA5}">
                      <a16:colId xmlns:a16="http://schemas.microsoft.com/office/drawing/2014/main" val="2758905087"/>
                    </a:ext>
                  </a:extLst>
                </a:gridCol>
                <a:gridCol w="2011039">
                  <a:extLst>
                    <a:ext uri="{9D8B030D-6E8A-4147-A177-3AD203B41FA5}">
                      <a16:colId xmlns:a16="http://schemas.microsoft.com/office/drawing/2014/main" val="512990214"/>
                    </a:ext>
                  </a:extLst>
                </a:gridCol>
              </a:tblGrid>
              <a:tr h="370840">
                <a:tc>
                  <a:txBody>
                    <a:bodyPr/>
                    <a:lstStyle/>
                    <a:p>
                      <a:endParaRPr lang="en-US" sz="2000" dirty="0"/>
                    </a:p>
                  </a:txBody>
                  <a:tcPr/>
                </a:tc>
                <a:tc>
                  <a:txBody>
                    <a:bodyPr/>
                    <a:lstStyle/>
                    <a:p>
                      <a:pPr algn="ctr"/>
                      <a:r>
                        <a:rPr lang="en-US" sz="2000" dirty="0"/>
                        <a:t>Current Instructional Weeks</a:t>
                      </a:r>
                    </a:p>
                  </a:txBody>
                  <a:tcPr/>
                </a:tc>
                <a:extLst>
                  <a:ext uri="{0D108BD9-81ED-4DB2-BD59-A6C34878D82A}">
                    <a16:rowId xmlns:a16="http://schemas.microsoft.com/office/drawing/2014/main" val="3346410847"/>
                  </a:ext>
                </a:extLst>
              </a:tr>
              <a:tr h="370840">
                <a:tc>
                  <a:txBody>
                    <a:bodyPr/>
                    <a:lstStyle/>
                    <a:p>
                      <a:r>
                        <a:rPr lang="en-US" sz="2000" dirty="0"/>
                        <a:t>Fall</a:t>
                      </a:r>
                    </a:p>
                  </a:txBody>
                  <a:tcPr/>
                </a:tc>
                <a:tc>
                  <a:txBody>
                    <a:bodyPr/>
                    <a:lstStyle/>
                    <a:p>
                      <a:pPr algn="ctr"/>
                      <a:r>
                        <a:rPr lang="en-US" sz="2000" dirty="0"/>
                        <a:t>2-8</a:t>
                      </a:r>
                    </a:p>
                  </a:txBody>
                  <a:tcPr/>
                </a:tc>
                <a:extLst>
                  <a:ext uri="{0D108BD9-81ED-4DB2-BD59-A6C34878D82A}">
                    <a16:rowId xmlns:a16="http://schemas.microsoft.com/office/drawing/2014/main" val="3101489762"/>
                  </a:ext>
                </a:extLst>
              </a:tr>
              <a:tr h="370840">
                <a:tc>
                  <a:txBody>
                    <a:bodyPr/>
                    <a:lstStyle/>
                    <a:p>
                      <a:r>
                        <a:rPr lang="en-US" sz="2000" dirty="0"/>
                        <a:t>Winter</a:t>
                      </a:r>
                    </a:p>
                  </a:txBody>
                  <a:tcPr/>
                </a:tc>
                <a:tc>
                  <a:txBody>
                    <a:bodyPr/>
                    <a:lstStyle/>
                    <a:p>
                      <a:pPr algn="ctr"/>
                      <a:r>
                        <a:rPr lang="en-US" sz="2000" dirty="0"/>
                        <a:t>16-24</a:t>
                      </a:r>
                    </a:p>
                  </a:txBody>
                  <a:tcPr/>
                </a:tc>
                <a:extLst>
                  <a:ext uri="{0D108BD9-81ED-4DB2-BD59-A6C34878D82A}">
                    <a16:rowId xmlns:a16="http://schemas.microsoft.com/office/drawing/2014/main" val="1746290936"/>
                  </a:ext>
                </a:extLst>
              </a:tr>
              <a:tr h="370840">
                <a:tc>
                  <a:txBody>
                    <a:bodyPr/>
                    <a:lstStyle/>
                    <a:p>
                      <a:r>
                        <a:rPr lang="en-US" sz="2000" dirty="0"/>
                        <a:t>Spring</a:t>
                      </a:r>
                    </a:p>
                  </a:txBody>
                  <a:tcPr/>
                </a:tc>
                <a:tc>
                  <a:txBody>
                    <a:bodyPr/>
                    <a:lstStyle/>
                    <a:p>
                      <a:pPr algn="ctr"/>
                      <a:r>
                        <a:rPr lang="en-US" sz="2000" dirty="0"/>
                        <a:t>26-36</a:t>
                      </a:r>
                    </a:p>
                  </a:txBody>
                  <a:tcPr/>
                </a:tc>
                <a:extLst>
                  <a:ext uri="{0D108BD9-81ED-4DB2-BD59-A6C34878D82A}">
                    <a16:rowId xmlns:a16="http://schemas.microsoft.com/office/drawing/2014/main" val="341323592"/>
                  </a:ext>
                </a:extLst>
              </a:tr>
            </a:tbl>
          </a:graphicData>
        </a:graphic>
      </p:graphicFrame>
      <p:graphicFrame>
        <p:nvGraphicFramePr>
          <p:cNvPr id="8" name="Table 6">
            <a:extLst>
              <a:ext uri="{FF2B5EF4-FFF2-40B4-BE49-F238E27FC236}">
                <a16:creationId xmlns:a16="http://schemas.microsoft.com/office/drawing/2014/main" id="{9514EE1A-2589-45AF-B257-2EC846B53FAB}"/>
              </a:ext>
            </a:extLst>
          </p:cNvPr>
          <p:cNvGraphicFramePr>
            <a:graphicFrameLocks noGrp="1"/>
          </p:cNvGraphicFramePr>
          <p:nvPr/>
        </p:nvGraphicFramePr>
        <p:xfrm>
          <a:off x="3998259" y="3736503"/>
          <a:ext cx="2671577" cy="2185582"/>
        </p:xfrm>
        <a:graphic>
          <a:graphicData uri="http://schemas.openxmlformats.org/drawingml/2006/table">
            <a:tbl>
              <a:tblPr firstRow="1" bandRow="1">
                <a:tableStyleId>{69012ECD-51FC-41F1-AA8D-1B2483CD663E}</a:tableStyleId>
              </a:tblPr>
              <a:tblGrid>
                <a:gridCol w="2671577">
                  <a:extLst>
                    <a:ext uri="{9D8B030D-6E8A-4147-A177-3AD203B41FA5}">
                      <a16:colId xmlns:a16="http://schemas.microsoft.com/office/drawing/2014/main" val="2758905087"/>
                    </a:ext>
                  </a:extLst>
                </a:gridCol>
              </a:tblGrid>
              <a:tr h="996862">
                <a:tc>
                  <a:txBody>
                    <a:bodyPr/>
                    <a:lstStyle/>
                    <a:p>
                      <a:pPr algn="ctr"/>
                      <a:r>
                        <a:rPr lang="en-US" sz="2000" u="sng" dirty="0">
                          <a:solidFill>
                            <a:schemeClr val="tx1"/>
                          </a:solidFill>
                        </a:rPr>
                        <a:t>Coming</a:t>
                      </a:r>
                      <a:r>
                        <a:rPr lang="en-US" sz="2000" dirty="0">
                          <a:solidFill>
                            <a:schemeClr val="tx1"/>
                          </a:solidFill>
                        </a:rPr>
                        <a:t> in August 2020</a:t>
                      </a:r>
                    </a:p>
                  </a:txBody>
                  <a:tcPr/>
                </a:tc>
                <a:extLst>
                  <a:ext uri="{0D108BD9-81ED-4DB2-BD59-A6C34878D82A}">
                    <a16:rowId xmlns:a16="http://schemas.microsoft.com/office/drawing/2014/main" val="3346410847"/>
                  </a:ext>
                </a:extLst>
              </a:tr>
              <a:tr h="370840">
                <a:tc>
                  <a:txBody>
                    <a:bodyPr/>
                    <a:lstStyle/>
                    <a:p>
                      <a:pPr algn="ctr"/>
                      <a:r>
                        <a:rPr lang="en-US" sz="2000" b="1" dirty="0">
                          <a:solidFill>
                            <a:srgbClr val="FF0000"/>
                          </a:solidFill>
                        </a:rPr>
                        <a:t>0-8</a:t>
                      </a:r>
                    </a:p>
                  </a:txBody>
                  <a:tcPr/>
                </a:tc>
                <a:extLst>
                  <a:ext uri="{0D108BD9-81ED-4DB2-BD59-A6C34878D82A}">
                    <a16:rowId xmlns:a16="http://schemas.microsoft.com/office/drawing/2014/main" val="3101489762"/>
                  </a:ext>
                </a:extLst>
              </a:tr>
              <a:tr h="370840">
                <a:tc>
                  <a:txBody>
                    <a:bodyPr/>
                    <a:lstStyle/>
                    <a:p>
                      <a:pPr algn="ctr"/>
                      <a:r>
                        <a:rPr lang="en-US" sz="2000" dirty="0"/>
                        <a:t>16-24</a:t>
                      </a:r>
                    </a:p>
                  </a:txBody>
                  <a:tcPr/>
                </a:tc>
                <a:extLst>
                  <a:ext uri="{0D108BD9-81ED-4DB2-BD59-A6C34878D82A}">
                    <a16:rowId xmlns:a16="http://schemas.microsoft.com/office/drawing/2014/main" val="1746290936"/>
                  </a:ext>
                </a:extLst>
              </a:tr>
              <a:tr h="370840">
                <a:tc>
                  <a:txBody>
                    <a:bodyPr/>
                    <a:lstStyle/>
                    <a:p>
                      <a:pPr algn="ctr"/>
                      <a:r>
                        <a:rPr lang="en-US" sz="2000" dirty="0"/>
                        <a:t>26-36</a:t>
                      </a:r>
                    </a:p>
                  </a:txBody>
                  <a:tcPr/>
                </a:tc>
                <a:extLst>
                  <a:ext uri="{0D108BD9-81ED-4DB2-BD59-A6C34878D82A}">
                    <a16:rowId xmlns:a16="http://schemas.microsoft.com/office/drawing/2014/main" val="341323592"/>
                  </a:ext>
                </a:extLst>
              </a:tr>
            </a:tbl>
          </a:graphicData>
        </a:graphic>
      </p:graphicFrame>
      <p:graphicFrame>
        <p:nvGraphicFramePr>
          <p:cNvPr id="9" name="Table 6">
            <a:extLst>
              <a:ext uri="{FF2B5EF4-FFF2-40B4-BE49-F238E27FC236}">
                <a16:creationId xmlns:a16="http://schemas.microsoft.com/office/drawing/2014/main" id="{1BAF6E02-FAEF-4884-AEA3-9B73DEDC50C4}"/>
              </a:ext>
            </a:extLst>
          </p:cNvPr>
          <p:cNvGraphicFramePr>
            <a:graphicFrameLocks noGrp="1"/>
          </p:cNvGraphicFramePr>
          <p:nvPr/>
        </p:nvGraphicFramePr>
        <p:xfrm>
          <a:off x="6669836" y="3736503"/>
          <a:ext cx="2671577" cy="2185582"/>
        </p:xfrm>
        <a:graphic>
          <a:graphicData uri="http://schemas.openxmlformats.org/drawingml/2006/table">
            <a:tbl>
              <a:tblPr firstRow="1" bandRow="1">
                <a:tableStyleId>{72833802-FEF1-4C79-8D5D-14CF1EAF98D9}</a:tableStyleId>
              </a:tblPr>
              <a:tblGrid>
                <a:gridCol w="2671577">
                  <a:extLst>
                    <a:ext uri="{9D8B030D-6E8A-4147-A177-3AD203B41FA5}">
                      <a16:colId xmlns:a16="http://schemas.microsoft.com/office/drawing/2014/main" val="2758905087"/>
                    </a:ext>
                  </a:extLst>
                </a:gridCol>
              </a:tblGrid>
              <a:tr h="996862">
                <a:tc>
                  <a:txBody>
                    <a:bodyPr/>
                    <a:lstStyle/>
                    <a:p>
                      <a:pPr algn="ctr"/>
                      <a:r>
                        <a:rPr lang="en-US" sz="2000" u="sng" dirty="0">
                          <a:solidFill>
                            <a:schemeClr val="tx1"/>
                          </a:solidFill>
                        </a:rPr>
                        <a:t>Scoped</a:t>
                      </a:r>
                      <a:r>
                        <a:rPr lang="en-US" sz="2000" dirty="0">
                          <a:solidFill>
                            <a:schemeClr val="tx1"/>
                          </a:solidFill>
                        </a:rPr>
                        <a:t> for October 2020</a:t>
                      </a:r>
                    </a:p>
                  </a:txBody>
                  <a:tcPr/>
                </a:tc>
                <a:extLst>
                  <a:ext uri="{0D108BD9-81ED-4DB2-BD59-A6C34878D82A}">
                    <a16:rowId xmlns:a16="http://schemas.microsoft.com/office/drawing/2014/main" val="3346410847"/>
                  </a:ext>
                </a:extLst>
              </a:tr>
              <a:tr h="370840">
                <a:tc>
                  <a:txBody>
                    <a:bodyPr/>
                    <a:lstStyle/>
                    <a:p>
                      <a:pPr algn="ctr"/>
                      <a:r>
                        <a:rPr lang="en-US" sz="2000" dirty="0"/>
                        <a:t>0-11</a:t>
                      </a:r>
                    </a:p>
                  </a:txBody>
                  <a:tcPr/>
                </a:tc>
                <a:extLst>
                  <a:ext uri="{0D108BD9-81ED-4DB2-BD59-A6C34878D82A}">
                    <a16:rowId xmlns:a16="http://schemas.microsoft.com/office/drawing/2014/main" val="3101489762"/>
                  </a:ext>
                </a:extLst>
              </a:tr>
              <a:tr h="370840">
                <a:tc>
                  <a:txBody>
                    <a:bodyPr/>
                    <a:lstStyle/>
                    <a:p>
                      <a:pPr algn="ctr"/>
                      <a:r>
                        <a:rPr lang="en-US" sz="2000" dirty="0"/>
                        <a:t>12-24</a:t>
                      </a:r>
                    </a:p>
                  </a:txBody>
                  <a:tcPr/>
                </a:tc>
                <a:extLst>
                  <a:ext uri="{0D108BD9-81ED-4DB2-BD59-A6C34878D82A}">
                    <a16:rowId xmlns:a16="http://schemas.microsoft.com/office/drawing/2014/main" val="1746290936"/>
                  </a:ext>
                </a:extLst>
              </a:tr>
              <a:tr h="370840">
                <a:tc>
                  <a:txBody>
                    <a:bodyPr/>
                    <a:lstStyle/>
                    <a:p>
                      <a:pPr algn="ctr"/>
                      <a:r>
                        <a:rPr lang="en-US" sz="2000" dirty="0"/>
                        <a:t>25-36</a:t>
                      </a:r>
                    </a:p>
                  </a:txBody>
                  <a:tcPr/>
                </a:tc>
                <a:extLst>
                  <a:ext uri="{0D108BD9-81ED-4DB2-BD59-A6C34878D82A}">
                    <a16:rowId xmlns:a16="http://schemas.microsoft.com/office/drawing/2014/main" val="341323592"/>
                  </a:ext>
                </a:extLst>
              </a:tr>
            </a:tbl>
          </a:graphicData>
        </a:graphic>
      </p:graphicFrame>
    </p:spTree>
    <p:extLst>
      <p:ext uri="{BB962C8B-B14F-4D97-AF65-F5344CB8AC3E}">
        <p14:creationId xmlns:p14="http://schemas.microsoft.com/office/powerpoint/2010/main" val="42308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Content Placeholder 1">
            <a:extLst>
              <a:ext uri="{FF2B5EF4-FFF2-40B4-BE49-F238E27FC236}">
                <a16:creationId xmlns:a16="http://schemas.microsoft.com/office/drawing/2014/main" id="{C424AEA6-F9E6-41B3-941B-3D912D322BC3}"/>
              </a:ext>
            </a:extLst>
          </p:cNvPr>
          <p:cNvSpPr>
            <a:spLocks noGrp="1"/>
          </p:cNvSpPr>
          <p:nvPr>
            <p:ph orient="vert" sz="quarter" idx="11"/>
          </p:nvPr>
        </p:nvSpPr>
        <p:spPr>
          <a:xfrm>
            <a:off x="208430" y="1697130"/>
            <a:ext cx="4883524" cy="4315151"/>
          </a:xfrm>
        </p:spPr>
        <p:txBody>
          <a:bodyPr>
            <a:normAutofit/>
          </a:bodyPr>
          <a:lstStyle/>
          <a:p>
            <a:pPr marL="285750" indent="-285750">
              <a:spcBef>
                <a:spcPts val="1800"/>
              </a:spcBef>
              <a:spcAft>
                <a:spcPts val="1800"/>
              </a:spcAft>
              <a:buFont typeface="Arial" panose="020B0604020202020204" pitchFamily="34" charset="0"/>
              <a:buChar char="•"/>
            </a:pPr>
            <a:r>
              <a:rPr lang="en-US" sz="2400" dirty="0"/>
              <a:t>What: New approach to item calibration &amp; resulting scores on the K-2 MAP Growth assessment</a:t>
            </a:r>
          </a:p>
          <a:p>
            <a:pPr marL="285750" indent="-285750">
              <a:spcBef>
                <a:spcPts val="1800"/>
              </a:spcBef>
              <a:spcAft>
                <a:spcPts val="1800"/>
              </a:spcAft>
              <a:buFont typeface="Arial" panose="020B0604020202020204" pitchFamily="34" charset="0"/>
              <a:buChar char="•"/>
            </a:pPr>
            <a:r>
              <a:rPr lang="en-US" sz="2400" dirty="0"/>
              <a:t>Goal: Improve continuity between the MAP Growth K-2 and 2-5 scales</a:t>
            </a:r>
          </a:p>
          <a:p>
            <a:pPr marL="285750" indent="-285750">
              <a:spcBef>
                <a:spcPts val="1800"/>
              </a:spcBef>
              <a:spcAft>
                <a:spcPts val="1800"/>
              </a:spcAft>
              <a:buFont typeface="Arial" panose="020B0604020202020204" pitchFamily="34" charset="0"/>
              <a:buChar char="•"/>
            </a:pPr>
            <a:r>
              <a:rPr lang="en-US" sz="2400" dirty="0"/>
              <a:t>Norms: K-2 norms reflect this new approach</a:t>
            </a:r>
          </a:p>
        </p:txBody>
      </p:sp>
      <p:sp>
        <p:nvSpPr>
          <p:cNvPr id="3" name="Text Placeholder 2">
            <a:extLst>
              <a:ext uri="{FF2B5EF4-FFF2-40B4-BE49-F238E27FC236}">
                <a16:creationId xmlns:a16="http://schemas.microsoft.com/office/drawing/2014/main" id="{444EC88A-9575-4F1F-9233-06E51025EA76}"/>
              </a:ext>
            </a:extLst>
          </p:cNvPr>
          <p:cNvSpPr>
            <a:spLocks noGrp="1"/>
          </p:cNvSpPr>
          <p:nvPr>
            <p:ph type="body" sz="quarter" idx="23"/>
          </p:nvPr>
        </p:nvSpPr>
        <p:spPr>
          <a:xfrm>
            <a:off x="208430" y="349625"/>
            <a:ext cx="10824883" cy="350183"/>
          </a:xfrm>
        </p:spPr>
        <p:txBody>
          <a:bodyPr/>
          <a:lstStyle/>
          <a:p>
            <a:r>
              <a:rPr lang="en-US" sz="3400" dirty="0">
                <a:solidFill>
                  <a:schemeClr val="bg1"/>
                </a:solidFill>
              </a:rPr>
              <a:t>2020 Norms – What’s Changed?</a:t>
            </a:r>
          </a:p>
        </p:txBody>
      </p:sp>
      <p:sp>
        <p:nvSpPr>
          <p:cNvPr id="4" name="Title 3">
            <a:extLst>
              <a:ext uri="{FF2B5EF4-FFF2-40B4-BE49-F238E27FC236}">
                <a16:creationId xmlns:a16="http://schemas.microsoft.com/office/drawing/2014/main" id="{25B683BF-DD1B-414A-BC5C-E58E9E35D842}"/>
              </a:ext>
            </a:extLst>
          </p:cNvPr>
          <p:cNvSpPr>
            <a:spLocks noGrp="1"/>
          </p:cNvSpPr>
          <p:nvPr>
            <p:ph type="title"/>
          </p:nvPr>
        </p:nvSpPr>
        <p:spPr>
          <a:xfrm>
            <a:off x="6998073" y="636376"/>
            <a:ext cx="10824883" cy="486099"/>
          </a:xfrm>
        </p:spPr>
        <p:txBody>
          <a:bodyPr/>
          <a:lstStyle/>
          <a:p>
            <a:r>
              <a:rPr lang="en-US" sz="2800" b="1" dirty="0">
                <a:solidFill>
                  <a:schemeClr val="tx1"/>
                </a:solidFill>
              </a:rPr>
              <a:t>K-2 Scale Maintenance</a:t>
            </a:r>
          </a:p>
        </p:txBody>
      </p:sp>
      <p:pic>
        <p:nvPicPr>
          <p:cNvPr id="6" name="Picture 5">
            <a:extLst>
              <a:ext uri="{FF2B5EF4-FFF2-40B4-BE49-F238E27FC236}">
                <a16:creationId xmlns:a16="http://schemas.microsoft.com/office/drawing/2014/main" id="{5D15C5D4-7C0C-42C2-B964-771D44723B80}"/>
              </a:ext>
            </a:extLst>
          </p:cNvPr>
          <p:cNvPicPr/>
          <p:nvPr/>
        </p:nvPicPr>
        <p:blipFill rotWithShape="1">
          <a:blip r:embed="rId2"/>
          <a:srcRect l="26122" t="31909" r="54166" b="19658"/>
          <a:stretch/>
        </p:blipFill>
        <p:spPr bwMode="auto">
          <a:xfrm>
            <a:off x="5336240" y="1264259"/>
            <a:ext cx="3323666" cy="474802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3D968C7-2E0F-4472-99D3-8CD9C356377E}"/>
              </a:ext>
            </a:extLst>
          </p:cNvPr>
          <p:cNvPicPr/>
          <p:nvPr/>
        </p:nvPicPr>
        <p:blipFill rotWithShape="1">
          <a:blip r:embed="rId2"/>
          <a:srcRect l="47276" t="32194" r="32853" b="19658"/>
          <a:stretch/>
        </p:blipFill>
        <p:spPr bwMode="auto">
          <a:xfrm>
            <a:off x="8659906" y="1264259"/>
            <a:ext cx="3323665" cy="4745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4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2020 Vision">
      <a:dk1>
        <a:srgbClr val="242461"/>
      </a:dk1>
      <a:lt1>
        <a:srgbClr val="FFFFFF"/>
      </a:lt1>
      <a:dk2>
        <a:srgbClr val="454551"/>
      </a:dk2>
      <a:lt2>
        <a:srgbClr val="D8D9DC"/>
      </a:lt2>
      <a:accent1>
        <a:srgbClr val="EC2F7C"/>
      </a:accent1>
      <a:accent2>
        <a:srgbClr val="4A50A1"/>
      </a:accent2>
      <a:accent3>
        <a:srgbClr val="36B4B5"/>
      </a:accent3>
      <a:accent4>
        <a:srgbClr val="2276BA"/>
      </a:accent4>
      <a:accent5>
        <a:srgbClr val="4A50A1"/>
      </a:accent5>
      <a:accent6>
        <a:srgbClr val="D54773"/>
      </a:accent6>
      <a:hlink>
        <a:srgbClr val="36B4B5"/>
      </a:hlink>
      <a:folHlink>
        <a:srgbClr val="24246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19A5AE434FE45BE88F3F5AAE22545" ma:contentTypeVersion="13" ma:contentTypeDescription="Create a new document." ma:contentTypeScope="" ma:versionID="4061fda2e012749b6cb557440c6a38e1">
  <xsd:schema xmlns:xsd="http://www.w3.org/2001/XMLSchema" xmlns:xs="http://www.w3.org/2001/XMLSchema" xmlns:p="http://schemas.microsoft.com/office/2006/metadata/properties" xmlns:ns3="d1adf946-e879-48fb-837b-37fb6aafd608" xmlns:ns4="ea6d80a2-1f60-4bb4-8640-724730d87fda" targetNamespace="http://schemas.microsoft.com/office/2006/metadata/properties" ma:root="true" ma:fieldsID="8a4938ab9c370be48f2a48a04a748c31" ns3:_="" ns4:_="">
    <xsd:import namespace="d1adf946-e879-48fb-837b-37fb6aafd608"/>
    <xsd:import namespace="ea6d80a2-1f60-4bb4-8640-724730d87f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df946-e879-48fb-837b-37fb6aafd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d80a2-1f60-4bb4-8640-724730d87fd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DE85E9-03C1-4F52-87C3-5D85D8A5C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df946-e879-48fb-837b-37fb6aafd608"/>
    <ds:schemaRef ds:uri="ea6d80a2-1f60-4bb4-8640-724730d87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B3B8A9-2082-414F-A9EC-245DFE5FCBEF}">
  <ds:schemaRefs>
    <ds:schemaRef ds:uri="http://schemas.microsoft.com/sharepoint/v3/contenttype/forms"/>
  </ds:schemaRefs>
</ds:datastoreItem>
</file>

<file path=customXml/itemProps3.xml><?xml version="1.0" encoding="utf-8"?>
<ds:datastoreItem xmlns:ds="http://schemas.openxmlformats.org/officeDocument/2006/customXml" ds:itemID="{842D1357-4EA0-4511-8572-E081042C567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1adf946-e879-48fb-837b-37fb6aafd608"/>
    <ds:schemaRef ds:uri="ea6d80a2-1f60-4bb4-8640-724730d87fda"/>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917</TotalTime>
  <Words>1694</Words>
  <Application>Microsoft Office PowerPoint</Application>
  <PresentationFormat>Widescreen</PresentationFormat>
  <Paragraphs>631</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HiraginoSans-W3</vt:lpstr>
      <vt:lpstr>Times New Roman</vt:lpstr>
      <vt:lpstr>Office Theme</vt:lpstr>
      <vt:lpstr>2020 Norms: What’s New &amp; Different?</vt:lpstr>
      <vt:lpstr>What Resources Are (or Will Be) Available?</vt:lpstr>
      <vt:lpstr>Why Are Norms So Important?</vt:lpstr>
      <vt:lpstr>Important Characteristics of NWEA Norms</vt:lpstr>
      <vt:lpstr>2020 Norms – What’s Changed?</vt:lpstr>
      <vt:lpstr>2020 Norms – What’s Changed? New Grades</vt:lpstr>
      <vt:lpstr>2020 Norms – What’s Changed? New Term Pair</vt:lpstr>
      <vt:lpstr>2020 Norms – What’s Changed? Instructional Weeks</vt:lpstr>
      <vt:lpstr>K-2 Scale Maintenance</vt:lpstr>
      <vt:lpstr>How Has Overall Achievement Changed? </vt:lpstr>
      <vt:lpstr>How Has Achievement Changed?</vt:lpstr>
      <vt:lpstr>Growth Projections – How Have They Changed?</vt:lpstr>
      <vt:lpstr>Application of the 2020 Norms - Considerations</vt:lpstr>
      <vt:lpstr>Application of the 2020 Norms - Considerations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Aly Martinez Wilkinson</cp:lastModifiedBy>
  <cp:revision>38</cp:revision>
  <dcterms:created xsi:type="dcterms:W3CDTF">2017-06-22T15:41:10Z</dcterms:created>
  <dcterms:modified xsi:type="dcterms:W3CDTF">2020-07-23T22:37:36Z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0x01010034819A5AE434FE45BE88F3F5AAE22545</vt:lpwstr>
  </property>
</Properties>
</file>