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4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70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264" r:id="rId18"/>
    <p:sldId id="302" r:id="rId19"/>
    <p:sldId id="265" r:id="rId20"/>
    <p:sldId id="267" r:id="rId21"/>
    <p:sldId id="268" r:id="rId22"/>
    <p:sldId id="266" r:id="rId23"/>
    <p:sldId id="269" r:id="rId24"/>
    <p:sldId id="276" r:id="rId25"/>
    <p:sldId id="278" r:id="rId26"/>
    <p:sldId id="272" r:id="rId27"/>
    <p:sldId id="271" r:id="rId28"/>
    <p:sldId id="275" r:id="rId29"/>
    <p:sldId id="277" r:id="rId30"/>
    <p:sldId id="279" r:id="rId31"/>
    <p:sldId id="282" r:id="rId32"/>
    <p:sldId id="284" r:id="rId33"/>
    <p:sldId id="283" r:id="rId34"/>
    <p:sldId id="288" r:id="rId35"/>
    <p:sldId id="292" r:id="rId36"/>
    <p:sldId id="293" r:id="rId37"/>
    <p:sldId id="296" r:id="rId38"/>
    <p:sldId id="29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E441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66981" autoAdjust="0"/>
  </p:normalViewPr>
  <p:slideViewPr>
    <p:cSldViewPr snapToGrid="0">
      <p:cViewPr>
        <p:scale>
          <a:sx n="60" d="100"/>
          <a:sy n="60" d="100"/>
        </p:scale>
        <p:origin x="2428" y="7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997259755113588"/>
          <c:y val="0.23006238387257349"/>
          <c:w val="0.85377624730233148"/>
          <c:h val="0.629199207381416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Proficiency Level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Grades 9-10</c:v>
                </c:pt>
                <c:pt idx="1">
                  <c:v>Grades 9-12</c:v>
                </c:pt>
                <c:pt idx="2">
                  <c:v>Grades 6-12</c:v>
                </c:pt>
                <c:pt idx="3">
                  <c:v>Grades 3-12</c:v>
                </c:pt>
                <c:pt idx="4">
                  <c:v>Grades K-12</c:v>
                </c:pt>
                <c:pt idx="5">
                  <c:v>Grades K-16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</c:v>
                </c:pt>
                <c:pt idx="1">
                  <c:v>1.5</c:v>
                </c:pt>
                <c:pt idx="2">
                  <c:v>2.5</c:v>
                </c:pt>
                <c:pt idx="3">
                  <c:v>3</c:v>
                </c:pt>
                <c:pt idx="4">
                  <c:v>3.5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8E-4B87-9F52-CD9ECCCBCF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0467120"/>
        <c:axId val="490473352"/>
      </c:barChart>
      <c:catAx>
        <c:axId val="49046712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0473352"/>
        <c:crosses val="autoZero"/>
        <c:auto val="1"/>
        <c:lblAlgn val="ctr"/>
        <c:lblOffset val="100"/>
        <c:noMultiLvlLbl val="0"/>
      </c:catAx>
      <c:valAx>
        <c:axId val="490473352"/>
        <c:scaling>
          <c:orientation val="minMax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490467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DE43F-17AB-4966-8FBA-E51A10E8C893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3A4B9-61A8-4F02-BB81-DBE1D80F7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52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3A4B9-61A8-4F02-BB81-DBE1D80F78A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05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Developed in collaboration with career expert and language expert</a:t>
            </a:r>
          </a:p>
          <a:p>
            <a:r>
              <a:rPr lang="en-US" dirty="0" smtClean="0"/>
              <a:t>Focus on conversational use of language rather than grammar</a:t>
            </a:r>
          </a:p>
          <a:p>
            <a:r>
              <a:rPr lang="en-US" dirty="0" smtClean="0"/>
              <a:t>Application of language to career and career to language</a:t>
            </a:r>
          </a:p>
          <a:p>
            <a:r>
              <a:rPr lang="en-US" dirty="0" smtClean="0"/>
              <a:t>Integrated unit of study approached in both career and language classroom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3A4B9-61A8-4F02-BB81-DBE1D80F78A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35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Developed individually or in collaboration with career expert and language expert</a:t>
            </a:r>
          </a:p>
          <a:p>
            <a:r>
              <a:rPr lang="en-US" dirty="0" smtClean="0"/>
              <a:t>May or may not have a language focus</a:t>
            </a:r>
          </a:p>
          <a:p>
            <a:r>
              <a:rPr lang="en-US" dirty="0" smtClean="0"/>
              <a:t>Application of language or culture to career and career to language or culture</a:t>
            </a:r>
          </a:p>
          <a:p>
            <a:r>
              <a:rPr lang="en-US" dirty="0" smtClean="0"/>
              <a:t>Dual credit option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D3A4B9-61A8-4F02-BB81-DBE1D80F78A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16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9422" y="1122363"/>
            <a:ext cx="7876515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9422" y="3602038"/>
            <a:ext cx="7876515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731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4F078-688F-41BB-89F1-C55957E56736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4D7A3-3C1D-4F22-B306-53C8A889F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0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4F078-688F-41BB-89F1-C55957E56736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4D7A3-3C1D-4F22-B306-53C8A889F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240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4F078-688F-41BB-89F1-C55957E56736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4D7A3-3C1D-4F22-B306-53C8A889F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837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4F078-688F-41BB-89F1-C55957E56736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4D7A3-3C1D-4F22-B306-53C8A889F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5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4D7A3-3C1D-4F22-B306-53C8A889F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17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9955" y="1122363"/>
            <a:ext cx="7387629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9955" y="5113967"/>
            <a:ext cx="7387629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86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0028" y="1122363"/>
            <a:ext cx="7876515" cy="2387600"/>
          </a:xfrm>
        </p:spPr>
        <p:txBody>
          <a:bodyPr anchor="b"/>
          <a:lstStyle>
            <a:lvl1pPr algn="ctr">
              <a:defRPr sz="600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9897" y="5086807"/>
            <a:ext cx="5866646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554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4472" y="1122363"/>
            <a:ext cx="7876515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74472" y="3602038"/>
            <a:ext cx="7876515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66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90930" y="941293"/>
            <a:ext cx="7088865" cy="2387600"/>
          </a:xfrm>
        </p:spPr>
        <p:txBody>
          <a:bodyPr anchor="b"/>
          <a:lstStyle>
            <a:lvl1pPr algn="ctr"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86409" y="5060887"/>
            <a:ext cx="8193386" cy="14734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98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4D7A3-3C1D-4F22-B306-53C8A889F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71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2722" y="365125"/>
            <a:ext cx="8287693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722" y="2051962"/>
            <a:ext cx="8287693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152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15563" y="3642478"/>
            <a:ext cx="8287693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809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554D7A3-3C1D-4F22-B306-53C8A889F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91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9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sa.fm/post/how-school-districts-are-grappling-translation-services-increasingly-diverse-population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caniusyci.org/facebook/bodyparts-commands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versityofcalifornia.edu/news/google-translates-doctors-orders-spanish-and-chinese-few-important-caveats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pr.org/sections/thesalt/2018/07/26/529587702/with-spanish-classes-vet-schools-aim-to-break-down-barriers-with-farmworker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165" y="387929"/>
            <a:ext cx="8377380" cy="1561090"/>
          </a:xfrm>
        </p:spPr>
        <p:txBody>
          <a:bodyPr/>
          <a:lstStyle/>
          <a:p>
            <a:pPr algn="ctr"/>
            <a:r>
              <a:rPr lang="en-US" sz="4000" dirty="0" smtClean="0"/>
              <a:t>Making Languages Our Business: World Language in Nebraska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Presented by Stephanie Call, </a:t>
            </a:r>
          </a:p>
          <a:p>
            <a:pPr algn="ctr"/>
            <a:r>
              <a:rPr lang="en-US" dirty="0" smtClean="0"/>
              <a:t>Education Specialist for World Language, </a:t>
            </a:r>
          </a:p>
          <a:p>
            <a:pPr algn="ctr"/>
            <a:r>
              <a:rPr lang="en-US" dirty="0" smtClean="0"/>
              <a:t>Nebraska Department of Education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25" y="5746863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8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Language Demand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What Business and Industry Need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70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NAE Data on Job Listings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3289"/>
            <a:ext cx="10515600" cy="10273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 smtClean="0"/>
              <a:t>New American Economy analyzed online job listings seeking bilingual skills from 2019-2015 for their 2017 report entitled Not Lost in Translation: The Growing Importance of Foreign Language Skills in the US Job Market. </a:t>
            </a: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493776" y="2633472"/>
            <a:ext cx="5541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</a:t>
            </a:r>
            <a:r>
              <a:rPr lang="en-US" b="1" dirty="0"/>
              <a:t>demand for bilingual workers is rising</a:t>
            </a:r>
            <a:endParaRPr lang="en-US" dirty="0"/>
          </a:p>
          <a:p>
            <a:r>
              <a:rPr lang="en-US" dirty="0"/>
              <a:t>The number of bilingual workers sought in 2010 had more than doubled by </a:t>
            </a:r>
            <a:r>
              <a:rPr lang="en-US" dirty="0" smtClean="0"/>
              <a:t>2015</a:t>
            </a:r>
          </a:p>
          <a:p>
            <a:endParaRPr lang="en-US" dirty="0"/>
          </a:p>
          <a:p>
            <a:r>
              <a:rPr lang="en-US" b="1" dirty="0"/>
              <a:t>Employers are increasingly looking for workers who can speak Chinese, Spanish, and Arabic</a:t>
            </a:r>
            <a:endParaRPr lang="en-US" dirty="0"/>
          </a:p>
          <a:p>
            <a:r>
              <a:rPr lang="en-US" dirty="0"/>
              <a:t>Listings for Chinese-speaking workers tripled, while Spanish and Arabic increased by 150%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0" y="2639568"/>
            <a:ext cx="55412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</a:t>
            </a:r>
            <a:r>
              <a:rPr lang="en-US" b="1" dirty="0" smtClean="0"/>
              <a:t>ome </a:t>
            </a:r>
            <a:r>
              <a:rPr lang="en-US" b="1" dirty="0"/>
              <a:t>employers have particularly strong demand for bilingual workers</a:t>
            </a:r>
            <a:endParaRPr lang="en-US" dirty="0"/>
          </a:p>
          <a:p>
            <a:r>
              <a:rPr lang="en-US" dirty="0"/>
              <a:t>Topping the charts were Bank of America (33.9% of listings required language skills), H&amp;R Block (24%) and Humana (23.3%) </a:t>
            </a:r>
          </a:p>
          <a:p>
            <a:r>
              <a:rPr lang="en-US" b="1" dirty="0"/>
              <a:t>There is a growing need for bilingual workers at both the low and higher-ends of the skills spectrum</a:t>
            </a:r>
            <a:endParaRPr lang="en-US" dirty="0"/>
          </a:p>
          <a:p>
            <a:r>
              <a:rPr lang="en-US" dirty="0"/>
              <a:t>Individuals without a bachelor's degree were eligible to apply for 60% of the jobs with the highest demand for language skills in 2015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35664" y="6294471"/>
            <a:ext cx="10860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Slide courtesy Howie Berman, ACTFL Executive Director, “Making Languages Our Business to Better Advocate for Language Education”, presented ACTFL 2019, Washington D.C.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26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9093"/>
            <a:ext cx="10515600" cy="1325563"/>
          </a:xfrm>
        </p:spPr>
        <p:txBody>
          <a:bodyPr/>
          <a:lstStyle/>
          <a:p>
            <a:r>
              <a:rPr lang="en-US" dirty="0" smtClean="0"/>
              <a:t>A Critical Language Skills Gap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05" y="1243970"/>
            <a:ext cx="10057979" cy="4717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5664" y="6294471"/>
            <a:ext cx="10860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Slide courtesy Howie Berman, ACTFL Executive Director, “Making Languages Our Business to Better Advocate for Language Education”, presented ACTFL 2019, Washington D.C.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182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1296" y="365125"/>
            <a:ext cx="7915656" cy="1325563"/>
          </a:xfrm>
        </p:spPr>
        <p:txBody>
          <a:bodyPr/>
          <a:lstStyle/>
          <a:p>
            <a:r>
              <a:rPr lang="en-US" dirty="0" smtClean="0"/>
              <a:t>An Urgent Need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7872" y="1386713"/>
            <a:ext cx="8247888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sz="1900" dirty="0"/>
              <a:t>Our 2019 report, based on a survey of 1,200 U.S. employers conducted by </a:t>
            </a:r>
            <a:r>
              <a:rPr lang="en-US" sz="1900" dirty="0" err="1"/>
              <a:t>Ipsos</a:t>
            </a:r>
            <a:r>
              <a:rPr lang="en-US" sz="1900" dirty="0"/>
              <a:t> Public Affairs, finds:</a:t>
            </a:r>
          </a:p>
          <a:p>
            <a:r>
              <a:rPr lang="en-US" sz="1900" dirty="0"/>
              <a:t>9 out of 10 U.S. employers </a:t>
            </a:r>
            <a:r>
              <a:rPr lang="en-US" sz="1900" b="1" dirty="0"/>
              <a:t>rely on </a:t>
            </a:r>
            <a:r>
              <a:rPr lang="en-US" sz="1900" b="1" dirty="0" smtClean="0"/>
              <a:t>employees </a:t>
            </a:r>
            <a:r>
              <a:rPr lang="en-US" sz="1900" dirty="0" smtClean="0"/>
              <a:t>with </a:t>
            </a:r>
            <a:r>
              <a:rPr lang="en-US" sz="1900" dirty="0"/>
              <a:t>language skills other than English </a:t>
            </a:r>
          </a:p>
          <a:p>
            <a:r>
              <a:rPr lang="en-US" sz="1900" dirty="0"/>
              <a:t>56% say </a:t>
            </a:r>
            <a:r>
              <a:rPr lang="en-US" sz="1900" b="1" dirty="0"/>
              <a:t>demand for language skills </a:t>
            </a:r>
            <a:r>
              <a:rPr lang="en-US" sz="1900" dirty="0"/>
              <a:t>will increase in the next 5 years </a:t>
            </a:r>
          </a:p>
          <a:p>
            <a:r>
              <a:rPr lang="en-US" sz="1900" dirty="0"/>
              <a:t>1 in 3 foreign language dependent U.S. employers report a </a:t>
            </a:r>
            <a:r>
              <a:rPr lang="en-US" sz="1900" b="1" dirty="0"/>
              <a:t>language skills gap</a:t>
            </a:r>
            <a:endParaRPr lang="en-US" sz="1900" dirty="0"/>
          </a:p>
          <a:p>
            <a:r>
              <a:rPr lang="en-US" sz="1900" dirty="0"/>
              <a:t>1 in 4 U.S. employers </a:t>
            </a:r>
            <a:r>
              <a:rPr lang="en-US" sz="1900" b="1" dirty="0"/>
              <a:t>lost business due to a lack </a:t>
            </a:r>
            <a:r>
              <a:rPr lang="en-US" sz="1900" dirty="0"/>
              <a:t>of foreign language skills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994"/>
            <a:ext cx="3619500" cy="4762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5664" y="6294471"/>
            <a:ext cx="10860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Slide courtesy Howie Berman, ACTFL Executive Director, “Making Languages Our Business to Better Advocate for Language Education”, presented ACTFL 2019, Washington D.C.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829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About Nebraska?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770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Jobs in Nebraska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714" y="1430747"/>
            <a:ext cx="6950933" cy="49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14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80" y="100012"/>
            <a:ext cx="6677025" cy="2085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2169">
            <a:off x="6691312" y="159867"/>
            <a:ext cx="3285659" cy="6461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549" y="2541181"/>
            <a:ext cx="59089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January 20-23, 2020 </a:t>
            </a:r>
          </a:p>
          <a:p>
            <a:endParaRPr lang="en-US" dirty="0"/>
          </a:p>
          <a:p>
            <a:r>
              <a:rPr lang="en-US" b="1" u="sng" dirty="0" smtClean="0"/>
              <a:t>Bilingual Jobs in Nebraska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Career Link: 23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Google: 27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Monster: 24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.Jobs: 535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Indeed: 687 results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09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US" dirty="0" smtClean="0"/>
              <a:t>The Essence of Language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US" dirty="0" err="1" smtClean="0"/>
              <a:t>Com•mu•ni•ca•ca•tion</a:t>
            </a:r>
            <a:r>
              <a:rPr lang="en-US" dirty="0" smtClean="0"/>
              <a:t>: the imparting or exchanging of information and news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381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0294" y="995320"/>
            <a:ext cx="7695524" cy="4135029"/>
          </a:xfrm>
        </p:spPr>
        <p:txBody>
          <a:bodyPr>
            <a:normAutofit/>
          </a:bodyPr>
          <a:lstStyle/>
          <a:p>
            <a:r>
              <a:rPr lang="en-US" dirty="0" smtClean="0"/>
              <a:t>Share out: </a:t>
            </a:r>
            <a:br>
              <a:rPr lang="en-US" dirty="0" smtClean="0"/>
            </a:br>
            <a:r>
              <a:rPr lang="en-US" dirty="0" smtClean="0"/>
              <a:t>Think of a baby you’ve known. How did their level of language use change from age 0-3?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9" t="1652" r="7575" b="8790"/>
          <a:stretch/>
        </p:blipFill>
        <p:spPr>
          <a:xfrm>
            <a:off x="56644" y="323681"/>
            <a:ext cx="3730428" cy="6141855"/>
          </a:xfrm>
          <a:prstGeom prst="ellipse">
            <a:avLst/>
          </a:prstGeom>
          <a:ln w="63500" cap="rnd">
            <a:solidFill>
              <a:srgbClr val="DBE44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89966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Second Language Acquisition Primer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9604" y="5334673"/>
            <a:ext cx="11498782" cy="781539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/>
              <a:t>Second language acquisition is both similar and  exponentially more dynamic than first language acquisition.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6" name="Alphabet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4445" y="1365530"/>
            <a:ext cx="5292191" cy="396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64" y="558351"/>
            <a:ext cx="7420396" cy="55237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19802" y="558351"/>
            <a:ext cx="32853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What career field is represented in this photograph?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58036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/>
          <p:cNvSpPr/>
          <p:nvPr/>
        </p:nvSpPr>
        <p:spPr>
          <a:xfrm>
            <a:off x="0" y="0"/>
            <a:ext cx="12192000" cy="6849878"/>
          </a:xfrm>
          <a:prstGeom prst="rect">
            <a:avLst/>
          </a:prstGeom>
          <a:solidFill>
            <a:srgbClr val="F3F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0716" y="196956"/>
            <a:ext cx="12500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Input from family</a:t>
            </a:r>
          </a:p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0 months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8728" y="196956"/>
            <a:ext cx="1256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Input from society</a:t>
            </a:r>
          </a:p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3 months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59461" y="217501"/>
            <a:ext cx="1246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Limited output to family</a:t>
            </a:r>
          </a:p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9 months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76316" y="210231"/>
            <a:ext cx="1486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Limited output to society</a:t>
            </a:r>
          </a:p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15 months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1632" y="224138"/>
            <a:ext cx="1500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Structured input from school</a:t>
            </a:r>
          </a:p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3 years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0532" y="209956"/>
            <a:ext cx="15000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Structured, limited output at school</a:t>
            </a:r>
          </a:p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4 years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00558" y="204817"/>
            <a:ext cx="15000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Structured, more detailed output at school</a:t>
            </a:r>
          </a:p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6 years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81338" y="188677"/>
            <a:ext cx="15000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Structured, complex output at school</a:t>
            </a:r>
          </a:p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9 years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15" name="Elbow Connector 14"/>
          <p:cNvCxnSpPr/>
          <p:nvPr/>
        </p:nvCxnSpPr>
        <p:spPr>
          <a:xfrm>
            <a:off x="1962364" y="1479477"/>
            <a:ext cx="9503596" cy="1027416"/>
          </a:xfrm>
          <a:prstGeom prst="bentConnector3">
            <a:avLst>
              <a:gd name="adj1" fmla="val -270"/>
            </a:avLst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>
            <a:off x="711483" y="1397285"/>
            <a:ext cx="10754477" cy="1171254"/>
          </a:xfrm>
          <a:prstGeom prst="bentConnector3">
            <a:avLst>
              <a:gd name="adj1" fmla="val -155"/>
            </a:avLst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6" idx="2"/>
          </p:cNvCxnSpPr>
          <p:nvPr/>
        </p:nvCxnSpPr>
        <p:spPr>
          <a:xfrm rot="16200000" flipH="1">
            <a:off x="6915682" y="-2115306"/>
            <a:ext cx="1017143" cy="8083414"/>
          </a:xfrm>
          <a:prstGeom prst="bentConnector2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/>
          <p:cNvCxnSpPr>
            <a:stCxn id="7" idx="2"/>
          </p:cNvCxnSpPr>
          <p:nvPr/>
        </p:nvCxnSpPr>
        <p:spPr>
          <a:xfrm rot="16200000" flipH="1">
            <a:off x="7616633" y="-1486275"/>
            <a:ext cx="952493" cy="6746162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/>
          <p:nvPr/>
        </p:nvCxnSpPr>
        <p:spPr>
          <a:xfrm>
            <a:off x="5907640" y="1438374"/>
            <a:ext cx="5558320" cy="834325"/>
          </a:xfrm>
          <a:prstGeom prst="bentConnector3">
            <a:avLst>
              <a:gd name="adj1" fmla="val 277"/>
            </a:avLst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>
            <a:off x="7284378" y="1718284"/>
            <a:ext cx="4181582" cy="481718"/>
          </a:xfrm>
          <a:prstGeom prst="bentConnector3">
            <a:avLst>
              <a:gd name="adj1" fmla="val 123"/>
            </a:avLst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10" idx="2"/>
          </p:cNvCxnSpPr>
          <p:nvPr/>
        </p:nvCxnSpPr>
        <p:spPr>
          <a:xfrm rot="16200000" flipH="1">
            <a:off x="10173147" y="836566"/>
            <a:ext cx="170237" cy="241538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11" idx="2"/>
          </p:cNvCxnSpPr>
          <p:nvPr/>
        </p:nvCxnSpPr>
        <p:spPr>
          <a:xfrm rot="16200000" flipH="1">
            <a:off x="10793108" y="1404247"/>
            <a:ext cx="411095" cy="93460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169311" y="3124660"/>
            <a:ext cx="13754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Structured input from school</a:t>
            </a:r>
          </a:p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Year 1-2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413115" y="3124660"/>
            <a:ext cx="14576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Structured, limited output at school</a:t>
            </a:r>
          </a:p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Year 1-2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353231" y="3146196"/>
            <a:ext cx="12461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More detailed structured input at school Year 3-4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52296" y="3146197"/>
            <a:ext cx="14869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More detailed structured output at school Year 3-4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261670" y="3141551"/>
            <a:ext cx="24578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Complex, somewhat structured input at school</a:t>
            </a:r>
          </a:p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Year 4-5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746382" y="3158378"/>
            <a:ext cx="2031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Less structured, more detailed output at school </a:t>
            </a:r>
          </a:p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Year 4-5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59" name="Elbow Connector 58"/>
          <p:cNvCxnSpPr>
            <a:stCxn id="52" idx="2"/>
          </p:cNvCxnSpPr>
          <p:nvPr/>
        </p:nvCxnSpPr>
        <p:spPr>
          <a:xfrm rot="16200000" flipH="1">
            <a:off x="6443298" y="300630"/>
            <a:ext cx="832609" cy="9435324"/>
          </a:xfrm>
          <a:prstGeom prst="bentConnector2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/>
          <p:nvPr/>
        </p:nvCxnSpPr>
        <p:spPr>
          <a:xfrm>
            <a:off x="822787" y="4324989"/>
            <a:ext cx="10754477" cy="1171254"/>
          </a:xfrm>
          <a:prstGeom prst="bentConnector3">
            <a:avLst>
              <a:gd name="adj1" fmla="val -155"/>
            </a:avLst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/>
          <p:nvPr/>
        </p:nvCxnSpPr>
        <p:spPr>
          <a:xfrm>
            <a:off x="3976316" y="4900522"/>
            <a:ext cx="7600950" cy="463780"/>
          </a:xfrm>
          <a:prstGeom prst="bentConnector3">
            <a:avLst>
              <a:gd name="adj1" fmla="val 258"/>
            </a:avLst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/>
          <p:cNvCxnSpPr>
            <a:stCxn id="54" idx="2"/>
          </p:cNvCxnSpPr>
          <p:nvPr/>
        </p:nvCxnSpPr>
        <p:spPr>
          <a:xfrm rot="16200000" flipH="1">
            <a:off x="8338283" y="2058018"/>
            <a:ext cx="396477" cy="6081486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/>
          <p:cNvCxnSpPr>
            <a:stCxn id="55" idx="2"/>
          </p:cNvCxnSpPr>
          <p:nvPr/>
        </p:nvCxnSpPr>
        <p:spPr>
          <a:xfrm rot="16200000" flipH="1">
            <a:off x="9243178" y="2866317"/>
            <a:ext cx="581524" cy="4086648"/>
          </a:xfrm>
          <a:prstGeom prst="bentConnector2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lbow Connector 63"/>
          <p:cNvCxnSpPr>
            <a:stCxn id="56" idx="2"/>
          </p:cNvCxnSpPr>
          <p:nvPr/>
        </p:nvCxnSpPr>
        <p:spPr>
          <a:xfrm rot="16200000" flipH="1">
            <a:off x="10285210" y="3835651"/>
            <a:ext cx="768999" cy="181510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00692" y="5794625"/>
            <a:ext cx="2691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Accessing previous knowledge of language acquisition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050528" y="5794625"/>
            <a:ext cx="2691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Comparing first and second language characteristics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608729" y="5755565"/>
            <a:ext cx="3137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Using higher thinking skills to question subtext, deeper meaning</a:t>
            </a:r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686800" y="5733132"/>
            <a:ext cx="313765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entury Gothic" panose="020B0502020202020204" pitchFamily="34" charset="0"/>
              </a:rPr>
              <a:t>Increasing meta-vocabulary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78" name="Elbow Connector 77"/>
          <p:cNvCxnSpPr>
            <a:stCxn id="73" idx="0"/>
          </p:cNvCxnSpPr>
          <p:nvPr/>
        </p:nvCxnSpPr>
        <p:spPr>
          <a:xfrm rot="5400000" flipH="1" flipV="1">
            <a:off x="6554056" y="771418"/>
            <a:ext cx="215758" cy="9830657"/>
          </a:xfrm>
          <a:prstGeom prst="bentConnector2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>
            <a:stCxn id="74" idx="0"/>
          </p:cNvCxnSpPr>
          <p:nvPr/>
        </p:nvCxnSpPr>
        <p:spPr>
          <a:xfrm rot="5400000" flipH="1" flipV="1">
            <a:off x="7919758" y="2137120"/>
            <a:ext cx="134191" cy="7180821"/>
          </a:xfrm>
          <a:prstGeom prst="bentConnector2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75" idx="0"/>
          </p:cNvCxnSpPr>
          <p:nvPr/>
        </p:nvCxnSpPr>
        <p:spPr>
          <a:xfrm rot="5400000" flipH="1" flipV="1">
            <a:off x="9355425" y="3533726"/>
            <a:ext cx="43970" cy="4399708"/>
          </a:xfrm>
          <a:prstGeom prst="bentConnector2">
            <a:avLst/>
          </a:prstGeom>
          <a:ln>
            <a:solidFill>
              <a:srgbClr val="F33D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Elbow Connector 85"/>
          <p:cNvCxnSpPr/>
          <p:nvPr/>
        </p:nvCxnSpPr>
        <p:spPr>
          <a:xfrm rot="5400000" flipH="1" flipV="1">
            <a:off x="10887279" y="5135614"/>
            <a:ext cx="58333" cy="132163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0" y="2761678"/>
            <a:ext cx="12192000" cy="411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Date Placeholder 88"/>
          <p:cNvSpPr>
            <a:spLocks noGrp="1"/>
          </p:cNvSpPr>
          <p:nvPr>
            <p:ph type="dt" sz="half" idx="10"/>
          </p:nvPr>
        </p:nvSpPr>
        <p:spPr>
          <a:xfrm>
            <a:off x="12296" y="6356350"/>
            <a:ext cx="2743200" cy="365125"/>
          </a:xfrm>
        </p:spPr>
        <p:txBody>
          <a:bodyPr/>
          <a:lstStyle/>
          <a:p>
            <a:r>
              <a:rPr lang="en-US" smtClean="0"/>
              <a:t>Thursday, June 7, 2018</a:t>
            </a:r>
            <a:endParaRPr lang="en-US" dirty="0"/>
          </a:p>
        </p:txBody>
      </p:sp>
      <p:sp>
        <p:nvSpPr>
          <p:cNvPr id="92" name="Footer Placeholder 91"/>
          <p:cNvSpPr>
            <a:spLocks noGrp="1"/>
          </p:cNvSpPr>
          <p:nvPr>
            <p:ph type="ftr" sz="quarter" idx="11"/>
          </p:nvPr>
        </p:nvSpPr>
        <p:spPr>
          <a:xfrm>
            <a:off x="2767793" y="6356350"/>
            <a:ext cx="6946748" cy="365125"/>
          </a:xfrm>
        </p:spPr>
        <p:txBody>
          <a:bodyPr/>
          <a:lstStyle/>
          <a:p>
            <a:r>
              <a:rPr lang="en-US" smtClean="0"/>
              <a:t>Nebraska Association of Colleges of Teacher Education Meeting</a:t>
            </a:r>
            <a:endParaRPr lang="en-US" dirty="0"/>
          </a:p>
        </p:txBody>
      </p:sp>
      <p:sp>
        <p:nvSpPr>
          <p:cNvPr id="91" name="Slide Number Placeholder 90"/>
          <p:cNvSpPr>
            <a:spLocks noGrp="1"/>
          </p:cNvSpPr>
          <p:nvPr>
            <p:ph type="sldNum" sz="quarter" idx="12"/>
          </p:nvPr>
        </p:nvSpPr>
        <p:spPr>
          <a:xfrm>
            <a:off x="9377516" y="6356350"/>
            <a:ext cx="2743200" cy="365125"/>
          </a:xfrm>
        </p:spPr>
        <p:txBody>
          <a:bodyPr/>
          <a:lstStyle/>
          <a:p>
            <a:fld id="{C1B06FD3-A19D-4F83-BEEA-47EC80727AFE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37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9589348"/>
              </p:ext>
            </p:extLst>
          </p:nvPr>
        </p:nvGraphicFramePr>
        <p:xfrm>
          <a:off x="129472" y="816846"/>
          <a:ext cx="11935752" cy="588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8584">
                  <a:extLst>
                    <a:ext uri="{9D8B030D-6E8A-4147-A177-3AD203B41FA5}">
                      <a16:colId xmlns:a16="http://schemas.microsoft.com/office/drawing/2014/main" val="4175947912"/>
                    </a:ext>
                  </a:extLst>
                </a:gridCol>
                <a:gridCol w="3978584">
                  <a:extLst>
                    <a:ext uri="{9D8B030D-6E8A-4147-A177-3AD203B41FA5}">
                      <a16:colId xmlns:a16="http://schemas.microsoft.com/office/drawing/2014/main" val="2359859281"/>
                    </a:ext>
                  </a:extLst>
                </a:gridCol>
                <a:gridCol w="3978584">
                  <a:extLst>
                    <a:ext uri="{9D8B030D-6E8A-4147-A177-3AD203B41FA5}">
                      <a16:colId xmlns:a16="http://schemas.microsoft.com/office/drawing/2014/main" val="41537773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Level</a:t>
                      </a:r>
                      <a:r>
                        <a:rPr lang="en-US" baseline="0" dirty="0" smtClean="0"/>
                        <a:t> of Proficiency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Language 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Position/Profession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8338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Distinguished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Ability to tailor language to specific</a:t>
                      </a:r>
                      <a:r>
                        <a:rPr lang="en-US" sz="1600" baseline="0" dirty="0" smtClean="0"/>
                        <a:t> audience, persuade, negotiate.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Foreign service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307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Superior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Discuss</a:t>
                      </a:r>
                      <a:r>
                        <a:rPr lang="en-US" sz="1600" baseline="0" dirty="0" smtClean="0"/>
                        <a:t> topics extensively, support opinions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University Language</a:t>
                      </a:r>
                      <a:r>
                        <a:rPr lang="en-US" sz="1600" baseline="0" dirty="0" smtClean="0"/>
                        <a:t> Professor, Financial Services Marketing Consultant, Lawyer, Court Interpreter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917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Advanced High</a:t>
                      </a:r>
                      <a:endParaRPr lang="en-US" sz="16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sz="1600" dirty="0" smtClean="0"/>
                        <a:t>Narrate and describe in past, present, and future. Deal effectively with an unanticipated complication.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Physician, </a:t>
                      </a:r>
                      <a:r>
                        <a:rPr lang="en-US" sz="1600" baseline="0" dirty="0" smtClean="0"/>
                        <a:t>Military Linguist, Financial Advisor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3230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Advanced</a:t>
                      </a:r>
                      <a:r>
                        <a:rPr lang="en-US" sz="1600" baseline="0" dirty="0" smtClean="0"/>
                        <a:t> Mid</a:t>
                      </a:r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Banking Representative,</a:t>
                      </a:r>
                      <a:r>
                        <a:rPr lang="en-US" sz="1600" baseline="0" dirty="0" smtClean="0"/>
                        <a:t> Medical Interpreter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28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Advanced Low</a:t>
                      </a:r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K-12 Language Teacher, Nurse, Social Worker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6590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Intermediate High</a:t>
                      </a:r>
                      <a:endParaRPr lang="en-US" sz="16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sz="1600" dirty="0" smtClean="0"/>
                        <a:t>Create simple</a:t>
                      </a:r>
                      <a:r>
                        <a:rPr lang="en-US" sz="1600" baseline="0" dirty="0" smtClean="0"/>
                        <a:t> conversations by asking and responding to basic questions.</a:t>
                      </a:r>
                      <a:endParaRPr lang="en-US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sz="1600" dirty="0" smtClean="0"/>
                        <a:t>Language learners following 6-8 years</a:t>
                      </a:r>
                      <a:r>
                        <a:rPr lang="en-US" sz="1600" baseline="0" dirty="0" smtClean="0"/>
                        <a:t> of dedicated language study in PK-12 or 4-6 semester college courses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23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Intermediate Mid</a:t>
                      </a:r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978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Intermediate Low</a:t>
                      </a:r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Language learners following 4-year high school sequence or 2-semester college sequence. Language</a:t>
                      </a:r>
                      <a:r>
                        <a:rPr lang="en-US" sz="1600" baseline="0" dirty="0" smtClean="0"/>
                        <a:t> learners who completed a PK-6 immersion program.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097396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72" y="156446"/>
            <a:ext cx="11979228" cy="74091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Oral Proficiency in the Workplace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53786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093536" y="1890271"/>
            <a:ext cx="2268796" cy="32225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89439" y="1892725"/>
            <a:ext cx="2158179" cy="32225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47685" y="1902553"/>
            <a:ext cx="2293373" cy="32225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15413"/>
          </a:xfrm>
        </p:spPr>
        <p:txBody>
          <a:bodyPr>
            <a:normAutofit/>
          </a:bodyPr>
          <a:lstStyle/>
          <a:p>
            <a:pPr algn="ctr"/>
            <a:r>
              <a:rPr lang="en-US" sz="1800" dirty="0" smtClean="0"/>
              <a:t>Time as Critical Component for Developing Language Performance</a:t>
            </a:r>
            <a:endParaRPr lang="en-US" sz="18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7203028"/>
              </p:ext>
            </p:extLst>
          </p:nvPr>
        </p:nvGraphicFramePr>
        <p:xfrm>
          <a:off x="677863" y="1209368"/>
          <a:ext cx="8596312" cy="4557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418273" y="1491719"/>
            <a:ext cx="812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NOVICE		   INTERMEDIATE	       ADVANCED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77334" y="5766619"/>
            <a:ext cx="8510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Based on Figure 4. Time as a Critical Component for Developing Language performance published by the American Council of the Teaching of Foreign Languages , 2012.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8373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Professional and Technical Language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Language that is characterized by career-based terminology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367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dirty="0" smtClean="0"/>
              <a:t>Professional and Technical Language in PK-16 Schools</a:t>
            </a:r>
            <a:endParaRPr lang="en-US" sz="25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77334" y="1812617"/>
            <a:ext cx="3951310" cy="422874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Section One:</a:t>
            </a:r>
          </a:p>
          <a:p>
            <a:pPr marL="457200" lvl="1" indent="0">
              <a:buNone/>
            </a:pPr>
            <a:r>
              <a:rPr lang="en-US" dirty="0" smtClean="0"/>
              <a:t>Dedicated </a:t>
            </a:r>
            <a:r>
              <a:rPr lang="en-US" dirty="0"/>
              <a:t>courses</a:t>
            </a:r>
          </a:p>
          <a:p>
            <a:pPr marL="0" indent="0">
              <a:buNone/>
            </a:pPr>
            <a:r>
              <a:rPr lang="en-US" dirty="0" smtClean="0"/>
              <a:t>Section Two:</a:t>
            </a:r>
          </a:p>
          <a:p>
            <a:pPr marL="457200" lvl="1" indent="0">
              <a:buNone/>
            </a:pPr>
            <a:r>
              <a:rPr lang="en-US" dirty="0" smtClean="0"/>
              <a:t>Integrated </a:t>
            </a:r>
            <a:r>
              <a:rPr lang="en-US" dirty="0"/>
              <a:t>lessons in collaborative partnership of established classes</a:t>
            </a:r>
          </a:p>
          <a:p>
            <a:pPr marL="0" indent="0">
              <a:buNone/>
            </a:pPr>
            <a:r>
              <a:rPr lang="en-US" dirty="0" smtClean="0"/>
              <a:t>Section Three:</a:t>
            </a:r>
          </a:p>
          <a:p>
            <a:pPr marL="457200" lvl="1" indent="0">
              <a:buNone/>
            </a:pPr>
            <a:r>
              <a:rPr lang="en-US" dirty="0" smtClean="0"/>
              <a:t>Integrated lessons in established classes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" t="2124" r="8329" b="4779"/>
          <a:stretch/>
        </p:blipFill>
        <p:spPr>
          <a:xfrm>
            <a:off x="5025154" y="1869261"/>
            <a:ext cx="4183173" cy="331045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7275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Section One:</a:t>
            </a:r>
            <a:br>
              <a:rPr lang="en-US" dirty="0" smtClean="0"/>
            </a:br>
            <a:r>
              <a:rPr lang="en-US" dirty="0" smtClean="0"/>
              <a:t>Professional and Technical Language Courses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39" y="2321697"/>
            <a:ext cx="9072058" cy="33346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9598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courses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…For Health Care/ Medical Professions</a:t>
            </a:r>
          </a:p>
          <a:p>
            <a:r>
              <a:rPr lang="en-US" dirty="0" smtClean="0"/>
              <a:t>…For Public Safety Personnel / Emergency Responders</a:t>
            </a:r>
          </a:p>
          <a:p>
            <a:r>
              <a:rPr lang="en-US" dirty="0" smtClean="0"/>
              <a:t>…For Business and the Professions</a:t>
            </a:r>
          </a:p>
          <a:p>
            <a:r>
              <a:rPr lang="en-US" dirty="0" smtClean="0"/>
              <a:t>…For Tourism and Hospitality</a:t>
            </a:r>
          </a:p>
          <a:p>
            <a:r>
              <a:rPr lang="en-US" dirty="0" smtClean="0"/>
              <a:t>…Agricultural Vocabulary</a:t>
            </a:r>
          </a:p>
          <a:p>
            <a:r>
              <a:rPr lang="en-US" dirty="0" smtClean="0"/>
              <a:t>…For Educators</a:t>
            </a:r>
          </a:p>
          <a:p>
            <a:r>
              <a:rPr lang="en-US" dirty="0" smtClean="0"/>
              <a:t>…For OSHA Trainers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173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Characteristics of Dedicated Professional and Technical Language Courses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Developed in collaboration with career expert and language expert</a:t>
            </a:r>
          </a:p>
          <a:p>
            <a:r>
              <a:rPr lang="en-US" dirty="0" smtClean="0"/>
              <a:t>Focus on conversational use of language rather than grammar</a:t>
            </a:r>
          </a:p>
          <a:p>
            <a:r>
              <a:rPr lang="en-US" dirty="0" smtClean="0"/>
              <a:t>Application of language to career and career to language</a:t>
            </a:r>
          </a:p>
          <a:p>
            <a:r>
              <a:rPr lang="en-US" dirty="0" smtClean="0"/>
              <a:t>Dual credit option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456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Nebraska Post-Secondary Programs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586434"/>
            <a:ext cx="5576138" cy="3880772"/>
          </a:xfrm>
        </p:spPr>
        <p:txBody>
          <a:bodyPr>
            <a:normAutofit/>
          </a:bodyPr>
          <a:lstStyle/>
          <a:p>
            <a:r>
              <a:rPr lang="en-US" dirty="0" smtClean="0"/>
              <a:t>Spanish for Health Care Professions Minor at Bryan College of Health Sciences.</a:t>
            </a:r>
          </a:p>
          <a:p>
            <a:r>
              <a:rPr lang="en-US" dirty="0" smtClean="0"/>
              <a:t>Healthcare Sign Language Minor at Nebraska Methodist College</a:t>
            </a:r>
          </a:p>
          <a:p>
            <a:r>
              <a:rPr lang="en-US" dirty="0" smtClean="0"/>
              <a:t>Spanish for Healthcare Professionals at Nebraska Methodist College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9233" y="1586434"/>
            <a:ext cx="5576137" cy="3880773"/>
          </a:xfrm>
        </p:spPr>
        <p:txBody>
          <a:bodyPr>
            <a:normAutofit/>
          </a:bodyPr>
          <a:lstStyle/>
          <a:p>
            <a:r>
              <a:rPr lang="en-US" dirty="0" smtClean="0"/>
              <a:t>Spanish for Construction Management at Southeast Community College</a:t>
            </a:r>
          </a:p>
          <a:p>
            <a:r>
              <a:rPr lang="en-US" dirty="0"/>
              <a:t>Medical Spanish, Law Enforcement Spanish at Northeast Community College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474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868" y="117546"/>
            <a:ext cx="8046182" cy="42352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49756">
            <a:off x="7806117" y="2478985"/>
            <a:ext cx="4267200" cy="24003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96190">
            <a:off x="546590" y="3545016"/>
            <a:ext cx="7879493" cy="30913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183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269" y="65855"/>
            <a:ext cx="7699530" cy="59858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652756" y="6396335"/>
            <a:ext cx="95189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https://www.wesa.fm/post/how-school-districts-are-grappling-translation-services-increasingly-diverse-populations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0872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implement professional and technical language courses in my school?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71597"/>
            <a:ext cx="10515600" cy="3405365"/>
          </a:xfrm>
        </p:spPr>
        <p:txBody>
          <a:bodyPr/>
          <a:lstStyle/>
          <a:p>
            <a:r>
              <a:rPr lang="en-US" dirty="0" smtClean="0"/>
              <a:t>Work with Post K-12 institution to establish criteria for instructor qualifications</a:t>
            </a:r>
          </a:p>
          <a:p>
            <a:r>
              <a:rPr lang="en-US" dirty="0" smtClean="0"/>
              <a:t>Create agreement with Post K-12 institution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311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8445" y="745451"/>
            <a:ext cx="828769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Section Two: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Integrated lessons in collaborative partnership of established classes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840" y="2739125"/>
            <a:ext cx="9566901" cy="32602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7700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Collaborations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…French and Culinary Arts</a:t>
            </a:r>
          </a:p>
          <a:p>
            <a:r>
              <a:rPr lang="en-US" dirty="0" smtClean="0"/>
              <a:t>…German and Automotive Technology</a:t>
            </a:r>
          </a:p>
          <a:p>
            <a:r>
              <a:rPr lang="en-US" dirty="0" smtClean="0"/>
              <a:t>…Japanese and Landscaping</a:t>
            </a:r>
          </a:p>
          <a:p>
            <a:r>
              <a:rPr lang="en-US" dirty="0" smtClean="0"/>
              <a:t>…Chinese and Marketing</a:t>
            </a:r>
          </a:p>
          <a:p>
            <a:r>
              <a:rPr lang="en-US" dirty="0" smtClean="0"/>
              <a:t>…Latin and Health Science</a:t>
            </a:r>
          </a:p>
          <a:p>
            <a:r>
              <a:rPr lang="en-US" dirty="0" smtClean="0"/>
              <a:t>…Arabic for Hospitality and Management</a:t>
            </a:r>
          </a:p>
          <a:p>
            <a:r>
              <a:rPr lang="en-US" dirty="0" smtClean="0"/>
              <a:t>…Spanish and Cabinetry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701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425" y="84344"/>
            <a:ext cx="6886575" cy="43243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33984">
            <a:off x="7090343" y="1410003"/>
            <a:ext cx="4581525" cy="51244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18485" y="202301"/>
            <a:ext cx="483903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French:</a:t>
            </a:r>
          </a:p>
          <a:p>
            <a:pPr marL="342900" indent="-342900">
              <a:buAutoNum type="arabicPeriod"/>
            </a:pPr>
            <a:r>
              <a:rPr lang="en-US" dirty="0" smtClean="0"/>
              <a:t>Introduce commands.</a:t>
            </a:r>
          </a:p>
          <a:p>
            <a:pPr marL="342900" indent="-342900">
              <a:buAutoNum type="arabicPeriod"/>
            </a:pPr>
            <a:r>
              <a:rPr lang="en-US" dirty="0" smtClean="0"/>
              <a:t>Create or re-write recipe instructions.</a:t>
            </a:r>
          </a:p>
          <a:p>
            <a:pPr marL="342900" indent="-342900">
              <a:buAutoNum type="arabicPeriod"/>
            </a:pPr>
            <a:r>
              <a:rPr lang="en-US" dirty="0" smtClean="0"/>
              <a:t>Create follow-up survey in French.</a:t>
            </a:r>
          </a:p>
          <a:p>
            <a:pPr marL="342900" indent="-342900">
              <a:buAutoNum type="arabicPeriod"/>
            </a:pPr>
            <a:r>
              <a:rPr lang="en-US" dirty="0" smtClean="0"/>
              <a:t>Discuss French Onion Soup in French culture: la </a:t>
            </a:r>
            <a:r>
              <a:rPr lang="en-US" dirty="0" err="1" smtClean="0"/>
              <a:t>soupe</a:t>
            </a:r>
            <a:r>
              <a:rPr lang="en-US" dirty="0" smtClean="0"/>
              <a:t> à </a:t>
            </a:r>
            <a:r>
              <a:rPr lang="en-US" dirty="0" err="1" smtClean="0"/>
              <a:t>l’oignon</a:t>
            </a:r>
            <a:r>
              <a:rPr lang="en-US" dirty="0" smtClean="0"/>
              <a:t>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r>
              <a:rPr lang="en-US" dirty="0" smtClean="0"/>
              <a:t>Culinary Arts:</a:t>
            </a:r>
          </a:p>
          <a:p>
            <a:pPr marL="342900" indent="-342900">
              <a:buAutoNum type="arabicPeriod"/>
            </a:pPr>
            <a:r>
              <a:rPr lang="en-US" dirty="0" smtClean="0"/>
              <a:t>Present </a:t>
            </a:r>
            <a:r>
              <a:rPr lang="en-US" dirty="0" err="1" smtClean="0"/>
              <a:t>caramelization</a:t>
            </a:r>
            <a:r>
              <a:rPr lang="en-US" dirty="0" smtClean="0"/>
              <a:t> and the </a:t>
            </a:r>
            <a:r>
              <a:rPr lang="en-US" dirty="0" err="1" smtClean="0"/>
              <a:t>Maillard</a:t>
            </a:r>
            <a:r>
              <a:rPr lang="en-US" dirty="0" smtClean="0"/>
              <a:t> Reaction.</a:t>
            </a:r>
          </a:p>
          <a:p>
            <a:pPr marL="342900" indent="-342900">
              <a:buAutoNum type="arabicPeriod"/>
            </a:pPr>
            <a:r>
              <a:rPr lang="en-US" dirty="0" smtClean="0"/>
              <a:t>Experiments with caramelized onions.</a:t>
            </a:r>
          </a:p>
          <a:p>
            <a:pPr marL="342900" indent="-342900">
              <a:buAutoNum type="arabicPeriod"/>
            </a:pPr>
            <a:r>
              <a:rPr lang="en-US" dirty="0" smtClean="0"/>
              <a:t>Discuss chemistry behind </a:t>
            </a:r>
            <a:r>
              <a:rPr lang="en-US" dirty="0" err="1" smtClean="0"/>
              <a:t>caramelization</a:t>
            </a:r>
            <a:r>
              <a:rPr lang="en-US" dirty="0" smtClean="0"/>
              <a:t>.</a:t>
            </a:r>
          </a:p>
          <a:p>
            <a:pPr marL="342900" indent="-342900">
              <a:buAutoNum type="arabicPeriod"/>
            </a:pPr>
            <a:r>
              <a:rPr lang="en-US" dirty="0" smtClean="0"/>
              <a:t>Teach how to make French Onion Soup.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5036" y="4782393"/>
            <a:ext cx="6148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CTE Online: The </a:t>
            </a:r>
            <a:r>
              <a:rPr lang="en-US" dirty="0" err="1" smtClean="0"/>
              <a:t>Maillard</a:t>
            </a:r>
            <a:r>
              <a:rPr lang="en-US" dirty="0" smtClean="0"/>
              <a:t> Reaction and </a:t>
            </a:r>
            <a:r>
              <a:rPr lang="en-US" dirty="0" err="1" smtClean="0"/>
              <a:t>Caramelization</a:t>
            </a:r>
            <a:r>
              <a:rPr lang="en-US" dirty="0" smtClean="0"/>
              <a:t> PBL Project</a:t>
            </a:r>
          </a:p>
          <a:p>
            <a:endParaRPr lang="en-US" dirty="0"/>
          </a:p>
          <a:p>
            <a:r>
              <a:rPr lang="en-US" dirty="0" err="1" smtClean="0"/>
              <a:t>Marmiton</a:t>
            </a:r>
            <a:r>
              <a:rPr lang="en-US" dirty="0" smtClean="0"/>
              <a:t>: </a:t>
            </a:r>
            <a:r>
              <a:rPr lang="en-US" dirty="0" err="1" smtClean="0"/>
              <a:t>Soupe</a:t>
            </a:r>
            <a:r>
              <a:rPr lang="en-US" dirty="0" smtClean="0"/>
              <a:t> à </a:t>
            </a:r>
            <a:r>
              <a:rPr lang="en-US" dirty="0" err="1" smtClean="0"/>
              <a:t>l’Oignon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1285">
            <a:off x="10065472" y="206141"/>
            <a:ext cx="1643042" cy="53313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1926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implement professional and technical language courses in my school?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 professional learning community with technical skills and language educators</a:t>
            </a:r>
          </a:p>
          <a:p>
            <a:r>
              <a:rPr lang="en-US" dirty="0" smtClean="0"/>
              <a:t>Become familiar with curriculum of collaborating partner</a:t>
            </a:r>
          </a:p>
          <a:p>
            <a:r>
              <a:rPr lang="en-US" dirty="0" smtClean="0"/>
              <a:t>Establish lesson plans that are appropriate to your needs:</a:t>
            </a:r>
          </a:p>
          <a:p>
            <a:pPr lvl="1"/>
            <a:r>
              <a:rPr lang="en-US" dirty="0" smtClean="0"/>
              <a:t>Timing</a:t>
            </a:r>
          </a:p>
          <a:p>
            <a:pPr lvl="1"/>
            <a:r>
              <a:rPr lang="en-US" dirty="0" smtClean="0"/>
              <a:t>Level of student</a:t>
            </a:r>
          </a:p>
          <a:p>
            <a:pPr lvl="1"/>
            <a:r>
              <a:rPr lang="en-US" dirty="0" smtClean="0"/>
              <a:t>Resources</a:t>
            </a:r>
          </a:p>
          <a:p>
            <a:pPr lvl="1"/>
            <a:r>
              <a:rPr lang="en-US" dirty="0" smtClean="0"/>
              <a:t>Shared projects or influenced work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4795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2722" y="365125"/>
            <a:ext cx="8287693" cy="207057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Section Three: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Integrated lessons in established classes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72727" y="2795754"/>
            <a:ext cx="9465404" cy="1946179"/>
            <a:chOff x="2277" y="2447796"/>
            <a:chExt cx="11703141" cy="2458671"/>
          </a:xfrm>
        </p:grpSpPr>
        <p:grpSp>
          <p:nvGrpSpPr>
            <p:cNvPr id="9" name="Group 8"/>
            <p:cNvGrpSpPr/>
            <p:nvPr/>
          </p:nvGrpSpPr>
          <p:grpSpPr>
            <a:xfrm>
              <a:off x="2277" y="2458584"/>
              <a:ext cx="11703141" cy="2447883"/>
              <a:chOff x="2277" y="2458584"/>
              <a:chExt cx="11703141" cy="244788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77" y="2458585"/>
                <a:ext cx="3545899" cy="24384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07120" y="2458584"/>
                <a:ext cx="3251200" cy="2438400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776" r="22756" b="8285"/>
              <a:stretch/>
            </p:blipFill>
            <p:spPr>
              <a:xfrm>
                <a:off x="6551076" y="2476159"/>
                <a:ext cx="1903142" cy="2428917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4218" y="2468067"/>
                <a:ext cx="3251200" cy="2438400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28352" y="2458584"/>
                <a:ext cx="2148840" cy="2438400"/>
              </a:xfrm>
              <a:prstGeom prst="rect">
                <a:avLst/>
              </a:prstGeom>
            </p:spPr>
          </p:pic>
        </p:grpSp>
        <p:cxnSp>
          <p:nvCxnSpPr>
            <p:cNvPr id="10" name="Straight Connector 9"/>
            <p:cNvCxnSpPr/>
            <p:nvPr/>
          </p:nvCxnSpPr>
          <p:spPr>
            <a:xfrm>
              <a:off x="2128352" y="2458584"/>
              <a:ext cx="0" cy="2438400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263292" y="2457236"/>
              <a:ext cx="0" cy="2438400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537144" y="2465328"/>
              <a:ext cx="0" cy="2438400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469784" y="2447796"/>
              <a:ext cx="0" cy="2438400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2635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World Language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3">
            <a:normAutofit fontScale="92500" lnSpcReduction="20000"/>
          </a:bodyPr>
          <a:lstStyle/>
          <a:p>
            <a:r>
              <a:rPr lang="en-US" dirty="0" smtClean="0"/>
              <a:t>Greetings</a:t>
            </a:r>
          </a:p>
          <a:p>
            <a:r>
              <a:rPr lang="en-US" dirty="0" smtClean="0"/>
              <a:t>School life</a:t>
            </a:r>
          </a:p>
          <a:p>
            <a:r>
              <a:rPr lang="en-US" dirty="0" smtClean="0"/>
              <a:t>Family</a:t>
            </a:r>
          </a:p>
          <a:p>
            <a:r>
              <a:rPr lang="en-US" dirty="0" smtClean="0"/>
              <a:t>Professions</a:t>
            </a:r>
          </a:p>
          <a:p>
            <a:r>
              <a:rPr lang="en-US" dirty="0" smtClean="0"/>
              <a:t>Pastimes</a:t>
            </a:r>
          </a:p>
          <a:p>
            <a:r>
              <a:rPr lang="en-US" dirty="0" smtClean="0"/>
              <a:t>Sports</a:t>
            </a:r>
          </a:p>
          <a:p>
            <a:r>
              <a:rPr lang="en-US" dirty="0" smtClean="0"/>
              <a:t>Travel</a:t>
            </a:r>
          </a:p>
          <a:p>
            <a:r>
              <a:rPr lang="en-US" dirty="0" smtClean="0"/>
              <a:t>Weather</a:t>
            </a:r>
          </a:p>
          <a:p>
            <a:r>
              <a:rPr lang="en-US" dirty="0" smtClean="0"/>
              <a:t>Clothing</a:t>
            </a:r>
          </a:p>
          <a:p>
            <a:r>
              <a:rPr lang="en-US" dirty="0" smtClean="0"/>
              <a:t>Bargaining</a:t>
            </a:r>
          </a:p>
          <a:p>
            <a:r>
              <a:rPr lang="en-US" dirty="0" smtClean="0"/>
              <a:t>Hygiene</a:t>
            </a:r>
          </a:p>
          <a:p>
            <a:r>
              <a:rPr lang="en-US" dirty="0" smtClean="0"/>
              <a:t>Food</a:t>
            </a:r>
          </a:p>
          <a:p>
            <a:r>
              <a:rPr lang="en-US" dirty="0" smtClean="0"/>
              <a:t>Celebrations</a:t>
            </a:r>
          </a:p>
          <a:p>
            <a:r>
              <a:rPr lang="en-US" dirty="0" smtClean="0"/>
              <a:t>Health</a:t>
            </a:r>
          </a:p>
          <a:p>
            <a:r>
              <a:rPr lang="en-US" dirty="0" smtClean="0"/>
              <a:t>Medical Terms</a:t>
            </a:r>
          </a:p>
          <a:p>
            <a:r>
              <a:rPr lang="en-US" dirty="0" smtClean="0"/>
              <a:t>Technology</a:t>
            </a:r>
          </a:p>
          <a:p>
            <a:r>
              <a:rPr lang="en-US" dirty="0" smtClean="0"/>
              <a:t>House and Home</a:t>
            </a:r>
          </a:p>
          <a:p>
            <a:r>
              <a:rPr lang="en-US" dirty="0" smtClean="0"/>
              <a:t>Environment</a:t>
            </a:r>
          </a:p>
          <a:p>
            <a:r>
              <a:rPr lang="en-US" dirty="0" smtClean="0"/>
              <a:t>City Life</a:t>
            </a:r>
          </a:p>
          <a:p>
            <a:r>
              <a:rPr lang="en-US" dirty="0" smtClean="0"/>
              <a:t>Money and Banking</a:t>
            </a:r>
          </a:p>
          <a:p>
            <a:r>
              <a:rPr lang="en-US" dirty="0" smtClean="0"/>
              <a:t>Well-being and Nutrition</a:t>
            </a:r>
          </a:p>
          <a:p>
            <a:r>
              <a:rPr lang="en-US" dirty="0" smtClean="0"/>
              <a:t>Workplace</a:t>
            </a:r>
          </a:p>
          <a:p>
            <a:r>
              <a:rPr lang="en-US" dirty="0" smtClean="0"/>
              <a:t>Arts</a:t>
            </a:r>
          </a:p>
          <a:p>
            <a:r>
              <a:rPr lang="en-US" dirty="0" smtClean="0"/>
              <a:t>Moves</a:t>
            </a:r>
          </a:p>
          <a:p>
            <a:r>
              <a:rPr lang="en-US" dirty="0" smtClean="0"/>
              <a:t>Current events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1537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96198" y="5418453"/>
            <a:ext cx="5761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Latin Anatomy Lesson:</a:t>
            </a:r>
          </a:p>
          <a:p>
            <a:r>
              <a:rPr lang="en-US" dirty="0">
                <a:hlinkClick r:id="rId3"/>
              </a:rPr>
              <a:t>http://www.ascaniusyci.org/facebook/bodyparts-commands.pdf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89" y="658405"/>
            <a:ext cx="3778083" cy="55411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526860" y="339865"/>
            <a:ext cx="614994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Cross-Curricular Connections: Health Science, Physical Education, Health</a:t>
            </a:r>
          </a:p>
          <a:p>
            <a:endParaRPr lang="en-US" dirty="0"/>
          </a:p>
          <a:p>
            <a:r>
              <a:rPr lang="en-US" dirty="0" smtClean="0"/>
              <a:t>Objective: Increase student ability to identify body parts and related words using their Latin roots.</a:t>
            </a:r>
          </a:p>
          <a:p>
            <a:endParaRPr lang="en-US" dirty="0"/>
          </a:p>
          <a:p>
            <a:r>
              <a:rPr lang="en-US" dirty="0" smtClean="0"/>
              <a:t>Sample: </a:t>
            </a:r>
          </a:p>
          <a:p>
            <a:pPr lvl="1"/>
            <a:r>
              <a:rPr lang="en-US" dirty="0" smtClean="0"/>
              <a:t>PES		</a:t>
            </a:r>
            <a:r>
              <a:rPr lang="en-US" i="1" dirty="0" smtClean="0"/>
              <a:t>pedicure, pedestrian</a:t>
            </a:r>
          </a:p>
          <a:p>
            <a:pPr lvl="1"/>
            <a:r>
              <a:rPr lang="en-US" dirty="0" smtClean="0"/>
              <a:t>AURIS	</a:t>
            </a:r>
            <a:r>
              <a:rPr lang="en-US" i="1" dirty="0" smtClean="0"/>
              <a:t>auditory, auricular 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87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implement integrated cross-curricular lessons in my school?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 creative.</a:t>
            </a:r>
          </a:p>
          <a:p>
            <a:r>
              <a:rPr lang="en-US" dirty="0" smtClean="0"/>
              <a:t>Be attentive to opportunity.</a:t>
            </a:r>
          </a:p>
          <a:p>
            <a:r>
              <a:rPr lang="en-US" dirty="0" smtClean="0"/>
              <a:t>Think global.</a:t>
            </a:r>
          </a:p>
          <a:p>
            <a:r>
              <a:rPr lang="en-US" dirty="0" smtClean="0"/>
              <a:t>Seek input.</a:t>
            </a:r>
          </a:p>
          <a:p>
            <a:r>
              <a:rPr lang="en-US" dirty="0" smtClean="0"/>
              <a:t>Look for resources.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05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879" y="1260208"/>
            <a:ext cx="6543675" cy="41433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003455" y="388417"/>
            <a:ext cx="9823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What career field is represented in this photograph?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582188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227" y="94660"/>
            <a:ext cx="4538705" cy="59626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701309" y="6304002"/>
            <a:ext cx="92680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</a:t>
            </a:r>
            <a:r>
              <a:rPr lang="en-US" sz="1000" dirty="0" smtClean="0">
                <a:hlinkClick r:id="rId3"/>
              </a:rPr>
              <a:t>www.universityofcalifornia.edu/news/google-translates-doctors-orders-spanish-and-chinese-few-important-caveats</a:t>
            </a:r>
            <a:endParaRPr lang="en-US" sz="1000" dirty="0" smtClean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79198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5" y="593458"/>
            <a:ext cx="7258050" cy="54768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111632" y="593457"/>
            <a:ext cx="27351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What career field is represented in this photograph?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34097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212" y="315590"/>
            <a:ext cx="4518592" cy="5648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612309" y="6383940"/>
            <a:ext cx="97293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https://www.npr.org/sections/thesalt/2018/07/26/529587702/with-spanish-classes-vet-schools-aim-to-break-down-barriers-with-farmworkers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52901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958" y="129966"/>
            <a:ext cx="8924925" cy="648995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DBE44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6564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084" y="1514178"/>
            <a:ext cx="10515600" cy="1325563"/>
          </a:xfrm>
        </p:spPr>
        <p:txBody>
          <a:bodyPr/>
          <a:lstStyle/>
          <a:p>
            <a:r>
              <a:rPr lang="en-US" dirty="0" smtClean="0"/>
              <a:t>Stephanie Call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4084" y="2839741"/>
            <a:ext cx="9943337" cy="22758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Education Specialist, World Language</a:t>
            </a:r>
          </a:p>
          <a:p>
            <a:pPr marL="0" indent="0">
              <a:buNone/>
            </a:pPr>
            <a:r>
              <a:rPr lang="en-US" dirty="0" smtClean="0"/>
              <a:t>Nebraska Department of Education</a:t>
            </a:r>
          </a:p>
          <a:p>
            <a:pPr marL="0" indent="0">
              <a:buNone/>
            </a:pPr>
            <a:r>
              <a:rPr lang="en-US" dirty="0" smtClean="0"/>
              <a:t>stephanie.call@nebraska.gov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99"/>
          <a:stretch/>
        </p:blipFill>
        <p:spPr>
          <a:xfrm>
            <a:off x="7200867" y="300555"/>
            <a:ext cx="4794243" cy="2919724"/>
          </a:xfrm>
          <a:prstGeom prst="rect">
            <a:avLst/>
          </a:prstGeom>
          <a:ln w="28575">
            <a:solidFill>
              <a:srgbClr val="DBE44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9513" y="5105867"/>
            <a:ext cx="12046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Gaston Public Schools (Oregon)</a:t>
            </a:r>
          </a:p>
          <a:p>
            <a:pPr algn="ctr"/>
            <a:r>
              <a:rPr lang="en-US" dirty="0" smtClean="0"/>
              <a:t> School District of Albany (Wisconsin) * Big Foot Union High School (Wisconsin)</a:t>
            </a:r>
          </a:p>
          <a:p>
            <a:pPr algn="ctr"/>
            <a:r>
              <a:rPr lang="en-US" dirty="0" smtClean="0"/>
              <a:t>Burlington Area School District (Wisconsin)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973820"/>
      </p:ext>
    </p:extLst>
  </p:cSld>
  <p:clrMapOvr>
    <a:masterClrMapping/>
  </p:clrMapOvr>
</p:sld>
</file>

<file path=ppt/theme/theme1.xml><?xml version="1.0" encoding="utf-8"?>
<a:theme xmlns:a="http://schemas.openxmlformats.org/drawingml/2006/main" name="NDEBright">
  <a:themeElements>
    <a:clrScheme name="NDEBright">
      <a:dk1>
        <a:srgbClr val="000000"/>
      </a:dk1>
      <a:lt1>
        <a:srgbClr val="FFFFFF"/>
      </a:lt1>
      <a:dk2>
        <a:srgbClr val="1F1644"/>
      </a:dk2>
      <a:lt2>
        <a:srgbClr val="E7E6E6"/>
      </a:lt2>
      <a:accent1>
        <a:srgbClr val="091C86"/>
      </a:accent1>
      <a:accent2>
        <a:srgbClr val="F94A5E"/>
      </a:accent2>
      <a:accent3>
        <a:srgbClr val="A5A5A5"/>
      </a:accent3>
      <a:accent4>
        <a:srgbClr val="F6BD24"/>
      </a:accent4>
      <a:accent5>
        <a:srgbClr val="96D320"/>
      </a:accent5>
      <a:accent6>
        <a:srgbClr val="091C86"/>
      </a:accent6>
      <a:hlink>
        <a:srgbClr val="DAE250"/>
      </a:hlink>
      <a:folHlink>
        <a:srgbClr val="F94A5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NDEBright</Template>
  <TotalTime>9605</TotalTime>
  <Words>1446</Words>
  <Application>Microsoft Office PowerPoint</Application>
  <PresentationFormat>Widescreen</PresentationFormat>
  <Paragraphs>235</Paragraphs>
  <Slides>38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Century Gothic</vt:lpstr>
      <vt:lpstr>NDEBright</vt:lpstr>
      <vt:lpstr>Making Languages Our Business: World Language in Nebraska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Stephanie Call</vt:lpstr>
      <vt:lpstr>Language Demand</vt:lpstr>
      <vt:lpstr>NAE Data on Job Listings</vt:lpstr>
      <vt:lpstr>A Critical Language Skills Gap</vt:lpstr>
      <vt:lpstr>An Urgent Need</vt:lpstr>
      <vt:lpstr>What About Nebraska?</vt:lpstr>
      <vt:lpstr>Jobs in Nebraska</vt:lpstr>
      <vt:lpstr>PowerPoint Presentation</vt:lpstr>
      <vt:lpstr>The Essence of Language</vt:lpstr>
      <vt:lpstr>Share out:  Think of a baby you’ve known. How did their level of language use change from age 0-3?</vt:lpstr>
      <vt:lpstr>Second Language Acquisition Primer</vt:lpstr>
      <vt:lpstr>PowerPoint Presentation</vt:lpstr>
      <vt:lpstr>Oral Proficiency in the Workplace</vt:lpstr>
      <vt:lpstr>Time as Critical Component for Developing Language Performance</vt:lpstr>
      <vt:lpstr>Professional and Technical Language</vt:lpstr>
      <vt:lpstr>Professional and Technical Language in PK-16 Schools</vt:lpstr>
      <vt:lpstr>Section One: Professional and Technical Language Courses</vt:lpstr>
      <vt:lpstr>Sample courses</vt:lpstr>
      <vt:lpstr>Characteristics of Dedicated Professional and Technical Language Courses</vt:lpstr>
      <vt:lpstr>Nebraska Post-Secondary Programs</vt:lpstr>
      <vt:lpstr>PowerPoint Presentation</vt:lpstr>
      <vt:lpstr>How to implement professional and technical language courses in my school?</vt:lpstr>
      <vt:lpstr>Section Two: Integrated lessons in collaborative partnership of established classes</vt:lpstr>
      <vt:lpstr>Possible Collaborations</vt:lpstr>
      <vt:lpstr>PowerPoint Presentation</vt:lpstr>
      <vt:lpstr>How to implement professional and technical language courses in my school?</vt:lpstr>
      <vt:lpstr>Section Three: Integrated lessons in established classes</vt:lpstr>
      <vt:lpstr>Typical World Language Content</vt:lpstr>
      <vt:lpstr>PowerPoint Presentation</vt:lpstr>
      <vt:lpstr>How to implement integrated cross-curricular lessons in my school?</vt:lpstr>
    </vt:vector>
  </TitlesOfParts>
  <Company>Nebraska Department of Education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Language for Professions: Technical Language</dc:title>
  <dc:creator>Call, Stephanie</dc:creator>
  <cp:lastModifiedBy>Call, Stephanie</cp:lastModifiedBy>
  <cp:revision>74</cp:revision>
  <dcterms:created xsi:type="dcterms:W3CDTF">2019-05-17T15:57:34Z</dcterms:created>
  <dcterms:modified xsi:type="dcterms:W3CDTF">2020-01-23T19:10:19Z</dcterms:modified>
</cp:coreProperties>
</file>