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Lst>
  <p:notesMasterIdLst>
    <p:notesMasterId r:id="rId34"/>
  </p:notesMasterIdLst>
  <p:sldIdLst>
    <p:sldId id="258" r:id="rId2"/>
    <p:sldId id="259" r:id="rId3"/>
    <p:sldId id="273" r:id="rId4"/>
    <p:sldId id="276" r:id="rId5"/>
    <p:sldId id="274" r:id="rId6"/>
    <p:sldId id="275" r:id="rId7"/>
    <p:sldId id="278" r:id="rId8"/>
    <p:sldId id="260" r:id="rId9"/>
    <p:sldId id="279" r:id="rId10"/>
    <p:sldId id="286" r:id="rId11"/>
    <p:sldId id="280" r:id="rId12"/>
    <p:sldId id="290" r:id="rId13"/>
    <p:sldId id="281" r:id="rId14"/>
    <p:sldId id="282" r:id="rId15"/>
    <p:sldId id="283" r:id="rId16"/>
    <p:sldId id="287" r:id="rId17"/>
    <p:sldId id="288" r:id="rId18"/>
    <p:sldId id="295" r:id="rId19"/>
    <p:sldId id="291" r:id="rId20"/>
    <p:sldId id="294" r:id="rId21"/>
    <p:sldId id="293" r:id="rId22"/>
    <p:sldId id="292" r:id="rId23"/>
    <p:sldId id="284" r:id="rId24"/>
    <p:sldId id="277" r:id="rId25"/>
    <p:sldId id="272" r:id="rId26"/>
    <p:sldId id="271" r:id="rId27"/>
    <p:sldId id="270" r:id="rId28"/>
    <p:sldId id="285" r:id="rId29"/>
    <p:sldId id="267" r:id="rId30"/>
    <p:sldId id="269" r:id="rId31"/>
    <p:sldId id="264" r:id="rId32"/>
    <p:sldId id="266" r:id="rId3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856CDC-B57E-4C56-81AA-E755205A3BFA}" v="64" dt="2019-11-20T22:38:54.1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5" autoAdjust="0"/>
    <p:restoredTop sz="81439"/>
  </p:normalViewPr>
  <p:slideViewPr>
    <p:cSldViewPr snapToGrid="0" snapToObjects="1">
      <p:cViewPr>
        <p:scale>
          <a:sx n="150" d="100"/>
          <a:sy n="150" d="100"/>
        </p:scale>
        <p:origin x="-2664" y="-1458"/>
      </p:cViewPr>
      <p:guideLst/>
    </p:cSldViewPr>
  </p:slideViewPr>
  <p:notesTextViewPr>
    <p:cViewPr>
      <p:scale>
        <a:sx n="1" d="1"/>
        <a:sy n="1" d="1"/>
      </p:scale>
      <p:origin x="0" y="-2094"/>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6103C3B9-AA10-4602-A34E-198CA62754B0}" type="datetimeFigureOut">
              <a:rPr lang="en-US" smtClean="0"/>
              <a:t>11/20/2019</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3BCF30AA-C87F-4341-936C-E5C55CFB4CCF}" type="slidenum">
              <a:rPr lang="en-US" smtClean="0"/>
              <a:t>‹#›</a:t>
            </a:fld>
            <a:endParaRPr lang="en-US" dirty="0"/>
          </a:p>
        </p:txBody>
      </p:sp>
    </p:spTree>
    <p:extLst>
      <p:ext uri="{BB962C8B-B14F-4D97-AF65-F5344CB8AC3E}">
        <p14:creationId xmlns:p14="http://schemas.microsoft.com/office/powerpoint/2010/main" val="136307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1</a:t>
            </a:fld>
            <a:endParaRPr lang="en-US" dirty="0"/>
          </a:p>
        </p:txBody>
      </p:sp>
    </p:spTree>
    <p:extLst>
      <p:ext uri="{BB962C8B-B14F-4D97-AF65-F5344CB8AC3E}">
        <p14:creationId xmlns:p14="http://schemas.microsoft.com/office/powerpoint/2010/main" val="3176730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10</a:t>
            </a:fld>
            <a:endParaRPr lang="en-US" dirty="0"/>
          </a:p>
        </p:txBody>
      </p:sp>
    </p:spTree>
    <p:extLst>
      <p:ext uri="{BB962C8B-B14F-4D97-AF65-F5344CB8AC3E}">
        <p14:creationId xmlns:p14="http://schemas.microsoft.com/office/powerpoint/2010/main" val="2426588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11</a:t>
            </a:fld>
            <a:endParaRPr lang="en-US" dirty="0"/>
          </a:p>
        </p:txBody>
      </p:sp>
    </p:spTree>
    <p:extLst>
      <p:ext uri="{BB962C8B-B14F-4D97-AF65-F5344CB8AC3E}">
        <p14:creationId xmlns:p14="http://schemas.microsoft.com/office/powerpoint/2010/main" val="2694928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BCF30AA-C87F-4341-936C-E5C55CFB4CCF}" type="slidenum">
              <a:rPr lang="en-US" smtClean="0"/>
              <a:t>12</a:t>
            </a:fld>
            <a:endParaRPr lang="en-US" dirty="0"/>
          </a:p>
        </p:txBody>
      </p:sp>
    </p:spTree>
    <p:extLst>
      <p:ext uri="{BB962C8B-B14F-4D97-AF65-F5344CB8AC3E}">
        <p14:creationId xmlns:p14="http://schemas.microsoft.com/office/powerpoint/2010/main" val="80557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13</a:t>
            </a:fld>
            <a:endParaRPr lang="en-US" dirty="0"/>
          </a:p>
        </p:txBody>
      </p:sp>
    </p:spTree>
    <p:extLst>
      <p:ext uri="{BB962C8B-B14F-4D97-AF65-F5344CB8AC3E}">
        <p14:creationId xmlns:p14="http://schemas.microsoft.com/office/powerpoint/2010/main" val="22075313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CF30AA-C87F-4341-936C-E5C55CFB4CCF}" type="slidenum">
              <a:rPr lang="en-US" smtClean="0"/>
              <a:t>14</a:t>
            </a:fld>
            <a:endParaRPr lang="en-US" dirty="0"/>
          </a:p>
        </p:txBody>
      </p:sp>
    </p:spTree>
    <p:extLst>
      <p:ext uri="{BB962C8B-B14F-4D97-AF65-F5344CB8AC3E}">
        <p14:creationId xmlns:p14="http://schemas.microsoft.com/office/powerpoint/2010/main" val="3301752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15</a:t>
            </a:fld>
            <a:endParaRPr lang="en-US" dirty="0"/>
          </a:p>
        </p:txBody>
      </p:sp>
    </p:spTree>
    <p:extLst>
      <p:ext uri="{BB962C8B-B14F-4D97-AF65-F5344CB8AC3E}">
        <p14:creationId xmlns:p14="http://schemas.microsoft.com/office/powerpoint/2010/main" val="2801069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16</a:t>
            </a:fld>
            <a:endParaRPr lang="en-US" dirty="0"/>
          </a:p>
        </p:txBody>
      </p:sp>
    </p:spTree>
    <p:extLst>
      <p:ext uri="{BB962C8B-B14F-4D97-AF65-F5344CB8AC3E}">
        <p14:creationId xmlns:p14="http://schemas.microsoft.com/office/powerpoint/2010/main" val="1766021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17</a:t>
            </a:fld>
            <a:endParaRPr lang="en-US" dirty="0"/>
          </a:p>
        </p:txBody>
      </p:sp>
    </p:spTree>
    <p:extLst>
      <p:ext uri="{BB962C8B-B14F-4D97-AF65-F5344CB8AC3E}">
        <p14:creationId xmlns:p14="http://schemas.microsoft.com/office/powerpoint/2010/main" val="834190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18</a:t>
            </a:fld>
            <a:endParaRPr lang="en-US" dirty="0"/>
          </a:p>
        </p:txBody>
      </p:sp>
    </p:spTree>
    <p:extLst>
      <p:ext uri="{BB962C8B-B14F-4D97-AF65-F5344CB8AC3E}">
        <p14:creationId xmlns:p14="http://schemas.microsoft.com/office/powerpoint/2010/main" val="3888148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19</a:t>
            </a:fld>
            <a:endParaRPr lang="en-US" dirty="0"/>
          </a:p>
        </p:txBody>
      </p:sp>
    </p:spTree>
    <p:extLst>
      <p:ext uri="{BB962C8B-B14F-4D97-AF65-F5344CB8AC3E}">
        <p14:creationId xmlns:p14="http://schemas.microsoft.com/office/powerpoint/2010/main" val="188138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2</a:t>
            </a:fld>
            <a:endParaRPr lang="en-US" dirty="0"/>
          </a:p>
        </p:txBody>
      </p:sp>
    </p:spTree>
    <p:extLst>
      <p:ext uri="{BB962C8B-B14F-4D97-AF65-F5344CB8AC3E}">
        <p14:creationId xmlns:p14="http://schemas.microsoft.com/office/powerpoint/2010/main" val="34689537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20</a:t>
            </a:fld>
            <a:endParaRPr lang="en-US" dirty="0"/>
          </a:p>
        </p:txBody>
      </p:sp>
    </p:spTree>
    <p:extLst>
      <p:ext uri="{BB962C8B-B14F-4D97-AF65-F5344CB8AC3E}">
        <p14:creationId xmlns:p14="http://schemas.microsoft.com/office/powerpoint/2010/main" val="6280920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21</a:t>
            </a:fld>
            <a:endParaRPr lang="en-US" dirty="0"/>
          </a:p>
        </p:txBody>
      </p:sp>
    </p:spTree>
    <p:extLst>
      <p:ext uri="{BB962C8B-B14F-4D97-AF65-F5344CB8AC3E}">
        <p14:creationId xmlns:p14="http://schemas.microsoft.com/office/powerpoint/2010/main" val="2456405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22</a:t>
            </a:fld>
            <a:endParaRPr lang="en-US" dirty="0"/>
          </a:p>
        </p:txBody>
      </p:sp>
    </p:spTree>
    <p:extLst>
      <p:ext uri="{BB962C8B-B14F-4D97-AF65-F5344CB8AC3E}">
        <p14:creationId xmlns:p14="http://schemas.microsoft.com/office/powerpoint/2010/main" val="2879270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23</a:t>
            </a:fld>
            <a:endParaRPr lang="en-US" dirty="0"/>
          </a:p>
        </p:txBody>
      </p:sp>
    </p:spTree>
    <p:extLst>
      <p:ext uri="{BB962C8B-B14F-4D97-AF65-F5344CB8AC3E}">
        <p14:creationId xmlns:p14="http://schemas.microsoft.com/office/powerpoint/2010/main" val="16362272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24</a:t>
            </a:fld>
            <a:endParaRPr lang="en-US" dirty="0"/>
          </a:p>
        </p:txBody>
      </p:sp>
    </p:spTree>
    <p:extLst>
      <p:ext uri="{BB962C8B-B14F-4D97-AF65-F5344CB8AC3E}">
        <p14:creationId xmlns:p14="http://schemas.microsoft.com/office/powerpoint/2010/main" val="1256471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25</a:t>
            </a:fld>
            <a:endParaRPr lang="en-US" dirty="0"/>
          </a:p>
        </p:txBody>
      </p:sp>
    </p:spTree>
    <p:extLst>
      <p:ext uri="{BB962C8B-B14F-4D97-AF65-F5344CB8AC3E}">
        <p14:creationId xmlns:p14="http://schemas.microsoft.com/office/powerpoint/2010/main" val="967572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26</a:t>
            </a:fld>
            <a:endParaRPr lang="en-US" dirty="0"/>
          </a:p>
        </p:txBody>
      </p:sp>
    </p:spTree>
    <p:extLst>
      <p:ext uri="{BB962C8B-B14F-4D97-AF65-F5344CB8AC3E}">
        <p14:creationId xmlns:p14="http://schemas.microsoft.com/office/powerpoint/2010/main" val="25983927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27</a:t>
            </a:fld>
            <a:endParaRPr lang="en-US" dirty="0"/>
          </a:p>
        </p:txBody>
      </p:sp>
    </p:spTree>
    <p:extLst>
      <p:ext uri="{BB962C8B-B14F-4D97-AF65-F5344CB8AC3E}">
        <p14:creationId xmlns:p14="http://schemas.microsoft.com/office/powerpoint/2010/main" val="24308524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28</a:t>
            </a:fld>
            <a:endParaRPr lang="en-US" dirty="0"/>
          </a:p>
        </p:txBody>
      </p:sp>
    </p:spTree>
    <p:extLst>
      <p:ext uri="{BB962C8B-B14F-4D97-AF65-F5344CB8AC3E}">
        <p14:creationId xmlns:p14="http://schemas.microsoft.com/office/powerpoint/2010/main" val="27225622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29</a:t>
            </a:fld>
            <a:endParaRPr lang="en-US" dirty="0"/>
          </a:p>
        </p:txBody>
      </p:sp>
    </p:spTree>
    <p:extLst>
      <p:ext uri="{BB962C8B-B14F-4D97-AF65-F5344CB8AC3E}">
        <p14:creationId xmlns:p14="http://schemas.microsoft.com/office/powerpoint/2010/main" val="196379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3</a:t>
            </a:fld>
            <a:endParaRPr lang="en-US" dirty="0"/>
          </a:p>
        </p:txBody>
      </p:sp>
    </p:spTree>
    <p:extLst>
      <p:ext uri="{BB962C8B-B14F-4D97-AF65-F5344CB8AC3E}">
        <p14:creationId xmlns:p14="http://schemas.microsoft.com/office/powerpoint/2010/main" val="34450155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30</a:t>
            </a:fld>
            <a:endParaRPr lang="en-US" dirty="0"/>
          </a:p>
        </p:txBody>
      </p:sp>
    </p:spTree>
    <p:extLst>
      <p:ext uri="{BB962C8B-B14F-4D97-AF65-F5344CB8AC3E}">
        <p14:creationId xmlns:p14="http://schemas.microsoft.com/office/powerpoint/2010/main" val="16643189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31</a:t>
            </a:fld>
            <a:endParaRPr lang="en-US" dirty="0"/>
          </a:p>
        </p:txBody>
      </p:sp>
    </p:spTree>
    <p:extLst>
      <p:ext uri="{BB962C8B-B14F-4D97-AF65-F5344CB8AC3E}">
        <p14:creationId xmlns:p14="http://schemas.microsoft.com/office/powerpoint/2010/main" val="17436050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CF30AA-C87F-4341-936C-E5C55CFB4CCF}" type="slidenum">
              <a:rPr lang="en-US" smtClean="0"/>
              <a:t>32</a:t>
            </a:fld>
            <a:endParaRPr lang="en-US" dirty="0"/>
          </a:p>
        </p:txBody>
      </p:sp>
    </p:spTree>
    <p:extLst>
      <p:ext uri="{BB962C8B-B14F-4D97-AF65-F5344CB8AC3E}">
        <p14:creationId xmlns:p14="http://schemas.microsoft.com/office/powerpoint/2010/main" val="687912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4</a:t>
            </a:fld>
            <a:endParaRPr lang="en-US" dirty="0"/>
          </a:p>
        </p:txBody>
      </p:sp>
    </p:spTree>
    <p:extLst>
      <p:ext uri="{BB962C8B-B14F-4D97-AF65-F5344CB8AC3E}">
        <p14:creationId xmlns:p14="http://schemas.microsoft.com/office/powerpoint/2010/main" val="3806784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ESSA</a:t>
            </a:r>
          </a:p>
          <a:p>
            <a:endParaRPr lang="en-US" sz="1400" dirty="0"/>
          </a:p>
          <a:p>
            <a:endParaRPr lang="en-US" sz="1400" dirty="0"/>
          </a:p>
          <a:p>
            <a:r>
              <a:rPr lang="en-US" sz="1400" dirty="0"/>
              <a:t>AQuESTT</a:t>
            </a:r>
          </a:p>
          <a:p>
            <a:r>
              <a:rPr lang="en-US" sz="1400" dirty="0"/>
              <a:t>Positive Partnerships, Relationships, and Success</a:t>
            </a:r>
          </a:p>
          <a:p>
            <a:pPr marL="289036" indent="-289036">
              <a:buFont typeface="Arial" panose="020B0604020202020204" pitchFamily="34" charset="0"/>
              <a:buChar char="•"/>
            </a:pPr>
            <a:r>
              <a:rPr lang="en-US" sz="1400" dirty="0"/>
              <a:t>Attendance and Participation</a:t>
            </a:r>
          </a:p>
          <a:p>
            <a:pPr marL="289036" indent="-289036">
              <a:buFont typeface="Arial" panose="020B0604020202020204" pitchFamily="34" charset="0"/>
              <a:buChar char="•"/>
            </a:pPr>
            <a:r>
              <a:rPr lang="en-US" sz="1400" dirty="0"/>
              <a:t>Family Engagement</a:t>
            </a:r>
          </a:p>
          <a:p>
            <a:pPr marL="289036" indent="-289036">
              <a:buFont typeface="Arial" panose="020B0604020202020204" pitchFamily="34" charset="0"/>
              <a:buChar char="•"/>
            </a:pPr>
            <a:r>
              <a:rPr lang="en-US" sz="1400" dirty="0"/>
              <a:t>Community and Support Services</a:t>
            </a:r>
          </a:p>
          <a:p>
            <a:endParaRPr lang="en-US" sz="1400" dirty="0"/>
          </a:p>
          <a:p>
            <a:r>
              <a:rPr lang="en-US" sz="1400" dirty="0"/>
              <a:t>NE State Board of Education </a:t>
            </a:r>
          </a:p>
          <a:p>
            <a:r>
              <a:rPr lang="en-US" sz="1400" dirty="0"/>
              <a:t>2016-17 Strategic Vision and Direction</a:t>
            </a:r>
          </a:p>
          <a:p>
            <a:r>
              <a:rPr lang="en-US" sz="1400" dirty="0"/>
              <a:t>Outcome Statement: Increase student, family, and community engagement to enhance educational experiences and opportunities.</a:t>
            </a:r>
          </a:p>
          <a:p>
            <a:pPr lvl="1"/>
            <a:r>
              <a:rPr lang="en-US" sz="1400" dirty="0"/>
              <a:t>NDE will build connections amongst stakeholders to take action in support of success for all learners.</a:t>
            </a:r>
          </a:p>
          <a:p>
            <a:pPr lvl="2"/>
            <a:r>
              <a:rPr lang="en-US" sz="1400" dirty="0"/>
              <a:t>Connector: NDE Helps bridge the divide between learning, earning, and living, connecting with schools, families, business’, and communities by supporting other agencies and organizations in active engagement and relationships building amongst individuals, parents and families</a:t>
            </a:r>
          </a:p>
        </p:txBody>
      </p:sp>
      <p:sp>
        <p:nvSpPr>
          <p:cNvPr id="4" name="Slide Number Placeholder 3"/>
          <p:cNvSpPr>
            <a:spLocks noGrp="1"/>
          </p:cNvSpPr>
          <p:nvPr>
            <p:ph type="sldNum" sz="quarter" idx="10"/>
          </p:nvPr>
        </p:nvSpPr>
        <p:spPr/>
        <p:txBody>
          <a:bodyPr/>
          <a:lstStyle/>
          <a:p>
            <a:fld id="{3BCF30AA-C87F-4341-936C-E5C55CFB4CCF}" type="slidenum">
              <a:rPr lang="en-US" smtClean="0"/>
              <a:t>5</a:t>
            </a:fld>
            <a:endParaRPr lang="en-US" dirty="0"/>
          </a:p>
        </p:txBody>
      </p:sp>
    </p:spTree>
    <p:extLst>
      <p:ext uri="{BB962C8B-B14F-4D97-AF65-F5344CB8AC3E}">
        <p14:creationId xmlns:p14="http://schemas.microsoft.com/office/powerpoint/2010/main" val="3969413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6</a:t>
            </a:fld>
            <a:endParaRPr lang="en-US" dirty="0"/>
          </a:p>
        </p:txBody>
      </p:sp>
    </p:spTree>
    <p:extLst>
      <p:ext uri="{BB962C8B-B14F-4D97-AF65-F5344CB8AC3E}">
        <p14:creationId xmlns:p14="http://schemas.microsoft.com/office/powerpoint/2010/main" val="2580215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7</a:t>
            </a:fld>
            <a:endParaRPr lang="en-US" dirty="0"/>
          </a:p>
        </p:txBody>
      </p:sp>
    </p:spTree>
    <p:extLst>
      <p:ext uri="{BB962C8B-B14F-4D97-AF65-F5344CB8AC3E}">
        <p14:creationId xmlns:p14="http://schemas.microsoft.com/office/powerpoint/2010/main" val="1424570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8</a:t>
            </a:fld>
            <a:endParaRPr lang="en-US" dirty="0"/>
          </a:p>
        </p:txBody>
      </p:sp>
    </p:spTree>
    <p:extLst>
      <p:ext uri="{BB962C8B-B14F-4D97-AF65-F5344CB8AC3E}">
        <p14:creationId xmlns:p14="http://schemas.microsoft.com/office/powerpoint/2010/main" val="3563652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CF30AA-C87F-4341-936C-E5C55CFB4CCF}" type="slidenum">
              <a:rPr lang="en-US" smtClean="0"/>
              <a:t>9</a:t>
            </a:fld>
            <a:endParaRPr lang="en-US" dirty="0"/>
          </a:p>
        </p:txBody>
      </p:sp>
    </p:spTree>
    <p:extLst>
      <p:ext uri="{BB962C8B-B14F-4D97-AF65-F5344CB8AC3E}">
        <p14:creationId xmlns:p14="http://schemas.microsoft.com/office/powerpoint/2010/main" val="9634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DD8893C-BF8B-4B55-A939-5085304EB9F1}"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4E047-8792-BF49-A9AC-C81FC9AA88F9}" type="slidenum">
              <a:rPr lang="en-US" smtClean="0"/>
              <a:pPr/>
              <a:t>‹#›</a:t>
            </a:fld>
            <a:endParaRPr lang="en-US" dirty="0"/>
          </a:p>
        </p:txBody>
      </p:sp>
    </p:spTree>
    <p:extLst>
      <p:ext uri="{BB962C8B-B14F-4D97-AF65-F5344CB8AC3E}">
        <p14:creationId xmlns:p14="http://schemas.microsoft.com/office/powerpoint/2010/main" val="3623834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D8893C-BF8B-4B55-A939-5085304EB9F1}"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4E047-8792-BF49-A9AC-C81FC9AA88F9}" type="slidenum">
              <a:rPr lang="en-US" smtClean="0"/>
              <a:pPr/>
              <a:t>‹#›</a:t>
            </a:fld>
            <a:endParaRPr lang="en-US" dirty="0"/>
          </a:p>
        </p:txBody>
      </p:sp>
    </p:spTree>
    <p:extLst>
      <p:ext uri="{BB962C8B-B14F-4D97-AF65-F5344CB8AC3E}">
        <p14:creationId xmlns:p14="http://schemas.microsoft.com/office/powerpoint/2010/main" val="2514948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D8893C-BF8B-4B55-A939-5085304EB9F1}"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4E047-8792-BF49-A9AC-C81FC9AA88F9}" type="slidenum">
              <a:rPr lang="en-US" smtClean="0"/>
              <a:pPr/>
              <a:t>‹#›</a:t>
            </a:fld>
            <a:endParaRPr lang="en-US" dirty="0"/>
          </a:p>
        </p:txBody>
      </p:sp>
    </p:spTree>
    <p:extLst>
      <p:ext uri="{BB962C8B-B14F-4D97-AF65-F5344CB8AC3E}">
        <p14:creationId xmlns:p14="http://schemas.microsoft.com/office/powerpoint/2010/main" val="420290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6680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7652" y="108643"/>
            <a:ext cx="10946394" cy="1050202"/>
          </a:xfrm>
        </p:spPr>
        <p:txBody>
          <a:bodyPr/>
          <a:lstStyle>
            <a:lvl1pPr>
              <a:defRPr b="1">
                <a:solidFill>
                  <a:schemeClr val="accent3"/>
                </a:solidFill>
              </a:defRPr>
            </a:lvl1pPr>
          </a:lstStyle>
          <a:p>
            <a:r>
              <a:rPr lang="en-US" dirty="0"/>
              <a:t>Click to edit Master title style</a:t>
            </a:r>
          </a:p>
        </p:txBody>
      </p:sp>
      <p:sp>
        <p:nvSpPr>
          <p:cNvPr id="3" name="Content Placeholder 2"/>
          <p:cNvSpPr>
            <a:spLocks noGrp="1"/>
          </p:cNvSpPr>
          <p:nvPr>
            <p:ph idx="1"/>
          </p:nvPr>
        </p:nvSpPr>
        <p:spPr>
          <a:xfrm>
            <a:off x="787653" y="2218100"/>
            <a:ext cx="2272420" cy="3259248"/>
          </a:xfrm>
        </p:spPr>
        <p:txBody>
          <a:bodyPr/>
          <a:lstStyle>
            <a:lvl1pPr marL="0" indent="0" algn="ctr">
              <a:buNone/>
              <a:defRPr b="1">
                <a:solidFill>
                  <a:schemeClr val="bg1"/>
                </a:solidFill>
              </a:defRPr>
            </a:lvl1pPr>
            <a:lvl2pPr marL="457200" indent="0" algn="ctr">
              <a:buNone/>
              <a:defRPr>
                <a:solidFill>
                  <a:schemeClr val="bg1"/>
                </a:solidFill>
              </a:defRPr>
            </a:lvl2pPr>
            <a:lvl3pPr marL="914400" indent="0">
              <a:buNone/>
              <a:defRPr/>
            </a:lvl3pPr>
          </a:lstStyle>
          <a:p>
            <a:pPr lvl="0"/>
            <a:r>
              <a:rPr lang="en-US" dirty="0"/>
              <a:t>Click to edit Master text styles</a:t>
            </a:r>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EA64E047-8792-BF49-A9AC-C81FC9AA88F9}" type="slidenum">
              <a:rPr lang="en-US" smtClean="0"/>
              <a:pPr/>
              <a:t>‹#›</a:t>
            </a:fld>
            <a:endParaRPr lang="en-US" dirty="0"/>
          </a:p>
        </p:txBody>
      </p:sp>
      <p:sp>
        <p:nvSpPr>
          <p:cNvPr id="8" name="Content Placeholder 2"/>
          <p:cNvSpPr>
            <a:spLocks noGrp="1"/>
          </p:cNvSpPr>
          <p:nvPr>
            <p:ph idx="13"/>
          </p:nvPr>
        </p:nvSpPr>
        <p:spPr>
          <a:xfrm>
            <a:off x="3567819" y="2218100"/>
            <a:ext cx="2272420" cy="3259248"/>
          </a:xfrm>
        </p:spPr>
        <p:txBody>
          <a:bodyPr/>
          <a:lstStyle>
            <a:lvl1pPr marL="0" indent="0" algn="ctr">
              <a:buNone/>
              <a:defRPr b="1">
                <a:solidFill>
                  <a:schemeClr val="bg1"/>
                </a:solidFill>
              </a:defRPr>
            </a:lvl1pPr>
            <a:lvl2pPr marL="457200" indent="0" algn="ctr">
              <a:buNone/>
              <a:defRPr>
                <a:solidFill>
                  <a:schemeClr val="bg1"/>
                </a:solidFill>
              </a:defRPr>
            </a:lvl2pPr>
            <a:lvl3pPr marL="914400" indent="0">
              <a:buNone/>
              <a:defRPr/>
            </a:lvl3pPr>
          </a:lstStyle>
          <a:p>
            <a:pPr lvl="0"/>
            <a:r>
              <a:rPr lang="en-US" dirty="0"/>
              <a:t>Click to edit Master text styles</a:t>
            </a:r>
          </a:p>
        </p:txBody>
      </p:sp>
      <p:sp>
        <p:nvSpPr>
          <p:cNvPr id="9" name="Content Placeholder 2"/>
          <p:cNvSpPr>
            <a:spLocks noGrp="1"/>
          </p:cNvSpPr>
          <p:nvPr>
            <p:ph idx="14"/>
          </p:nvPr>
        </p:nvSpPr>
        <p:spPr>
          <a:xfrm>
            <a:off x="6319320" y="2218100"/>
            <a:ext cx="2272420" cy="3259248"/>
          </a:xfrm>
        </p:spPr>
        <p:txBody>
          <a:bodyPr/>
          <a:lstStyle>
            <a:lvl1pPr marL="0" indent="0" algn="ctr">
              <a:buNone/>
              <a:defRPr b="1">
                <a:solidFill>
                  <a:schemeClr val="bg1"/>
                </a:solidFill>
              </a:defRPr>
            </a:lvl1pPr>
            <a:lvl2pPr marL="457200" indent="0" algn="ctr">
              <a:buNone/>
              <a:defRPr>
                <a:solidFill>
                  <a:schemeClr val="bg1"/>
                </a:solidFill>
              </a:defRPr>
            </a:lvl2pPr>
            <a:lvl3pPr marL="914400" indent="0">
              <a:buNone/>
              <a:defRPr/>
            </a:lvl3pPr>
          </a:lstStyle>
          <a:p>
            <a:pPr lvl="0"/>
            <a:r>
              <a:rPr lang="en-US" dirty="0"/>
              <a:t>Click to edit Master text styles</a:t>
            </a:r>
          </a:p>
        </p:txBody>
      </p:sp>
      <p:sp>
        <p:nvSpPr>
          <p:cNvPr id="10" name="Content Placeholder 2"/>
          <p:cNvSpPr>
            <a:spLocks noGrp="1"/>
          </p:cNvSpPr>
          <p:nvPr>
            <p:ph idx="15"/>
          </p:nvPr>
        </p:nvSpPr>
        <p:spPr>
          <a:xfrm>
            <a:off x="9081380" y="2218100"/>
            <a:ext cx="2272420" cy="3259248"/>
          </a:xfrm>
        </p:spPr>
        <p:txBody>
          <a:bodyPr/>
          <a:lstStyle>
            <a:lvl1pPr marL="0" indent="0" algn="ctr">
              <a:buNone/>
              <a:defRPr b="1">
                <a:solidFill>
                  <a:schemeClr val="bg1"/>
                </a:solidFill>
              </a:defRPr>
            </a:lvl1pPr>
            <a:lvl2pPr marL="457200" indent="0" algn="ctr">
              <a:buNone/>
              <a:defRPr>
                <a:solidFill>
                  <a:schemeClr val="bg1"/>
                </a:solidFill>
              </a:defRPr>
            </a:lvl2pPr>
            <a:lvl3pPr marL="914400" indent="0">
              <a:buNone/>
              <a:defRPr/>
            </a:lvl3pPr>
          </a:lstStyle>
          <a:p>
            <a:pPr lvl="0"/>
            <a:r>
              <a:rPr lang="en-US" dirty="0"/>
              <a:t>Click to edit Master text styles</a:t>
            </a:r>
          </a:p>
        </p:txBody>
      </p:sp>
    </p:spTree>
    <p:extLst>
      <p:ext uri="{BB962C8B-B14F-4D97-AF65-F5344CB8AC3E}">
        <p14:creationId xmlns:p14="http://schemas.microsoft.com/office/powerpoint/2010/main" val="3591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D8893C-BF8B-4B55-A939-5085304EB9F1}"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4E047-8792-BF49-A9AC-C81FC9AA88F9}" type="slidenum">
              <a:rPr lang="en-US" smtClean="0"/>
              <a:t>‹#›</a:t>
            </a:fld>
            <a:endParaRPr lang="en-US" dirty="0"/>
          </a:p>
        </p:txBody>
      </p:sp>
    </p:spTree>
    <p:extLst>
      <p:ext uri="{BB962C8B-B14F-4D97-AF65-F5344CB8AC3E}">
        <p14:creationId xmlns:p14="http://schemas.microsoft.com/office/powerpoint/2010/main" val="350554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D8893C-BF8B-4B55-A939-5085304EB9F1}"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4E047-8792-BF49-A9AC-C81FC9AA88F9}" type="slidenum">
              <a:rPr lang="en-US" smtClean="0"/>
              <a:t>‹#›</a:t>
            </a:fld>
            <a:endParaRPr lang="en-US" dirty="0"/>
          </a:p>
        </p:txBody>
      </p:sp>
    </p:spTree>
    <p:extLst>
      <p:ext uri="{BB962C8B-B14F-4D97-AF65-F5344CB8AC3E}">
        <p14:creationId xmlns:p14="http://schemas.microsoft.com/office/powerpoint/2010/main" val="108508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D8893C-BF8B-4B55-A939-5085304EB9F1}"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4E047-8792-BF49-A9AC-C81FC9AA88F9}" type="slidenum">
              <a:rPr lang="en-US" smtClean="0"/>
              <a:t>‹#›</a:t>
            </a:fld>
            <a:endParaRPr lang="en-US" dirty="0"/>
          </a:p>
        </p:txBody>
      </p:sp>
    </p:spTree>
    <p:extLst>
      <p:ext uri="{BB962C8B-B14F-4D97-AF65-F5344CB8AC3E}">
        <p14:creationId xmlns:p14="http://schemas.microsoft.com/office/powerpoint/2010/main" val="400323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D8893C-BF8B-4B55-A939-5085304EB9F1}" type="datetimeFigureOut">
              <a:rPr lang="en-US" smtClean="0"/>
              <a:t>11/20/2019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64E047-8792-BF49-A9AC-C81FC9AA88F9}" type="slidenum">
              <a:rPr lang="en-US" smtClean="0"/>
              <a:pPr/>
              <a:t>‹#›</a:t>
            </a:fld>
            <a:endParaRPr lang="en-US" dirty="0"/>
          </a:p>
        </p:txBody>
      </p:sp>
    </p:spTree>
    <p:extLst>
      <p:ext uri="{BB962C8B-B14F-4D97-AF65-F5344CB8AC3E}">
        <p14:creationId xmlns:p14="http://schemas.microsoft.com/office/powerpoint/2010/main" val="3783849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D8893C-BF8B-4B55-A939-5085304EB9F1}" type="datetimeFigureOut">
              <a:rPr lang="en-US" smtClean="0"/>
              <a:t>11/20/2019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64E047-8792-BF49-A9AC-C81FC9AA88F9}" type="slidenum">
              <a:rPr lang="en-US" smtClean="0"/>
              <a:pPr/>
              <a:t>‹#›</a:t>
            </a:fld>
            <a:endParaRPr lang="en-US" dirty="0"/>
          </a:p>
        </p:txBody>
      </p:sp>
    </p:spTree>
    <p:extLst>
      <p:ext uri="{BB962C8B-B14F-4D97-AF65-F5344CB8AC3E}">
        <p14:creationId xmlns:p14="http://schemas.microsoft.com/office/powerpoint/2010/main" val="2129153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8893C-BF8B-4B55-A939-5085304EB9F1}" type="datetimeFigureOut">
              <a:rPr lang="en-US" smtClean="0"/>
              <a:t>11/20/2019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64E047-8792-BF49-A9AC-C81FC9AA88F9}" type="slidenum">
              <a:rPr lang="en-US" smtClean="0"/>
              <a:pPr/>
              <a:t>‹#›</a:t>
            </a:fld>
            <a:endParaRPr lang="en-US" dirty="0"/>
          </a:p>
        </p:txBody>
      </p:sp>
    </p:spTree>
    <p:extLst>
      <p:ext uri="{BB962C8B-B14F-4D97-AF65-F5344CB8AC3E}">
        <p14:creationId xmlns:p14="http://schemas.microsoft.com/office/powerpoint/2010/main" val="296213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D8893C-BF8B-4B55-A939-5085304EB9F1}"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4E047-8792-BF49-A9AC-C81FC9AA88F9}" type="slidenum">
              <a:rPr lang="en-US" smtClean="0"/>
              <a:pPr/>
              <a:t>‹#›</a:t>
            </a:fld>
            <a:endParaRPr lang="en-US" dirty="0"/>
          </a:p>
        </p:txBody>
      </p:sp>
    </p:spTree>
    <p:extLst>
      <p:ext uri="{BB962C8B-B14F-4D97-AF65-F5344CB8AC3E}">
        <p14:creationId xmlns:p14="http://schemas.microsoft.com/office/powerpoint/2010/main" val="879000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D8893C-BF8B-4B55-A939-5085304EB9F1}"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4E047-8792-BF49-A9AC-C81FC9AA88F9}" type="slidenum">
              <a:rPr lang="en-US" smtClean="0"/>
              <a:pPr/>
              <a:t>‹#›</a:t>
            </a:fld>
            <a:endParaRPr lang="en-US" dirty="0"/>
          </a:p>
        </p:txBody>
      </p:sp>
    </p:spTree>
    <p:extLst>
      <p:ext uri="{BB962C8B-B14F-4D97-AF65-F5344CB8AC3E}">
        <p14:creationId xmlns:p14="http://schemas.microsoft.com/office/powerpoint/2010/main" val="3384366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8893C-BF8B-4B55-A939-5085304EB9F1}" type="datetimeFigureOut">
              <a:rPr lang="en-US" smtClean="0"/>
              <a:t>11/20/2019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4E047-8792-BF49-A9AC-C81FC9AA88F9}" type="slidenum">
              <a:rPr lang="en-US" smtClean="0"/>
              <a:pPr/>
              <a:t>‹#›</a:t>
            </a:fld>
            <a:endParaRPr lang="en-US" dirty="0"/>
          </a:p>
        </p:txBody>
      </p:sp>
    </p:spTree>
    <p:extLst>
      <p:ext uri="{BB962C8B-B14F-4D97-AF65-F5344CB8AC3E}">
        <p14:creationId xmlns:p14="http://schemas.microsoft.com/office/powerpoint/2010/main" val="306084100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49"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ed.gov/parent-and-family-engagemen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education.ne.gov/FAMILY/"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pta.org/home/run-your-pta/National-Standards-for-Family-School-Partnership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s://www.pta.org/docs/default-source/files/runyourpta/national-standards/national_standards_implementation_guide.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ksdetasn.org/kpirc/engaging-all-families-serie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ksdetasn.org/search/resource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cde.state.co.us/uip/researchbrief_opportunitycondition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cde.state.co.us/uip/researchbrief_studentoutcome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attendanceworks.org/about-us/our-team/hedy-chang/"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www.attendanceworks.org/resources/toolkits/bringing-attendance-home/" TargetMode="External"/><Relationship Id="rId4" Type="http://schemas.openxmlformats.org/officeDocument/2006/relationships/hyperlink" Target="http://www.attendanceworks.org/resources/teaching-attendance-curriculu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kim.larson@nebraska.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tschaefer@crosscounty.esu7.org" TargetMode="External"/><Relationship Id="rId5" Type="http://schemas.openxmlformats.org/officeDocument/2006/relationships/hyperlink" Target="mailto:msandoz@esu1.org" TargetMode="External"/><Relationship Id="rId4" Type="http://schemas.openxmlformats.org/officeDocument/2006/relationships/hyperlink" Target="mailto:jcerny@esu2.org"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www.scholastic.com/teachers/blog-posts/meghan-everette/17-18/A-Book-Study-Guide-for-Powerful-Partnerships/"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sc16.net/upload/page/0463/docs/Stafford%201%20Over%20view%20of%20Parental%20Involvement%20Under%20ESEA%2005262016.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nebraskaeducationvision.com/goals-and-outcomes/positive-partnerships-relationships-success/" TargetMode="External"/><Relationship Id="rId4" Type="http://schemas.openxmlformats.org/officeDocument/2006/relationships/hyperlink" Target="https://aquestt.com/tenet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Families and Schools</a:t>
            </a:r>
          </a:p>
        </p:txBody>
      </p:sp>
      <p:sp>
        <p:nvSpPr>
          <p:cNvPr id="3" name="Subtitle 2"/>
          <p:cNvSpPr>
            <a:spLocks noGrp="1"/>
          </p:cNvSpPr>
          <p:nvPr>
            <p:ph type="subTitle" idx="1"/>
          </p:nvPr>
        </p:nvSpPr>
        <p:spPr/>
        <p:txBody>
          <a:bodyPr/>
          <a:lstStyle/>
          <a:p>
            <a:r>
              <a:rPr lang="en-US" dirty="0"/>
              <a:t>Building Positive Relationships for Student Success</a:t>
            </a:r>
          </a:p>
        </p:txBody>
      </p:sp>
    </p:spTree>
    <p:extLst>
      <p:ext uri="{BB962C8B-B14F-4D97-AF65-F5344CB8AC3E}">
        <p14:creationId xmlns:p14="http://schemas.microsoft.com/office/powerpoint/2010/main" val="1411479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9952"/>
          </a:xfrm>
        </p:spPr>
        <p:txBody>
          <a:bodyPr>
            <a:noAutofit/>
          </a:bodyPr>
          <a:lstStyle/>
          <a:p>
            <a:pPr algn="ctr"/>
            <a:r>
              <a:rPr lang="en-US" sz="2800" dirty="0"/>
              <a:t>Bancroft-Rosalie Teachers as Advisors </a:t>
            </a:r>
            <a:br>
              <a:rPr lang="en-US" sz="2800" dirty="0"/>
            </a:br>
            <a:r>
              <a:rPr lang="en-US" sz="2800" dirty="0"/>
              <a:t>Professional Development Plan</a:t>
            </a:r>
          </a:p>
        </p:txBody>
      </p:sp>
      <p:sp>
        <p:nvSpPr>
          <p:cNvPr id="3" name="Content Placeholder 2"/>
          <p:cNvSpPr>
            <a:spLocks noGrp="1"/>
          </p:cNvSpPr>
          <p:nvPr>
            <p:ph idx="1"/>
          </p:nvPr>
        </p:nvSpPr>
        <p:spPr>
          <a:xfrm>
            <a:off x="838200" y="1337085"/>
            <a:ext cx="10515600" cy="4847405"/>
          </a:xfrm>
        </p:spPr>
        <p:txBody>
          <a:bodyPr>
            <a:normAutofit fontScale="70000" lnSpcReduction="20000"/>
          </a:bodyPr>
          <a:lstStyle/>
          <a:p>
            <a:pPr marL="0" indent="0">
              <a:buNone/>
            </a:pPr>
            <a:r>
              <a:rPr lang="en-US" sz="3400" dirty="0">
                <a:solidFill>
                  <a:schemeClr val="tx1">
                    <a:lumMod val="75000"/>
                    <a:lumOff val="25000"/>
                  </a:schemeClr>
                </a:solidFill>
              </a:rPr>
              <a:t>All advisors should know and understand:</a:t>
            </a:r>
          </a:p>
          <a:p>
            <a:pPr marL="457200" lvl="1" indent="0">
              <a:lnSpc>
                <a:spcPct val="170000"/>
              </a:lnSpc>
              <a:buNone/>
            </a:pPr>
            <a:r>
              <a:rPr lang="en-US" dirty="0">
                <a:solidFill>
                  <a:schemeClr val="tx1">
                    <a:lumMod val="75000"/>
                    <a:lumOff val="25000"/>
                  </a:schemeClr>
                </a:solidFill>
              </a:rPr>
              <a:t>How to read a student transcript</a:t>
            </a:r>
          </a:p>
          <a:p>
            <a:pPr marL="457200" lvl="1" indent="0">
              <a:lnSpc>
                <a:spcPct val="170000"/>
              </a:lnSpc>
              <a:buNone/>
            </a:pPr>
            <a:r>
              <a:rPr lang="en-US" dirty="0">
                <a:solidFill>
                  <a:schemeClr val="tx1">
                    <a:lumMod val="75000"/>
                    <a:lumOff val="25000"/>
                  </a:schemeClr>
                </a:solidFill>
              </a:rPr>
              <a:t>School graduation requirements, including required courses and options</a:t>
            </a:r>
          </a:p>
          <a:p>
            <a:pPr marL="457200" lvl="1" indent="0">
              <a:lnSpc>
                <a:spcPct val="170000"/>
              </a:lnSpc>
              <a:buNone/>
            </a:pPr>
            <a:r>
              <a:rPr lang="en-US" dirty="0">
                <a:solidFill>
                  <a:schemeClr val="tx1">
                    <a:lumMod val="75000"/>
                    <a:lumOff val="25000"/>
                  </a:schemeClr>
                </a:solidFill>
              </a:rPr>
              <a:t>Specific course requirements for each of the graduation pathways </a:t>
            </a:r>
          </a:p>
          <a:p>
            <a:pPr marL="457200" lvl="1" indent="0">
              <a:lnSpc>
                <a:spcPct val="170000"/>
              </a:lnSpc>
              <a:buNone/>
            </a:pPr>
            <a:r>
              <a:rPr lang="en-US" dirty="0">
                <a:solidFill>
                  <a:schemeClr val="tx1">
                    <a:lumMod val="75000"/>
                    <a:lumOff val="25000"/>
                  </a:schemeClr>
                </a:solidFill>
              </a:rPr>
              <a:t>Course offerings as outlined in the course description book </a:t>
            </a:r>
          </a:p>
          <a:p>
            <a:pPr marL="457200" lvl="1" indent="0">
              <a:lnSpc>
                <a:spcPct val="170000"/>
              </a:lnSpc>
              <a:buNone/>
            </a:pPr>
            <a:r>
              <a:rPr lang="en-US" dirty="0">
                <a:solidFill>
                  <a:schemeClr val="tx1">
                    <a:lumMod val="75000"/>
                    <a:lumOff val="25000"/>
                  </a:schemeClr>
                </a:solidFill>
              </a:rPr>
              <a:t>How to design a four-year Personal Learning Plan</a:t>
            </a:r>
          </a:p>
          <a:p>
            <a:pPr marL="457200" lvl="1" indent="0">
              <a:lnSpc>
                <a:spcPct val="170000"/>
              </a:lnSpc>
              <a:buNone/>
            </a:pPr>
            <a:r>
              <a:rPr lang="en-US" dirty="0">
                <a:solidFill>
                  <a:schemeClr val="tx1">
                    <a:lumMod val="75000"/>
                    <a:lumOff val="25000"/>
                  </a:schemeClr>
                </a:solidFill>
              </a:rPr>
              <a:t>Difference between college-preparatory, honors, and Dual Credit courses</a:t>
            </a:r>
          </a:p>
          <a:p>
            <a:pPr marL="457200" lvl="1" indent="0">
              <a:lnSpc>
                <a:spcPct val="170000"/>
              </a:lnSpc>
              <a:buNone/>
            </a:pPr>
            <a:r>
              <a:rPr lang="en-US" dirty="0">
                <a:solidFill>
                  <a:schemeClr val="tx1">
                    <a:lumMod val="75000"/>
                    <a:lumOff val="25000"/>
                  </a:schemeClr>
                </a:solidFill>
              </a:rPr>
              <a:t>Opportunities students have to earn post-secondary credit while in high school: Dual Credit, On-Line, Pathways 2 Tomorrow, Fridays at Northeast.</a:t>
            </a:r>
          </a:p>
          <a:p>
            <a:pPr marL="457200" lvl="1" indent="0">
              <a:lnSpc>
                <a:spcPct val="170000"/>
              </a:lnSpc>
              <a:buNone/>
            </a:pPr>
            <a:r>
              <a:rPr lang="en-US" dirty="0">
                <a:solidFill>
                  <a:schemeClr val="tx1">
                    <a:lumMod val="75000"/>
                    <a:lumOff val="25000"/>
                  </a:schemeClr>
                </a:solidFill>
              </a:rPr>
              <a:t>Post-secondary opportunities and entrance requirements for area community colleges, colleges, and universities</a:t>
            </a:r>
          </a:p>
          <a:p>
            <a:pPr lvl="1">
              <a:lnSpc>
                <a:spcPct val="170000"/>
              </a:lnSpc>
              <a:buFont typeface="Symbol" panose="05050102010706020507" pitchFamily="18" charset="2"/>
              <a:buChar char="·"/>
            </a:pPr>
            <a:endParaRPr lang="en-US" dirty="0">
              <a:solidFill>
                <a:schemeClr val="tx1">
                  <a:lumMod val="75000"/>
                  <a:lumOff val="25000"/>
                </a:schemeClr>
              </a:solidFill>
            </a:endParaRPr>
          </a:p>
          <a:p>
            <a:pPr lvl="1">
              <a:lnSpc>
                <a:spcPct val="170000"/>
              </a:lnSpc>
              <a:buFont typeface="Symbol" panose="05050102010706020507" pitchFamily="18" charset="2"/>
              <a:buChar char="·"/>
            </a:pPr>
            <a:endParaRPr lang="en-US" dirty="0">
              <a:solidFill>
                <a:schemeClr val="tx1">
                  <a:lumMod val="75000"/>
                  <a:lumOff val="25000"/>
                </a:schemeClr>
              </a:solidFill>
            </a:endParaRPr>
          </a:p>
          <a:p>
            <a:pPr marL="457200" lvl="1" indent="0">
              <a:lnSpc>
                <a:spcPct val="170000"/>
              </a:lnSpc>
              <a:buNone/>
            </a:pPr>
            <a:endParaRPr lang="en-US" dirty="0"/>
          </a:p>
        </p:txBody>
      </p:sp>
    </p:spTree>
    <p:extLst>
      <p:ext uri="{BB962C8B-B14F-4D97-AF65-F5344CB8AC3E}">
        <p14:creationId xmlns:p14="http://schemas.microsoft.com/office/powerpoint/2010/main" val="1311595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9952"/>
          </a:xfrm>
        </p:spPr>
        <p:txBody>
          <a:bodyPr>
            <a:noAutofit/>
          </a:bodyPr>
          <a:lstStyle/>
          <a:p>
            <a:pPr algn="ctr"/>
            <a:r>
              <a:rPr lang="en-US" sz="2800" dirty="0"/>
              <a:t>Bancroft-Rosalie Teachers as Advisors </a:t>
            </a:r>
            <a:br>
              <a:rPr lang="en-US" sz="2800" dirty="0"/>
            </a:br>
            <a:r>
              <a:rPr lang="en-US" sz="2800" dirty="0"/>
              <a:t>Professional Development Plan</a:t>
            </a:r>
          </a:p>
        </p:txBody>
      </p:sp>
      <p:sp>
        <p:nvSpPr>
          <p:cNvPr id="3" name="Content Placeholder 2"/>
          <p:cNvSpPr>
            <a:spLocks noGrp="1"/>
          </p:cNvSpPr>
          <p:nvPr>
            <p:ph idx="1"/>
          </p:nvPr>
        </p:nvSpPr>
        <p:spPr>
          <a:xfrm>
            <a:off x="838200" y="1514167"/>
            <a:ext cx="10515600" cy="4198375"/>
          </a:xfrm>
        </p:spPr>
        <p:txBody>
          <a:bodyPr>
            <a:normAutofit fontScale="25000" lnSpcReduction="20000"/>
          </a:bodyPr>
          <a:lstStyle/>
          <a:p>
            <a:pPr marL="0" indent="0">
              <a:buNone/>
            </a:pPr>
            <a:r>
              <a:rPr lang="en-US" sz="9600" dirty="0">
                <a:solidFill>
                  <a:schemeClr val="tx1">
                    <a:lumMod val="75000"/>
                    <a:lumOff val="25000"/>
                  </a:schemeClr>
                </a:solidFill>
              </a:rPr>
              <a:t>All advisors should know and understand (continued):</a:t>
            </a:r>
          </a:p>
          <a:p>
            <a:pPr marL="457200" lvl="1" indent="0">
              <a:lnSpc>
                <a:spcPct val="170000"/>
              </a:lnSpc>
              <a:buNone/>
            </a:pPr>
            <a:r>
              <a:rPr lang="en-US" sz="6200" dirty="0">
                <a:solidFill>
                  <a:schemeClr val="tx1">
                    <a:lumMod val="75000"/>
                    <a:lumOff val="25000"/>
                  </a:schemeClr>
                </a:solidFill>
              </a:rPr>
              <a:t>Military opportunities and post-secondary training opportunities</a:t>
            </a:r>
          </a:p>
          <a:p>
            <a:pPr marL="457200" lvl="1" indent="0">
              <a:lnSpc>
                <a:spcPct val="170000"/>
              </a:lnSpc>
              <a:buNone/>
            </a:pPr>
            <a:r>
              <a:rPr lang="en-US" sz="6200" dirty="0">
                <a:solidFill>
                  <a:schemeClr val="tx1">
                    <a:lumMod val="75000"/>
                    <a:lumOff val="25000"/>
                  </a:schemeClr>
                </a:solidFill>
              </a:rPr>
              <a:t>Job Shadowing and school-sanctioned work opportunities that enable students to connect on-the-job experiences to their school work</a:t>
            </a:r>
          </a:p>
          <a:p>
            <a:pPr marL="457200" lvl="1" indent="0">
              <a:lnSpc>
                <a:spcPct val="170000"/>
              </a:lnSpc>
              <a:buNone/>
            </a:pPr>
            <a:r>
              <a:rPr lang="en-US" sz="6200" dirty="0">
                <a:solidFill>
                  <a:schemeClr val="tx1">
                    <a:lumMod val="75000"/>
                    <a:lumOff val="25000"/>
                  </a:schemeClr>
                </a:solidFill>
              </a:rPr>
              <a:t>State scholarship opportunities including the Buffett Scholarship</a:t>
            </a:r>
          </a:p>
          <a:p>
            <a:pPr marL="457200" lvl="1" indent="0">
              <a:lnSpc>
                <a:spcPct val="170000"/>
              </a:lnSpc>
              <a:buNone/>
            </a:pPr>
            <a:r>
              <a:rPr lang="en-US" sz="6200" dirty="0">
                <a:solidFill>
                  <a:schemeClr val="tx1">
                    <a:lumMod val="75000"/>
                    <a:lumOff val="25000"/>
                  </a:schemeClr>
                </a:solidFill>
              </a:rPr>
              <a:t>How students can access career information</a:t>
            </a:r>
          </a:p>
          <a:p>
            <a:pPr marL="457200" lvl="1" indent="0">
              <a:lnSpc>
                <a:spcPct val="170000"/>
              </a:lnSpc>
              <a:buNone/>
            </a:pPr>
            <a:r>
              <a:rPr lang="en-US" sz="6200" dirty="0">
                <a:solidFill>
                  <a:schemeClr val="tx1">
                    <a:lumMod val="75000"/>
                    <a:lumOff val="25000"/>
                  </a:schemeClr>
                </a:solidFill>
              </a:rPr>
              <a:t>Basic information about each of their advisees, including ethnic background, socio-economic status, grades, test results, school attendance, and previous disciplinary actions</a:t>
            </a:r>
          </a:p>
          <a:p>
            <a:pPr marL="457200" lvl="1" indent="0">
              <a:lnSpc>
                <a:spcPct val="170000"/>
              </a:lnSpc>
              <a:buNone/>
            </a:pPr>
            <a:r>
              <a:rPr lang="en-US" sz="6200" dirty="0">
                <a:solidFill>
                  <a:schemeClr val="tx1">
                    <a:lumMod val="75000"/>
                    <a:lumOff val="25000"/>
                  </a:schemeClr>
                </a:solidFill>
              </a:rPr>
              <a:t>How to conduct a successful advisement session</a:t>
            </a:r>
          </a:p>
          <a:p>
            <a:pPr marL="457200" lvl="1" indent="0">
              <a:lnSpc>
                <a:spcPct val="170000"/>
              </a:lnSpc>
              <a:buNone/>
            </a:pPr>
            <a:r>
              <a:rPr lang="en-US" sz="6200" dirty="0">
                <a:solidFill>
                  <a:schemeClr val="tx1">
                    <a:lumMod val="75000"/>
                    <a:lumOff val="25000"/>
                  </a:schemeClr>
                </a:solidFill>
              </a:rPr>
              <a:t>2017-2018 DIBELS Parent Report</a:t>
            </a:r>
          </a:p>
          <a:p>
            <a:pPr marL="0" indent="0">
              <a:lnSpc>
                <a:spcPct val="170000"/>
              </a:lnSpc>
              <a:buNone/>
            </a:pPr>
            <a:endParaRPr lang="en-US" sz="3300" dirty="0">
              <a:solidFill>
                <a:schemeClr val="tx1">
                  <a:lumMod val="75000"/>
                  <a:lumOff val="25000"/>
                </a:schemeClr>
              </a:solidFill>
            </a:endParaRPr>
          </a:p>
        </p:txBody>
      </p:sp>
    </p:spTree>
    <p:extLst>
      <p:ext uri="{BB962C8B-B14F-4D97-AF65-F5344CB8AC3E}">
        <p14:creationId xmlns:p14="http://schemas.microsoft.com/office/powerpoint/2010/main" val="2292062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a:extLst>
              <a:ext uri="{FF2B5EF4-FFF2-40B4-BE49-F238E27FC236}">
                <a16:creationId xmlns:a16="http://schemas.microsoft.com/office/drawing/2014/main" id="{24366605-0E7D-4DDA-8D45-25519A3BA4AF}"/>
              </a:ext>
            </a:extLst>
          </p:cNvPr>
          <p:cNvSpPr txBox="1"/>
          <p:nvPr/>
        </p:nvSpPr>
        <p:spPr>
          <a:xfrm>
            <a:off x="684029" y="1206795"/>
            <a:ext cx="10655595" cy="507831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a:solidFill>
                  <a:srgbClr val="444444"/>
                </a:solidFill>
                <a:cs typeface="Calibri"/>
              </a:rPr>
              <a:t>2017-2018 Parent Report from DIBELS Next (Former), easyCBM NCTM Math​</a:t>
            </a:r>
          </a:p>
          <a:p>
            <a:r>
              <a:rPr lang="en-US" sz="1200">
                <a:solidFill>
                  <a:srgbClr val="444444"/>
                </a:solidFill>
                <a:cs typeface="Calibri"/>
              </a:rPr>
              <a:t>Class: First Grade, District: Bancroft-Rosalie Community Schools​</a:t>
            </a:r>
          </a:p>
          <a:p>
            <a:r>
              <a:rPr lang="en-US" sz="1200">
                <a:solidFill>
                  <a:srgbClr val="444444"/>
                </a:solidFill>
                <a:cs typeface="Calibri"/>
              </a:rPr>
              <a:t>Grade: First Grade, School: Bankcroft-Rosalie School​</a:t>
            </a:r>
          </a:p>
          <a:p>
            <a:r>
              <a:rPr lang="en-US" sz="1200">
                <a:solidFill>
                  <a:srgbClr val="444444"/>
                </a:solidFill>
                <a:cs typeface="Calibri"/>
              </a:rPr>
              <a:t>​</a:t>
            </a:r>
          </a:p>
          <a:p>
            <a:r>
              <a:rPr lang="en-US" sz="1200">
                <a:solidFill>
                  <a:srgbClr val="444444"/>
                </a:solidFill>
                <a:cs typeface="Calibri"/>
              </a:rPr>
              <a:t>Nonsense Word Fluency - Whole Words Read (NWF-WWR)​</a:t>
            </a:r>
          </a:p>
          <a:p>
            <a:r>
              <a:rPr lang="en-US" sz="1200">
                <a:solidFill>
                  <a:srgbClr val="444444"/>
                </a:solidFill>
                <a:cs typeface="Calibri"/>
              </a:rPr>
              <a:t>NWF-WWR measures basic phonics and blending skills.  Your student's score is at or above the goal. They are on track in sound blending. End Score: 32(Met Goal) National percentile: 74th​</a:t>
            </a:r>
          </a:p>
          <a:p>
            <a:r>
              <a:rPr lang="en-US" sz="1200">
                <a:solidFill>
                  <a:srgbClr val="444444"/>
                </a:solidFill>
                <a:cs typeface="Calibri"/>
              </a:rPr>
              <a:t>Beginning score 0, below goal​</a:t>
            </a:r>
          </a:p>
          <a:p>
            <a:r>
              <a:rPr lang="en-US" sz="1200">
                <a:solidFill>
                  <a:srgbClr val="444444"/>
                </a:solidFill>
                <a:cs typeface="Calibri"/>
              </a:rPr>
              <a:t>Middle score 22, above goal​</a:t>
            </a:r>
          </a:p>
          <a:p>
            <a:r>
              <a:rPr lang="en-US" sz="1200">
                <a:solidFill>
                  <a:srgbClr val="444444"/>
                </a:solidFill>
                <a:cs typeface="Calibri"/>
              </a:rPr>
              <a:t>Ending score 32 above goal​</a:t>
            </a:r>
          </a:p>
          <a:p>
            <a:r>
              <a:rPr lang="en-US" sz="1200">
                <a:solidFill>
                  <a:srgbClr val="444444"/>
                </a:solidFill>
                <a:cs typeface="Calibri"/>
              </a:rPr>
              <a:t>​</a:t>
            </a:r>
          </a:p>
          <a:p>
            <a:r>
              <a:rPr lang="en-US" sz="1200">
                <a:solidFill>
                  <a:srgbClr val="444444"/>
                </a:solidFill>
                <a:cs typeface="Calibri"/>
              </a:rPr>
              <a:t>DIBELS Oral Reading Fluency – Accuracy (DORF)​</a:t>
            </a:r>
          </a:p>
          <a:p>
            <a:r>
              <a:rPr lang="en-US" sz="1200">
                <a:solidFill>
                  <a:srgbClr val="444444"/>
                </a:solidFill>
                <a:cs typeface="Calibri"/>
              </a:rPr>
              <a:t>DORF accuracy is the percent of words the students reads correctly. Your student’s score is at or above the goal. They are on track in reading accuracy. End score: 99 (Met Goal) National percentile:85th​</a:t>
            </a:r>
          </a:p>
          <a:p>
            <a:r>
              <a:rPr lang="en-US" sz="1200">
                <a:solidFill>
                  <a:srgbClr val="444444"/>
                </a:solidFill>
                <a:cs typeface="Calibri"/>
              </a:rPr>
              <a:t>Middle score 90, above goal​</a:t>
            </a:r>
          </a:p>
          <a:p>
            <a:r>
              <a:rPr lang="en-US" sz="1200">
                <a:solidFill>
                  <a:srgbClr val="444444"/>
                </a:solidFill>
                <a:cs typeface="Calibri"/>
              </a:rPr>
              <a:t>End score 99, above goal​</a:t>
            </a:r>
          </a:p>
          <a:p>
            <a:r>
              <a:rPr lang="en-US" sz="1200">
                <a:solidFill>
                  <a:srgbClr val="444444"/>
                </a:solidFill>
                <a:cs typeface="Calibri"/>
              </a:rPr>
              <a:t>​</a:t>
            </a:r>
          </a:p>
          <a:p>
            <a:r>
              <a:rPr lang="en-US" sz="1200">
                <a:solidFill>
                  <a:srgbClr val="444444"/>
                </a:solidFill>
                <a:cs typeface="Calibri"/>
              </a:rPr>
              <a:t>DIBELS Oral Reading Fluency – Words Correct (DORF)​</a:t>
            </a:r>
          </a:p>
          <a:p>
            <a:r>
              <a:rPr lang="en-US" sz="1200">
                <a:solidFill>
                  <a:srgbClr val="444444"/>
                </a:solidFill>
                <a:cs typeface="Calibri"/>
              </a:rPr>
              <a:t>DORF measures the ability to read accurately and automatically. Your students score is at or above the goal. They are on track in reading fluency. End score: 87 (Met goal) National Percentile: 79th​</a:t>
            </a:r>
          </a:p>
          <a:p>
            <a:r>
              <a:rPr lang="en-US" sz="1200">
                <a:solidFill>
                  <a:srgbClr val="444444"/>
                </a:solidFill>
                <a:cs typeface="Calibri"/>
              </a:rPr>
              <a:t>Middle score 35, above goal​</a:t>
            </a:r>
          </a:p>
          <a:p>
            <a:r>
              <a:rPr lang="en-US" sz="1200">
                <a:solidFill>
                  <a:srgbClr val="444444"/>
                </a:solidFill>
                <a:cs typeface="Calibri"/>
              </a:rPr>
              <a:t>End score 87 above goal​</a:t>
            </a:r>
          </a:p>
          <a:p>
            <a:r>
              <a:rPr lang="en-US" sz="1200">
                <a:solidFill>
                  <a:srgbClr val="444444"/>
                </a:solidFill>
                <a:cs typeface="Calibri"/>
              </a:rPr>
              <a:t>​</a:t>
            </a:r>
          </a:p>
          <a:p>
            <a:r>
              <a:rPr lang="en-US" sz="1200">
                <a:solidFill>
                  <a:srgbClr val="444444"/>
                </a:solidFill>
                <a:cs typeface="Calibri"/>
              </a:rPr>
              <a:t>DIBELS Oral Reading Fluency – Retell (RTF)​</a:t>
            </a:r>
          </a:p>
          <a:p>
            <a:r>
              <a:rPr lang="en-US" sz="1200">
                <a:solidFill>
                  <a:srgbClr val="444444"/>
                </a:solidFill>
                <a:cs typeface="Calibri"/>
              </a:rPr>
              <a:t>RTF measures reading comprehension on DORF. Students tell back what they read. Your student’s score is at or above the goal. They are on track in reading comprehension. End score: 48 (Met goal) National Percentile: 97th​</a:t>
            </a:r>
          </a:p>
          <a:p>
            <a:r>
              <a:rPr lang="en-US" sz="1200">
                <a:solidFill>
                  <a:srgbClr val="444444"/>
                </a:solidFill>
                <a:cs typeface="Calibri"/>
              </a:rPr>
              <a:t>End score 48, above goal.​</a:t>
            </a:r>
          </a:p>
        </p:txBody>
      </p:sp>
      <p:sp>
        <p:nvSpPr>
          <p:cNvPr id="11" name="Title 1">
            <a:extLst>
              <a:ext uri="{FF2B5EF4-FFF2-40B4-BE49-F238E27FC236}">
                <a16:creationId xmlns:a16="http://schemas.microsoft.com/office/drawing/2014/main" id="{89724DA7-9190-4DD9-8A53-A8B6DED07861}"/>
              </a:ext>
            </a:extLst>
          </p:cNvPr>
          <p:cNvSpPr>
            <a:spLocks noGrp="1"/>
          </p:cNvSpPr>
          <p:nvPr>
            <p:ph type="title"/>
          </p:nvPr>
        </p:nvSpPr>
        <p:spPr>
          <a:xfrm>
            <a:off x="838200" y="365126"/>
            <a:ext cx="10515600" cy="689952"/>
          </a:xfrm>
        </p:spPr>
        <p:txBody>
          <a:bodyPr>
            <a:noAutofit/>
          </a:bodyPr>
          <a:lstStyle/>
          <a:p>
            <a:pPr algn="ctr"/>
            <a:r>
              <a:rPr lang="en-US" sz="2800" dirty="0"/>
              <a:t>Sample Parent Report From </a:t>
            </a:r>
            <a:r>
              <a:rPr lang="en-US" sz="2800" dirty="0" err="1"/>
              <a:t>Dibels</a:t>
            </a:r>
            <a:r>
              <a:rPr lang="en-US" sz="2800" dirty="0"/>
              <a:t> Next (Text Only)</a:t>
            </a:r>
            <a:endParaRPr lang="en-US" dirty="0"/>
          </a:p>
        </p:txBody>
      </p:sp>
    </p:spTree>
    <p:extLst>
      <p:ext uri="{BB962C8B-B14F-4D97-AF65-F5344CB8AC3E}">
        <p14:creationId xmlns:p14="http://schemas.microsoft.com/office/powerpoint/2010/main" val="2159981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706"/>
          </a:xfrm>
        </p:spPr>
        <p:txBody>
          <a:bodyPr>
            <a:normAutofit fontScale="90000"/>
          </a:bodyPr>
          <a:lstStyle/>
          <a:p>
            <a:pPr algn="ctr"/>
            <a:r>
              <a:rPr lang="en-US" dirty="0"/>
              <a:t>Bancroft-Rosalie Public Schools</a:t>
            </a:r>
            <a:br>
              <a:rPr lang="en-US" dirty="0"/>
            </a:br>
            <a:r>
              <a:rPr lang="en-US" dirty="0"/>
              <a:t>Family Engagement</a:t>
            </a:r>
          </a:p>
        </p:txBody>
      </p:sp>
      <p:sp>
        <p:nvSpPr>
          <p:cNvPr id="3" name="Content Placeholder 2"/>
          <p:cNvSpPr>
            <a:spLocks noGrp="1"/>
          </p:cNvSpPr>
          <p:nvPr>
            <p:ph idx="1"/>
          </p:nvPr>
        </p:nvSpPr>
        <p:spPr>
          <a:xfrm>
            <a:off x="1229032" y="1495451"/>
            <a:ext cx="9733936" cy="4679207"/>
          </a:xfrm>
        </p:spPr>
        <p:txBody>
          <a:bodyPr>
            <a:noAutofit/>
          </a:bodyPr>
          <a:lstStyle/>
          <a:p>
            <a:pPr marL="0" indent="0">
              <a:buNone/>
            </a:pPr>
            <a:r>
              <a:rPr lang="en-US" dirty="0">
                <a:solidFill>
                  <a:schemeClr val="tx1">
                    <a:lumMod val="75000"/>
                    <a:lumOff val="25000"/>
                  </a:schemeClr>
                </a:solidFill>
              </a:rPr>
              <a:t>Technology</a:t>
            </a:r>
          </a:p>
          <a:p>
            <a:pPr marL="0" indent="0">
              <a:buNone/>
            </a:pPr>
            <a:endParaRPr lang="en-US" sz="800" dirty="0">
              <a:solidFill>
                <a:schemeClr val="tx1">
                  <a:lumMod val="75000"/>
                  <a:lumOff val="25000"/>
                </a:schemeClr>
              </a:solidFill>
            </a:endParaRPr>
          </a:p>
          <a:p>
            <a:pPr marL="342900" indent="-342900"/>
            <a:r>
              <a:rPr lang="en-US" dirty="0">
                <a:solidFill>
                  <a:schemeClr val="tx1">
                    <a:lumMod val="75000"/>
                    <a:lumOff val="25000"/>
                  </a:schemeClr>
                </a:solidFill>
              </a:rPr>
              <a:t>Remind 101</a:t>
            </a:r>
          </a:p>
          <a:p>
            <a:pPr marL="0" indent="0">
              <a:buNone/>
            </a:pPr>
            <a:endParaRPr lang="en-US" sz="800" dirty="0">
              <a:solidFill>
                <a:schemeClr val="tx1">
                  <a:lumMod val="75000"/>
                  <a:lumOff val="25000"/>
                </a:schemeClr>
              </a:solidFill>
            </a:endParaRPr>
          </a:p>
          <a:p>
            <a:pPr marL="342900" indent="-342900"/>
            <a:r>
              <a:rPr lang="en-US" dirty="0">
                <a:solidFill>
                  <a:schemeClr val="tx1">
                    <a:lumMod val="75000"/>
                    <a:lumOff val="25000"/>
                  </a:schemeClr>
                </a:solidFill>
              </a:rPr>
              <a:t>Parent Access to Powerschool / Canvas / Education Apps (IXL, XtraMath)</a:t>
            </a:r>
          </a:p>
          <a:p>
            <a:pPr marL="342900" indent="-342900"/>
            <a:endParaRPr lang="en-US" sz="800" dirty="0">
              <a:solidFill>
                <a:schemeClr val="tx1">
                  <a:lumMod val="75000"/>
                  <a:lumOff val="25000"/>
                </a:schemeClr>
              </a:solidFill>
            </a:endParaRPr>
          </a:p>
          <a:p>
            <a:pPr marL="342900" indent="-342900"/>
            <a:r>
              <a:rPr lang="en-US" dirty="0">
                <a:solidFill>
                  <a:schemeClr val="tx1">
                    <a:lumMod val="75000"/>
                    <a:lumOff val="25000"/>
                  </a:schemeClr>
                </a:solidFill>
              </a:rPr>
              <a:t>Shared School Calendars</a:t>
            </a:r>
          </a:p>
          <a:p>
            <a:pPr marL="342900" indent="-342900"/>
            <a:endParaRPr lang="en-US" sz="800" dirty="0">
              <a:solidFill>
                <a:schemeClr val="tx1">
                  <a:lumMod val="75000"/>
                  <a:lumOff val="25000"/>
                </a:schemeClr>
              </a:solidFill>
            </a:endParaRPr>
          </a:p>
          <a:p>
            <a:pPr marL="342900" indent="-342900"/>
            <a:r>
              <a:rPr lang="en-US" dirty="0">
                <a:solidFill>
                  <a:schemeClr val="tx1">
                    <a:lumMod val="75000"/>
                    <a:lumOff val="25000"/>
                  </a:schemeClr>
                </a:solidFill>
              </a:rPr>
              <a:t>Website News Articles- Staff assigned due dates</a:t>
            </a:r>
          </a:p>
          <a:p>
            <a:pPr marL="342900" indent="-342900"/>
            <a:endParaRPr lang="en-US" sz="800" dirty="0">
              <a:solidFill>
                <a:schemeClr val="tx1">
                  <a:lumMod val="75000"/>
                  <a:lumOff val="25000"/>
                </a:schemeClr>
              </a:solidFill>
            </a:endParaRPr>
          </a:p>
          <a:p>
            <a:pPr marL="342900" indent="-342900"/>
            <a:r>
              <a:rPr lang="en-US" dirty="0">
                <a:solidFill>
                  <a:schemeClr val="tx1">
                    <a:lumMod val="75000"/>
                    <a:lumOff val="25000"/>
                  </a:schemeClr>
                </a:solidFill>
              </a:rPr>
              <a:t>Parent Surveys</a:t>
            </a:r>
          </a:p>
        </p:txBody>
      </p:sp>
    </p:spTree>
    <p:extLst>
      <p:ext uri="{BB962C8B-B14F-4D97-AF65-F5344CB8AC3E}">
        <p14:creationId xmlns:p14="http://schemas.microsoft.com/office/powerpoint/2010/main" val="7192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8213"/>
          </a:xfrm>
        </p:spPr>
        <p:txBody>
          <a:bodyPr>
            <a:normAutofit fontScale="90000"/>
          </a:bodyPr>
          <a:lstStyle/>
          <a:p>
            <a:pPr algn="ctr"/>
            <a:r>
              <a:rPr lang="en-US" dirty="0"/>
              <a:t>Bancroft-Rosalie Public Schools</a:t>
            </a:r>
            <a:br>
              <a:rPr lang="en-US" dirty="0"/>
            </a:br>
            <a:r>
              <a:rPr lang="en-US" dirty="0"/>
              <a:t>Family Engagement</a:t>
            </a:r>
          </a:p>
        </p:txBody>
      </p:sp>
      <p:pic>
        <p:nvPicPr>
          <p:cNvPr id="4" name="Content Placeholder 4" descr="62.1% say they completed assignments independently.&#10;24.1% say they completed assignments with some assistance.&#10;5.2% say they completed assignments with a lot of help and encouragement.&#10;8.6% say they were unable to access and complete their assignments." title="How well children were prepared and responded to E-Days">
            <a:extLst>
              <a:ext uri="{FF2B5EF4-FFF2-40B4-BE49-F238E27FC236}">
                <a16:creationId xmlns:a16="http://schemas.microsoft.com/office/drawing/2014/main" id="{535A7C45-FF9F-4D40-9F36-016DB176FFAD}"/>
              </a:ext>
            </a:extLst>
          </p:cNvPr>
          <p:cNvPicPr>
            <a:picLocks noChangeAspect="1"/>
          </p:cNvPicPr>
          <p:nvPr/>
        </p:nvPicPr>
        <p:blipFill>
          <a:blip r:embed="rId3"/>
          <a:stretch>
            <a:fillRect/>
          </a:stretch>
        </p:blipFill>
        <p:spPr>
          <a:xfrm>
            <a:off x="1703049" y="1506538"/>
            <a:ext cx="8785902" cy="4144962"/>
          </a:xfrm>
          <a:prstGeom prst="rect">
            <a:avLst/>
          </a:prstGeom>
        </p:spPr>
      </p:pic>
    </p:spTree>
    <p:extLst>
      <p:ext uri="{BB962C8B-B14F-4D97-AF65-F5344CB8AC3E}">
        <p14:creationId xmlns:p14="http://schemas.microsoft.com/office/powerpoint/2010/main" val="420832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9083"/>
          </a:xfrm>
        </p:spPr>
        <p:txBody>
          <a:bodyPr>
            <a:normAutofit fontScale="90000"/>
          </a:bodyPr>
          <a:lstStyle/>
          <a:p>
            <a:pPr algn="ctr"/>
            <a:r>
              <a:rPr lang="en-US" dirty="0"/>
              <a:t>Bancroft-Rosalie Public Schools </a:t>
            </a:r>
            <a:br>
              <a:rPr lang="en-US" dirty="0"/>
            </a:br>
            <a:r>
              <a:rPr lang="en-US" dirty="0"/>
              <a:t>Family Engagement</a:t>
            </a:r>
          </a:p>
        </p:txBody>
      </p:sp>
      <p:sp>
        <p:nvSpPr>
          <p:cNvPr id="3" name="Content Placeholder 2"/>
          <p:cNvSpPr>
            <a:spLocks noGrp="1"/>
          </p:cNvSpPr>
          <p:nvPr>
            <p:ph idx="1"/>
          </p:nvPr>
        </p:nvSpPr>
        <p:spPr>
          <a:xfrm>
            <a:off x="1740254" y="1406012"/>
            <a:ext cx="8711491" cy="4866109"/>
          </a:xfrm>
        </p:spPr>
        <p:txBody>
          <a:bodyPr>
            <a:normAutofit lnSpcReduction="10000"/>
          </a:bodyPr>
          <a:lstStyle/>
          <a:p>
            <a:pPr marL="0" indent="0">
              <a:buNone/>
            </a:pPr>
            <a:r>
              <a:rPr lang="en-US" dirty="0">
                <a:solidFill>
                  <a:schemeClr val="tx1">
                    <a:lumMod val="75000"/>
                    <a:lumOff val="25000"/>
                  </a:schemeClr>
                </a:solidFill>
              </a:rPr>
              <a:t>School Nurse</a:t>
            </a:r>
          </a:p>
          <a:p>
            <a:pPr marL="0" indent="0">
              <a:buNone/>
            </a:pPr>
            <a:endParaRPr lang="en-US" sz="1000" dirty="0">
              <a:solidFill>
                <a:schemeClr val="tx1">
                  <a:lumMod val="75000"/>
                  <a:lumOff val="25000"/>
                </a:schemeClr>
              </a:solidFill>
            </a:endParaRPr>
          </a:p>
          <a:p>
            <a:pPr marL="0" indent="0">
              <a:buNone/>
            </a:pPr>
            <a:r>
              <a:rPr lang="en-US" dirty="0">
                <a:solidFill>
                  <a:schemeClr val="tx1">
                    <a:lumMod val="75000"/>
                    <a:lumOff val="25000"/>
                  </a:schemeClr>
                </a:solidFill>
              </a:rPr>
              <a:t>Free Admission for students to school activities</a:t>
            </a:r>
          </a:p>
          <a:p>
            <a:pPr marL="0" indent="0">
              <a:buNone/>
            </a:pPr>
            <a:endParaRPr lang="en-US" sz="1000" dirty="0">
              <a:solidFill>
                <a:schemeClr val="tx1">
                  <a:lumMod val="75000"/>
                  <a:lumOff val="25000"/>
                </a:schemeClr>
              </a:solidFill>
            </a:endParaRPr>
          </a:p>
          <a:p>
            <a:pPr marL="0" indent="0">
              <a:buNone/>
            </a:pPr>
            <a:r>
              <a:rPr lang="en-US" dirty="0">
                <a:solidFill>
                  <a:schemeClr val="tx1">
                    <a:lumMod val="75000"/>
                    <a:lumOff val="25000"/>
                  </a:schemeClr>
                </a:solidFill>
              </a:rPr>
              <a:t>Mental Health Services provided at school</a:t>
            </a:r>
          </a:p>
          <a:p>
            <a:pPr marL="0" indent="0">
              <a:buNone/>
            </a:pPr>
            <a:endParaRPr lang="en-US" sz="1000" dirty="0">
              <a:solidFill>
                <a:schemeClr val="tx1">
                  <a:lumMod val="75000"/>
                  <a:lumOff val="25000"/>
                </a:schemeClr>
              </a:solidFill>
            </a:endParaRPr>
          </a:p>
          <a:p>
            <a:pPr marL="0" indent="0">
              <a:buNone/>
            </a:pPr>
            <a:r>
              <a:rPr lang="en-US" dirty="0">
                <a:solidFill>
                  <a:schemeClr val="tx1">
                    <a:lumMod val="75000"/>
                    <a:lumOff val="25000"/>
                  </a:schemeClr>
                </a:solidFill>
              </a:rPr>
              <a:t>21</a:t>
            </a:r>
            <a:r>
              <a:rPr lang="en-US" baseline="30000" dirty="0">
                <a:solidFill>
                  <a:schemeClr val="tx1">
                    <a:lumMod val="75000"/>
                    <a:lumOff val="25000"/>
                  </a:schemeClr>
                </a:solidFill>
              </a:rPr>
              <a:t>st</a:t>
            </a:r>
            <a:r>
              <a:rPr lang="en-US" dirty="0">
                <a:solidFill>
                  <a:schemeClr val="tx1">
                    <a:lumMod val="75000"/>
                    <a:lumOff val="25000"/>
                  </a:schemeClr>
                </a:solidFill>
              </a:rPr>
              <a:t> Century Community Learning Center Program</a:t>
            </a:r>
          </a:p>
          <a:p>
            <a:pPr marL="0" indent="0">
              <a:buNone/>
            </a:pPr>
            <a:endParaRPr lang="en-US" sz="900" dirty="0">
              <a:solidFill>
                <a:schemeClr val="tx1">
                  <a:lumMod val="75000"/>
                  <a:lumOff val="25000"/>
                </a:schemeClr>
              </a:solidFill>
            </a:endParaRPr>
          </a:p>
          <a:p>
            <a:pPr marL="0" indent="0">
              <a:buNone/>
            </a:pPr>
            <a:r>
              <a:rPr lang="en-US" dirty="0">
                <a:solidFill>
                  <a:schemeClr val="tx1">
                    <a:lumMod val="75000"/>
                    <a:lumOff val="25000"/>
                  </a:schemeClr>
                </a:solidFill>
              </a:rPr>
              <a:t>Jumpstart Summer School</a:t>
            </a:r>
          </a:p>
          <a:p>
            <a:pPr marL="0" indent="0">
              <a:buNone/>
            </a:pPr>
            <a:endParaRPr lang="en-US" sz="900" dirty="0">
              <a:solidFill>
                <a:schemeClr val="tx1">
                  <a:lumMod val="75000"/>
                  <a:lumOff val="25000"/>
                </a:schemeClr>
              </a:solidFill>
            </a:endParaRPr>
          </a:p>
          <a:p>
            <a:pPr marL="0" indent="0">
              <a:buNone/>
            </a:pPr>
            <a:r>
              <a:rPr lang="en-US" dirty="0">
                <a:solidFill>
                  <a:schemeClr val="tx1">
                    <a:lumMod val="75000"/>
                    <a:lumOff val="25000"/>
                  </a:schemeClr>
                </a:solidFill>
              </a:rPr>
              <a:t>Full Day Preschool- 3 and 4 year olds</a:t>
            </a:r>
          </a:p>
          <a:p>
            <a:pPr marL="0" indent="0">
              <a:buNone/>
            </a:pPr>
            <a:endParaRPr lang="en-US" sz="900" dirty="0">
              <a:solidFill>
                <a:schemeClr val="tx1">
                  <a:lumMod val="75000"/>
                  <a:lumOff val="25000"/>
                </a:schemeClr>
              </a:solidFill>
            </a:endParaRPr>
          </a:p>
          <a:p>
            <a:pPr marL="0" indent="0">
              <a:buNone/>
            </a:pPr>
            <a:r>
              <a:rPr lang="en-US" dirty="0">
                <a:solidFill>
                  <a:schemeClr val="tx1">
                    <a:lumMod val="75000"/>
                    <a:lumOff val="25000"/>
                  </a:schemeClr>
                </a:solidFill>
              </a:rPr>
              <a:t>Scholarships for Dual Credit students</a:t>
            </a: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2952678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Niobrara Public Schools </a:t>
            </a:r>
            <a:br>
              <a:rPr lang="en-US" dirty="0"/>
            </a:br>
            <a:r>
              <a:rPr lang="en-US" dirty="0"/>
              <a:t>Family Engagement</a:t>
            </a:r>
          </a:p>
        </p:txBody>
      </p:sp>
      <p:sp>
        <p:nvSpPr>
          <p:cNvPr id="3" name="Content Placeholder 2"/>
          <p:cNvSpPr>
            <a:spLocks noGrp="1"/>
          </p:cNvSpPr>
          <p:nvPr>
            <p:ph idx="1"/>
          </p:nvPr>
        </p:nvSpPr>
        <p:spPr>
          <a:xfrm>
            <a:off x="1102442" y="1809136"/>
            <a:ext cx="9987116" cy="4650658"/>
          </a:xfrm>
        </p:spPr>
        <p:txBody>
          <a:bodyPr>
            <a:normAutofit/>
          </a:bodyPr>
          <a:lstStyle/>
          <a:p>
            <a:pPr marL="0" indent="0">
              <a:buNone/>
            </a:pPr>
            <a:r>
              <a:rPr lang="en-US" dirty="0">
                <a:solidFill>
                  <a:schemeClr val="tx1">
                    <a:lumMod val="75000"/>
                    <a:lumOff val="25000"/>
                  </a:schemeClr>
                </a:solidFill>
              </a:rPr>
              <a:t>School nurse on-site daily</a:t>
            </a:r>
          </a:p>
          <a:p>
            <a:endParaRPr lang="en-US" sz="800" dirty="0">
              <a:solidFill>
                <a:schemeClr val="tx1">
                  <a:lumMod val="75000"/>
                  <a:lumOff val="25000"/>
                </a:schemeClr>
              </a:solidFill>
            </a:endParaRPr>
          </a:p>
          <a:p>
            <a:pPr marL="0" indent="0">
              <a:buNone/>
            </a:pPr>
            <a:r>
              <a:rPr lang="en-US" dirty="0">
                <a:solidFill>
                  <a:schemeClr val="tx1">
                    <a:lumMod val="75000"/>
                    <a:lumOff val="25000"/>
                  </a:schemeClr>
                </a:solidFill>
              </a:rPr>
              <a:t>Free admission to school activities</a:t>
            </a:r>
          </a:p>
          <a:p>
            <a:endParaRPr lang="en-US" sz="800" dirty="0">
              <a:solidFill>
                <a:schemeClr val="tx1">
                  <a:lumMod val="75000"/>
                  <a:lumOff val="25000"/>
                </a:schemeClr>
              </a:solidFill>
            </a:endParaRPr>
          </a:p>
          <a:p>
            <a:pPr marL="0" indent="0">
              <a:buNone/>
            </a:pPr>
            <a:r>
              <a:rPr lang="en-US" dirty="0">
                <a:solidFill>
                  <a:schemeClr val="tx1">
                    <a:lumMod val="75000"/>
                    <a:lumOff val="25000"/>
                  </a:schemeClr>
                </a:solidFill>
              </a:rPr>
              <a:t>Summer school to address summer slide</a:t>
            </a:r>
          </a:p>
          <a:p>
            <a:endParaRPr lang="en-US" sz="800" dirty="0">
              <a:solidFill>
                <a:schemeClr val="tx1">
                  <a:lumMod val="75000"/>
                  <a:lumOff val="25000"/>
                </a:schemeClr>
              </a:solidFill>
            </a:endParaRPr>
          </a:p>
          <a:p>
            <a:pPr marL="0" indent="0">
              <a:buNone/>
            </a:pPr>
            <a:r>
              <a:rPr lang="en-US" dirty="0">
                <a:solidFill>
                  <a:schemeClr val="tx1">
                    <a:lumMod val="75000"/>
                    <a:lumOff val="25000"/>
                  </a:schemeClr>
                </a:solidFill>
              </a:rPr>
              <a:t>Full-day PreK for 3 and 4 year olds</a:t>
            </a:r>
          </a:p>
          <a:p>
            <a:endParaRPr lang="en-US" sz="800" dirty="0">
              <a:solidFill>
                <a:schemeClr val="tx1">
                  <a:lumMod val="75000"/>
                  <a:lumOff val="25000"/>
                </a:schemeClr>
              </a:solidFill>
            </a:endParaRPr>
          </a:p>
          <a:p>
            <a:pPr marL="0" indent="0">
              <a:buNone/>
            </a:pPr>
            <a:r>
              <a:rPr lang="en-US" dirty="0">
                <a:solidFill>
                  <a:schemeClr val="tx1">
                    <a:lumMod val="75000"/>
                    <a:lumOff val="25000"/>
                  </a:schemeClr>
                </a:solidFill>
              </a:rPr>
              <a:t>A+ Scholarship for college credit classes (or High Ability Funding used to support those who don’t qualify for the scholarship)</a:t>
            </a:r>
          </a:p>
          <a:p>
            <a:endParaRPr lang="en-US" dirty="0">
              <a:solidFill>
                <a:schemeClr val="tx1">
                  <a:lumMod val="75000"/>
                  <a:lumOff val="25000"/>
                </a:schemeClr>
              </a:solidFill>
            </a:endParaRPr>
          </a:p>
          <a:p>
            <a:endParaRPr lang="en-US" dirty="0">
              <a:solidFill>
                <a:schemeClr val="tx1">
                  <a:lumMod val="75000"/>
                  <a:lumOff val="25000"/>
                </a:schemeClr>
              </a:solidFill>
            </a:endParaRPr>
          </a:p>
          <a:p>
            <a:pPr marL="342900" indent="-342900">
              <a:buFont typeface="Arial" panose="020B0604020202020204" pitchFamily="34" charset="0"/>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185128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Niobrara Public Schools </a:t>
            </a:r>
            <a:br>
              <a:rPr lang="en-US" dirty="0"/>
            </a:br>
            <a:r>
              <a:rPr lang="en-US" dirty="0"/>
              <a:t>Family Engagement</a:t>
            </a:r>
          </a:p>
        </p:txBody>
      </p:sp>
      <p:sp>
        <p:nvSpPr>
          <p:cNvPr id="3" name="Content Placeholder 2"/>
          <p:cNvSpPr>
            <a:spLocks noGrp="1"/>
          </p:cNvSpPr>
          <p:nvPr>
            <p:ph idx="1"/>
          </p:nvPr>
        </p:nvSpPr>
        <p:spPr>
          <a:xfrm>
            <a:off x="838200" y="1946326"/>
            <a:ext cx="10434106" cy="4306529"/>
          </a:xfrm>
        </p:spPr>
        <p:txBody>
          <a:bodyPr>
            <a:normAutofit/>
          </a:bodyPr>
          <a:lstStyle/>
          <a:p>
            <a:pPr marL="0" indent="0">
              <a:buNone/>
            </a:pPr>
            <a:r>
              <a:rPr lang="en-US" dirty="0">
                <a:solidFill>
                  <a:schemeClr val="tx1">
                    <a:lumMod val="75000"/>
                    <a:lumOff val="25000"/>
                  </a:schemeClr>
                </a:solidFill>
              </a:rPr>
              <a:t>School Facebook page coordinated by their parent group- Niobrara School Supporters</a:t>
            </a:r>
          </a:p>
          <a:p>
            <a:pPr marL="457200" lvl="1" indent="0">
              <a:buNone/>
            </a:pPr>
            <a:r>
              <a:rPr lang="en-US" dirty="0">
                <a:solidFill>
                  <a:schemeClr val="tx1">
                    <a:lumMod val="75000"/>
                    <a:lumOff val="25000"/>
                  </a:schemeClr>
                </a:solidFill>
              </a:rPr>
              <a:t>Niobrara Public School</a:t>
            </a:r>
          </a:p>
          <a:p>
            <a:pPr lvl="1"/>
            <a:endParaRPr lang="en-US" sz="800" dirty="0">
              <a:solidFill>
                <a:schemeClr val="tx1">
                  <a:lumMod val="75000"/>
                  <a:lumOff val="25000"/>
                </a:schemeClr>
              </a:solidFill>
            </a:endParaRPr>
          </a:p>
          <a:p>
            <a:pPr marL="0" indent="0">
              <a:buNone/>
            </a:pPr>
            <a:r>
              <a:rPr lang="en-US" dirty="0">
                <a:solidFill>
                  <a:schemeClr val="tx1">
                    <a:lumMod val="75000"/>
                    <a:lumOff val="25000"/>
                  </a:schemeClr>
                </a:solidFill>
              </a:rPr>
              <a:t>Indian Education Parent Committee to ensure tribes and Native American parents can engage in conversations on topics important to them</a:t>
            </a:r>
          </a:p>
          <a:p>
            <a:pPr lvl="1"/>
            <a:r>
              <a:rPr lang="en-US" dirty="0">
                <a:solidFill>
                  <a:schemeClr val="tx1">
                    <a:lumMod val="75000"/>
                    <a:lumOff val="25000"/>
                  </a:schemeClr>
                </a:solidFill>
              </a:rPr>
              <a:t>Meets at least quarterly</a:t>
            </a:r>
          </a:p>
          <a:p>
            <a:pPr marL="0" indent="0">
              <a:buNone/>
            </a:pPr>
            <a:endParaRPr lang="en-US" sz="800" dirty="0">
              <a:solidFill>
                <a:schemeClr val="tx1">
                  <a:lumMod val="75000"/>
                  <a:lumOff val="25000"/>
                </a:schemeClr>
              </a:solidFill>
            </a:endParaRPr>
          </a:p>
          <a:p>
            <a:pPr marL="0" indent="0">
              <a:buNone/>
            </a:pPr>
            <a:r>
              <a:rPr lang="en-US" dirty="0">
                <a:solidFill>
                  <a:schemeClr val="tx1">
                    <a:lumMod val="75000"/>
                    <a:lumOff val="25000"/>
                  </a:schemeClr>
                </a:solidFill>
              </a:rPr>
              <a:t>Open house/Family Literacy night each semester</a:t>
            </a:r>
          </a:p>
          <a:p>
            <a:endParaRPr lang="en-US" dirty="0">
              <a:solidFill>
                <a:schemeClr val="tx1">
                  <a:lumMod val="75000"/>
                  <a:lumOff val="25000"/>
                </a:schemeClr>
              </a:solidFill>
            </a:endParaRPr>
          </a:p>
          <a:p>
            <a:endParaRPr lang="en-US" dirty="0">
              <a:solidFill>
                <a:schemeClr val="tx1">
                  <a:lumMod val="75000"/>
                  <a:lumOff val="25000"/>
                </a:schemeClr>
              </a:solidFill>
            </a:endParaRPr>
          </a:p>
          <a:p>
            <a:pPr marL="342900" indent="-342900">
              <a:buFont typeface="Arial" panose="020B0604020202020204" pitchFamily="34" charset="0"/>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2112690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Niobrara Public Schools </a:t>
            </a:r>
            <a:br>
              <a:rPr lang="en-US" dirty="0"/>
            </a:br>
            <a:r>
              <a:rPr lang="en-US" dirty="0"/>
              <a:t>Family Engagement</a:t>
            </a:r>
          </a:p>
        </p:txBody>
      </p:sp>
      <p:sp>
        <p:nvSpPr>
          <p:cNvPr id="3" name="Content Placeholder 2"/>
          <p:cNvSpPr>
            <a:spLocks noGrp="1"/>
          </p:cNvSpPr>
          <p:nvPr>
            <p:ph idx="1"/>
          </p:nvPr>
        </p:nvSpPr>
        <p:spPr>
          <a:xfrm>
            <a:off x="838200" y="1946326"/>
            <a:ext cx="10434106" cy="3894035"/>
          </a:xfrm>
        </p:spPr>
        <p:txBody>
          <a:bodyPr>
            <a:normAutofit/>
          </a:bodyPr>
          <a:lstStyle/>
          <a:p>
            <a:pPr marL="0" indent="0">
              <a:buNone/>
            </a:pPr>
            <a:r>
              <a:rPr lang="en-US" dirty="0">
                <a:solidFill>
                  <a:schemeClr val="tx1">
                    <a:lumMod val="75000"/>
                    <a:lumOff val="25000"/>
                  </a:schemeClr>
                </a:solidFill>
              </a:rPr>
              <a:t>Midwest and Plains Equity Assistance Center (MAP Center)</a:t>
            </a:r>
          </a:p>
          <a:p>
            <a:pPr marL="457200" lvl="1" indent="0">
              <a:buNone/>
            </a:pPr>
            <a:r>
              <a:rPr lang="en-US" dirty="0">
                <a:solidFill>
                  <a:schemeClr val="tx1">
                    <a:lumMod val="75000"/>
                    <a:lumOff val="25000"/>
                  </a:schemeClr>
                </a:solidFill>
              </a:rPr>
              <a:t>As a federally funded organization, funded by the US Dept. of Education and sanctioned under the 1964 Civil Rights Act, we offer free technical assistance surrounding issues of equity to local public school districts and state education agencies across our 13-state region.</a:t>
            </a:r>
          </a:p>
          <a:p>
            <a:pPr marL="0" indent="0">
              <a:buNone/>
            </a:pPr>
            <a:r>
              <a:rPr lang="en-US" dirty="0">
                <a:solidFill>
                  <a:schemeClr val="tx1">
                    <a:lumMod val="75000"/>
                    <a:lumOff val="25000"/>
                  </a:schemeClr>
                </a:solidFill>
              </a:rPr>
              <a:t>greatlakesequity.org</a:t>
            </a:r>
          </a:p>
          <a:p>
            <a:pPr marL="0" indent="0">
              <a:buNone/>
            </a:pPr>
            <a:r>
              <a:rPr lang="en-US" dirty="0">
                <a:solidFill>
                  <a:schemeClr val="tx1">
                    <a:lumMod val="75000"/>
                    <a:lumOff val="25000"/>
                  </a:schemeClr>
                </a:solidFill>
              </a:rPr>
              <a:t>Twitter          @</a:t>
            </a:r>
            <a:r>
              <a:rPr lang="en-US" dirty="0" err="1">
                <a:solidFill>
                  <a:schemeClr val="tx1">
                    <a:lumMod val="75000"/>
                    <a:lumOff val="25000"/>
                  </a:schemeClr>
                </a:solidFill>
              </a:rPr>
              <a:t>greatlakesEAC</a:t>
            </a:r>
            <a:endParaRPr lang="en-US" dirty="0">
              <a:solidFill>
                <a:schemeClr val="tx1">
                  <a:lumMod val="75000"/>
                  <a:lumOff val="25000"/>
                </a:schemeClr>
              </a:solidFill>
            </a:endParaRPr>
          </a:p>
          <a:p>
            <a:pPr marL="0" indent="0">
              <a:buNone/>
            </a:pPr>
            <a:r>
              <a:rPr lang="en-US" dirty="0">
                <a:solidFill>
                  <a:schemeClr val="tx1">
                    <a:lumMod val="75000"/>
                    <a:lumOff val="25000"/>
                  </a:schemeClr>
                </a:solidFill>
              </a:rPr>
              <a:t>Facebook   @</a:t>
            </a:r>
            <a:r>
              <a:rPr lang="en-US" dirty="0" err="1">
                <a:solidFill>
                  <a:schemeClr val="tx1">
                    <a:lumMod val="75000"/>
                    <a:lumOff val="25000"/>
                  </a:schemeClr>
                </a:solidFill>
              </a:rPr>
              <a:t>greatlakesequity</a:t>
            </a: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a:p>
            <a:endParaRPr lang="en-US" dirty="0">
              <a:solidFill>
                <a:schemeClr val="tx1">
                  <a:lumMod val="75000"/>
                  <a:lumOff val="25000"/>
                </a:schemeClr>
              </a:solidFill>
            </a:endParaRPr>
          </a:p>
          <a:p>
            <a:endParaRPr lang="en-US" dirty="0">
              <a:solidFill>
                <a:schemeClr val="tx1">
                  <a:lumMod val="75000"/>
                  <a:lumOff val="25000"/>
                </a:schemeClr>
              </a:solidFill>
            </a:endParaRPr>
          </a:p>
          <a:p>
            <a:pPr marL="342900" indent="-342900">
              <a:buFont typeface="Arial" panose="020B0604020202020204" pitchFamily="34" charset="0"/>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264904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Cross County Community Schools</a:t>
            </a:r>
          </a:p>
        </p:txBody>
      </p:sp>
      <p:sp>
        <p:nvSpPr>
          <p:cNvPr id="3" name="Content Placeholder 2"/>
          <p:cNvSpPr>
            <a:spLocks noGrp="1"/>
          </p:cNvSpPr>
          <p:nvPr>
            <p:ph idx="1"/>
          </p:nvPr>
        </p:nvSpPr>
        <p:spPr>
          <a:xfrm>
            <a:off x="3238878" y="1798843"/>
            <a:ext cx="5714243" cy="3923532"/>
          </a:xfrm>
        </p:spPr>
        <p:txBody>
          <a:bodyPr>
            <a:normAutofit/>
          </a:bodyPr>
          <a:lstStyle/>
          <a:p>
            <a:pPr marL="0" indent="0">
              <a:buNone/>
            </a:pPr>
            <a:r>
              <a:rPr lang="en-US" dirty="0"/>
              <a:t>Family Communication</a:t>
            </a:r>
          </a:p>
          <a:p>
            <a:pPr marL="0" indent="0">
              <a:buNone/>
            </a:pPr>
            <a:endParaRPr lang="en-US" sz="800" dirty="0"/>
          </a:p>
          <a:p>
            <a:pPr lvl="1"/>
            <a:r>
              <a:rPr lang="en-US" sz="2800" dirty="0"/>
              <a:t>See Saw</a:t>
            </a:r>
          </a:p>
          <a:p>
            <a:pPr lvl="1"/>
            <a:endParaRPr lang="en-US" sz="800" dirty="0"/>
          </a:p>
          <a:p>
            <a:pPr lvl="1"/>
            <a:r>
              <a:rPr lang="en-US" sz="2800" dirty="0"/>
              <a:t>Remind App</a:t>
            </a:r>
          </a:p>
          <a:p>
            <a:pPr lvl="1"/>
            <a:endParaRPr lang="en-US" sz="800" dirty="0"/>
          </a:p>
          <a:p>
            <a:pPr lvl="1"/>
            <a:r>
              <a:rPr lang="en-US" sz="2800" dirty="0"/>
              <a:t>Daily notebooks</a:t>
            </a:r>
          </a:p>
          <a:p>
            <a:pPr lvl="1"/>
            <a:endParaRPr lang="en-US" sz="800" dirty="0"/>
          </a:p>
          <a:p>
            <a:pPr lvl="1"/>
            <a:r>
              <a:rPr lang="en-US" sz="2800" dirty="0"/>
              <a:t>Weekly files</a:t>
            </a:r>
          </a:p>
          <a:p>
            <a:pPr lvl="1"/>
            <a:endParaRPr lang="en-US" sz="800" dirty="0"/>
          </a:p>
          <a:p>
            <a:pPr lvl="1"/>
            <a:r>
              <a:rPr lang="en-US" sz="2800" dirty="0"/>
              <a:t>Positive cards sent home</a:t>
            </a:r>
          </a:p>
          <a:p>
            <a:pPr marL="0" indent="0">
              <a:buNone/>
            </a:pPr>
            <a:endParaRPr lang="en-US" dirty="0">
              <a:solidFill>
                <a:schemeClr val="tx1">
                  <a:lumMod val="75000"/>
                  <a:lumOff val="25000"/>
                </a:schemeClr>
              </a:solidFill>
            </a:endParaRPr>
          </a:p>
          <a:p>
            <a:endParaRPr lang="en-US" dirty="0">
              <a:solidFill>
                <a:schemeClr val="tx1">
                  <a:lumMod val="75000"/>
                  <a:lumOff val="25000"/>
                </a:schemeClr>
              </a:solidFill>
            </a:endParaRPr>
          </a:p>
          <a:p>
            <a:pPr marL="342900" indent="-342900">
              <a:buFont typeface="Arial" panose="020B0604020202020204" pitchFamily="34" charset="0"/>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1389450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2175"/>
          </a:xfrm>
        </p:spPr>
        <p:txBody>
          <a:bodyPr/>
          <a:lstStyle/>
          <a:p>
            <a:r>
              <a:rPr lang="en-US" dirty="0"/>
              <a:t>Objectives</a:t>
            </a:r>
          </a:p>
        </p:txBody>
      </p:sp>
      <p:sp>
        <p:nvSpPr>
          <p:cNvPr id="3" name="Content Placeholder 2"/>
          <p:cNvSpPr>
            <a:spLocks noGrp="1"/>
          </p:cNvSpPr>
          <p:nvPr>
            <p:ph idx="1"/>
          </p:nvPr>
        </p:nvSpPr>
        <p:spPr>
          <a:xfrm>
            <a:off x="838200" y="1456349"/>
            <a:ext cx="10515600" cy="4351338"/>
          </a:xfrm>
        </p:spPr>
        <p:txBody>
          <a:bodyPr>
            <a:normAutofit fontScale="92500"/>
          </a:bodyPr>
          <a:lstStyle/>
          <a:p>
            <a:pPr marL="0" indent="0">
              <a:buNone/>
            </a:pPr>
            <a:r>
              <a:rPr lang="en-US" dirty="0"/>
              <a:t>Attendees will:</a:t>
            </a:r>
          </a:p>
          <a:p>
            <a:r>
              <a:rPr lang="en-US" dirty="0"/>
              <a:t>Be able to answer the question: Why is family engagement important?</a:t>
            </a:r>
            <a:endParaRPr lang="en-US" sz="800" dirty="0"/>
          </a:p>
          <a:p>
            <a:endParaRPr lang="en-US" sz="800" dirty="0"/>
          </a:p>
          <a:p>
            <a:r>
              <a:rPr lang="en-US" dirty="0"/>
              <a:t>Hear examples of family engagement initiatives from three Nebraska school administrators</a:t>
            </a:r>
          </a:p>
          <a:p>
            <a:endParaRPr lang="en-US" sz="900" dirty="0"/>
          </a:p>
          <a:p>
            <a:r>
              <a:rPr lang="en-US" dirty="0"/>
              <a:t>Explore useful resources for growing awareness and facilitating conversations between school staff and families</a:t>
            </a:r>
          </a:p>
          <a:p>
            <a:pPr marL="0" indent="0">
              <a:buNone/>
            </a:pPr>
            <a:endParaRPr lang="en-US" sz="900" dirty="0"/>
          </a:p>
          <a:p>
            <a:r>
              <a:rPr lang="en-US" dirty="0"/>
              <a:t>Advise NDE on possible next steps for supporting schools/districts in the area of Family Engagement</a:t>
            </a:r>
            <a:endParaRPr lang="en-US" dirty="0">
              <a:solidFill>
                <a:schemeClr val="tx1">
                  <a:lumMod val="75000"/>
                  <a:lumOff val="25000"/>
                </a:schemeClr>
              </a:solidFill>
            </a:endParaRPr>
          </a:p>
        </p:txBody>
      </p:sp>
    </p:spTree>
    <p:extLst>
      <p:ext uri="{BB962C8B-B14F-4D97-AF65-F5344CB8AC3E}">
        <p14:creationId xmlns:p14="http://schemas.microsoft.com/office/powerpoint/2010/main" val="182802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Cross County Community Schools</a:t>
            </a:r>
          </a:p>
        </p:txBody>
      </p:sp>
      <p:sp>
        <p:nvSpPr>
          <p:cNvPr id="3" name="Content Placeholder 2"/>
          <p:cNvSpPr>
            <a:spLocks noGrp="1"/>
          </p:cNvSpPr>
          <p:nvPr>
            <p:ph idx="1"/>
          </p:nvPr>
        </p:nvSpPr>
        <p:spPr>
          <a:xfrm>
            <a:off x="2732517" y="1936035"/>
            <a:ext cx="6726966" cy="3372926"/>
          </a:xfrm>
        </p:spPr>
        <p:txBody>
          <a:bodyPr>
            <a:normAutofit/>
          </a:bodyPr>
          <a:lstStyle/>
          <a:p>
            <a:pPr marL="0" indent="0">
              <a:buNone/>
            </a:pPr>
            <a:r>
              <a:rPr lang="en-US" dirty="0"/>
              <a:t>Engagement</a:t>
            </a:r>
          </a:p>
          <a:p>
            <a:pPr marL="0" indent="0">
              <a:buNone/>
            </a:pPr>
            <a:endParaRPr lang="en-US" sz="800" dirty="0"/>
          </a:p>
          <a:p>
            <a:pPr lvl="1"/>
            <a:r>
              <a:rPr lang="en-US" sz="2800" dirty="0"/>
              <a:t>Community/Family Committee</a:t>
            </a:r>
          </a:p>
          <a:p>
            <a:pPr lvl="1"/>
            <a:endParaRPr lang="en-US" sz="800" dirty="0"/>
          </a:p>
          <a:p>
            <a:pPr marL="914400" lvl="2" indent="0">
              <a:buNone/>
            </a:pPr>
            <a:r>
              <a:rPr lang="en-US" sz="2800" dirty="0"/>
              <a:t>Family Surveys</a:t>
            </a:r>
          </a:p>
          <a:p>
            <a:pPr lvl="2"/>
            <a:endParaRPr lang="en-US" sz="800" dirty="0"/>
          </a:p>
          <a:p>
            <a:pPr lvl="1"/>
            <a:r>
              <a:rPr lang="en-US" sz="2800" dirty="0"/>
              <a:t>Back to school open House</a:t>
            </a:r>
          </a:p>
          <a:p>
            <a:pPr lvl="1"/>
            <a:endParaRPr lang="en-US" sz="800" dirty="0"/>
          </a:p>
          <a:p>
            <a:pPr marL="914400" lvl="2" indent="0">
              <a:buNone/>
            </a:pPr>
            <a:r>
              <a:rPr lang="en-US" sz="2800" dirty="0"/>
              <a:t>Punch card for families</a:t>
            </a:r>
          </a:p>
          <a:p>
            <a:endParaRPr lang="en-US" dirty="0">
              <a:solidFill>
                <a:schemeClr val="tx1">
                  <a:lumMod val="75000"/>
                  <a:lumOff val="25000"/>
                </a:schemeClr>
              </a:solidFill>
            </a:endParaRPr>
          </a:p>
          <a:p>
            <a:endParaRPr lang="en-US" dirty="0">
              <a:solidFill>
                <a:schemeClr val="tx1">
                  <a:lumMod val="75000"/>
                  <a:lumOff val="25000"/>
                </a:schemeClr>
              </a:solidFill>
            </a:endParaRPr>
          </a:p>
          <a:p>
            <a:pPr marL="342900" indent="-342900">
              <a:buFont typeface="Arial" panose="020B0604020202020204" pitchFamily="34" charset="0"/>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4293566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Cross County Community Schools</a:t>
            </a:r>
          </a:p>
        </p:txBody>
      </p:sp>
      <p:sp>
        <p:nvSpPr>
          <p:cNvPr id="3" name="Content Placeholder 2"/>
          <p:cNvSpPr>
            <a:spLocks noGrp="1"/>
          </p:cNvSpPr>
          <p:nvPr>
            <p:ph idx="1"/>
          </p:nvPr>
        </p:nvSpPr>
        <p:spPr>
          <a:xfrm>
            <a:off x="1713270" y="1533836"/>
            <a:ext cx="9276736" cy="4709652"/>
          </a:xfrm>
        </p:spPr>
        <p:txBody>
          <a:bodyPr>
            <a:normAutofit fontScale="92500" lnSpcReduction="20000"/>
          </a:bodyPr>
          <a:lstStyle/>
          <a:p>
            <a:pPr marL="344488" indent="-344488">
              <a:buNone/>
            </a:pPr>
            <a:r>
              <a:rPr lang="en-US" dirty="0"/>
              <a:t>Students sing National Anthem at football and </a:t>
            </a:r>
          </a:p>
          <a:p>
            <a:pPr marL="344488" indent="-344488">
              <a:buNone/>
            </a:pPr>
            <a:r>
              <a:rPr lang="en-US" dirty="0"/>
              <a:t>	basketball games- families get in free</a:t>
            </a:r>
          </a:p>
          <a:p>
            <a:pPr marL="0" indent="0">
              <a:buNone/>
            </a:pPr>
            <a:endParaRPr lang="en-US" sz="900" dirty="0"/>
          </a:p>
          <a:p>
            <a:pPr marL="0" indent="0">
              <a:buNone/>
            </a:pPr>
            <a:r>
              <a:rPr lang="en-US" dirty="0"/>
              <a:t>Cougar Academy- recognize students for NSCAS scores</a:t>
            </a:r>
          </a:p>
          <a:p>
            <a:pPr marL="0" indent="0">
              <a:buNone/>
            </a:pPr>
            <a:endParaRPr lang="en-US" sz="900" dirty="0"/>
          </a:p>
          <a:p>
            <a:pPr marL="0" indent="0">
              <a:buNone/>
            </a:pPr>
            <a:r>
              <a:rPr lang="en-US" dirty="0"/>
              <a:t>Family activities per quarter/semester</a:t>
            </a:r>
          </a:p>
          <a:p>
            <a:pPr marL="0" indent="0">
              <a:buNone/>
            </a:pPr>
            <a:r>
              <a:rPr lang="en-US" dirty="0"/>
              <a:t>	Dr. Seuss Night</a:t>
            </a:r>
          </a:p>
          <a:p>
            <a:pPr marL="0" indent="0">
              <a:buNone/>
            </a:pPr>
            <a:r>
              <a:rPr lang="en-US" dirty="0"/>
              <a:t>	Science Night</a:t>
            </a:r>
          </a:p>
          <a:p>
            <a:pPr marL="0" indent="0">
              <a:buNone/>
            </a:pPr>
            <a:r>
              <a:rPr lang="en-US" dirty="0"/>
              <a:t>	Family Game night</a:t>
            </a:r>
          </a:p>
          <a:p>
            <a:pPr marL="0" indent="0">
              <a:buNone/>
            </a:pPr>
            <a:r>
              <a:rPr lang="en-US" dirty="0"/>
              <a:t>	Fitness Night</a:t>
            </a:r>
          </a:p>
          <a:p>
            <a:pPr marL="0" indent="0">
              <a:buNone/>
            </a:pPr>
            <a:r>
              <a:rPr lang="en-US" dirty="0"/>
              <a:t>	One Book One School</a:t>
            </a:r>
          </a:p>
          <a:p>
            <a:pPr marL="0" indent="0">
              <a:buNone/>
            </a:pPr>
            <a:endParaRPr lang="en-US" sz="900" dirty="0"/>
          </a:p>
          <a:p>
            <a:pPr marL="0" indent="0">
              <a:buNone/>
            </a:pPr>
            <a:r>
              <a:rPr lang="en-US" dirty="0"/>
              <a:t>Facilitated IEP’s </a:t>
            </a:r>
          </a:p>
          <a:p>
            <a:endParaRPr lang="en-US" dirty="0">
              <a:solidFill>
                <a:schemeClr val="tx1">
                  <a:lumMod val="75000"/>
                  <a:lumOff val="25000"/>
                </a:schemeClr>
              </a:solidFill>
            </a:endParaRPr>
          </a:p>
          <a:p>
            <a:endParaRPr lang="en-US" dirty="0">
              <a:solidFill>
                <a:schemeClr val="tx1">
                  <a:lumMod val="75000"/>
                  <a:lumOff val="25000"/>
                </a:schemeClr>
              </a:solidFill>
            </a:endParaRPr>
          </a:p>
          <a:p>
            <a:pPr marL="342900" indent="-342900">
              <a:buFont typeface="Arial" panose="020B0604020202020204" pitchFamily="34" charset="0"/>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1528519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Cross County Community Schools</a:t>
            </a:r>
          </a:p>
        </p:txBody>
      </p:sp>
      <p:sp>
        <p:nvSpPr>
          <p:cNvPr id="3" name="Content Placeholder 2"/>
          <p:cNvSpPr>
            <a:spLocks noGrp="1"/>
          </p:cNvSpPr>
          <p:nvPr>
            <p:ph idx="1"/>
          </p:nvPr>
        </p:nvSpPr>
        <p:spPr>
          <a:xfrm>
            <a:off x="2113085" y="1709432"/>
            <a:ext cx="7965830" cy="3835042"/>
          </a:xfrm>
        </p:spPr>
        <p:txBody>
          <a:bodyPr>
            <a:normAutofit/>
          </a:bodyPr>
          <a:lstStyle/>
          <a:p>
            <a:pPr marL="0" indent="0">
              <a:buNone/>
            </a:pPr>
            <a:r>
              <a:rPr lang="en-US" dirty="0"/>
              <a:t>Give Back to the Community activities</a:t>
            </a:r>
          </a:p>
          <a:p>
            <a:pPr marL="0" indent="0">
              <a:buNone/>
            </a:pPr>
            <a:endParaRPr lang="en-US" sz="800" dirty="0"/>
          </a:p>
          <a:p>
            <a:pPr marL="0" indent="0">
              <a:buNone/>
            </a:pPr>
            <a:r>
              <a:rPr lang="en-US" dirty="0"/>
              <a:t>Community Coffees</a:t>
            </a:r>
          </a:p>
          <a:p>
            <a:pPr marL="0" indent="0">
              <a:buNone/>
            </a:pPr>
            <a:endParaRPr lang="en-US" sz="800" dirty="0"/>
          </a:p>
          <a:p>
            <a:pPr marL="0" indent="0">
              <a:buNone/>
            </a:pPr>
            <a:r>
              <a:rPr lang="en-US" dirty="0"/>
              <a:t>Weekly/Monthly Newsletters</a:t>
            </a:r>
          </a:p>
          <a:p>
            <a:pPr marL="0" indent="0">
              <a:buNone/>
            </a:pPr>
            <a:endParaRPr lang="en-US" sz="800" dirty="0"/>
          </a:p>
          <a:p>
            <a:pPr marL="0" indent="0">
              <a:buNone/>
            </a:pPr>
            <a:r>
              <a:rPr lang="en-US" dirty="0"/>
              <a:t>Social Media</a:t>
            </a:r>
          </a:p>
          <a:p>
            <a:pPr lvl="1"/>
            <a:r>
              <a:rPr lang="en-US" dirty="0"/>
              <a:t>Twitter/Facebook</a:t>
            </a:r>
          </a:p>
          <a:p>
            <a:pPr lvl="1"/>
            <a:r>
              <a:rPr lang="en-US" dirty="0"/>
              <a:t>Publicize the great things occurring in the district</a:t>
            </a:r>
          </a:p>
          <a:p>
            <a:endParaRPr lang="en-US" dirty="0">
              <a:solidFill>
                <a:schemeClr val="tx1">
                  <a:lumMod val="75000"/>
                  <a:lumOff val="25000"/>
                </a:schemeClr>
              </a:solidFill>
            </a:endParaRPr>
          </a:p>
          <a:p>
            <a:endParaRPr lang="en-US" dirty="0">
              <a:solidFill>
                <a:schemeClr val="tx1">
                  <a:lumMod val="75000"/>
                  <a:lumOff val="25000"/>
                </a:schemeClr>
              </a:solidFill>
            </a:endParaRPr>
          </a:p>
          <a:p>
            <a:pPr marL="342900" indent="-342900">
              <a:buFont typeface="Arial" panose="020B0604020202020204" pitchFamily="34" charset="0"/>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569951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193925"/>
            <a:ext cx="10515600" cy="1325563"/>
          </a:xfrm>
        </p:spPr>
        <p:txBody>
          <a:bodyPr/>
          <a:lstStyle/>
          <a:p>
            <a:pPr algn="ctr"/>
            <a:r>
              <a:rPr lang="en-US" dirty="0"/>
              <a:t>Resources to Explore</a:t>
            </a:r>
          </a:p>
        </p:txBody>
      </p:sp>
    </p:spTree>
    <p:extLst>
      <p:ext uri="{BB962C8B-B14F-4D97-AF65-F5344CB8AC3E}">
        <p14:creationId xmlns:p14="http://schemas.microsoft.com/office/powerpoint/2010/main" val="1208412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 Department of Education</a:t>
            </a:r>
          </a:p>
        </p:txBody>
      </p:sp>
      <p:sp>
        <p:nvSpPr>
          <p:cNvPr id="5" name="TextBox 4"/>
          <p:cNvSpPr txBox="1"/>
          <p:nvPr/>
        </p:nvSpPr>
        <p:spPr>
          <a:xfrm>
            <a:off x="2963007" y="5268741"/>
            <a:ext cx="6146234" cy="738664"/>
          </a:xfrm>
          <a:prstGeom prst="rect">
            <a:avLst/>
          </a:prstGeom>
          <a:noFill/>
        </p:spPr>
        <p:txBody>
          <a:bodyPr wrap="none" rtlCol="0">
            <a:spAutoFit/>
          </a:bodyPr>
          <a:lstStyle/>
          <a:p>
            <a:r>
              <a:rPr lang="en-US" sz="2400" dirty="0">
                <a:solidFill>
                  <a:schemeClr val="accent3"/>
                </a:solidFill>
                <a:latin typeface="+mj-lt"/>
                <a:ea typeface="+mj-ea"/>
                <a:cs typeface="+mj-cs"/>
              </a:rPr>
              <a:t>Dual Capacity Framework</a:t>
            </a:r>
          </a:p>
          <a:p>
            <a:r>
              <a:rPr lang="en-US" dirty="0">
                <a:hlinkClick r:id="rId3"/>
              </a:rPr>
              <a:t>https://www.ed.gov/parent-and-family-engagement</a:t>
            </a:r>
            <a:endParaRPr lang="en-US" dirty="0"/>
          </a:p>
        </p:txBody>
      </p:sp>
      <p:sp>
        <p:nvSpPr>
          <p:cNvPr id="6" name="Content Placeholder 5">
            <a:extLst>
              <a:ext uri="{FF2B5EF4-FFF2-40B4-BE49-F238E27FC236}">
                <a16:creationId xmlns:a16="http://schemas.microsoft.com/office/drawing/2014/main" id="{5BFB1544-D969-4AB7-AAA1-0C04A1C2EC6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65570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Nebraska Department of Education</a:t>
            </a:r>
          </a:p>
        </p:txBody>
      </p:sp>
      <p:sp>
        <p:nvSpPr>
          <p:cNvPr id="3" name="Content Placeholder 2"/>
          <p:cNvSpPr>
            <a:spLocks noGrp="1"/>
          </p:cNvSpPr>
          <p:nvPr>
            <p:ph idx="1"/>
          </p:nvPr>
        </p:nvSpPr>
        <p:spPr>
          <a:xfrm>
            <a:off x="3821873" y="1666731"/>
            <a:ext cx="4731327" cy="312220"/>
          </a:xfrm>
        </p:spPr>
        <p:txBody>
          <a:bodyPr>
            <a:normAutofit lnSpcReduction="10000"/>
          </a:bodyPr>
          <a:lstStyle/>
          <a:p>
            <a:pPr marL="0" indent="0">
              <a:buNone/>
            </a:pPr>
            <a:r>
              <a:rPr lang="en-US" sz="1800" dirty="0">
                <a:solidFill>
                  <a:schemeClr val="tx1">
                    <a:lumMod val="75000"/>
                    <a:lumOff val="25000"/>
                  </a:schemeClr>
                </a:solidFill>
                <a:hlinkClick r:id="rId3"/>
              </a:rPr>
              <a:t>https://www.education.ne.gov/FAMILY/</a:t>
            </a:r>
            <a:endParaRPr lang="en-US" sz="1800" dirty="0">
              <a:solidFill>
                <a:schemeClr val="tx1">
                  <a:lumMod val="75000"/>
                  <a:lumOff val="25000"/>
                </a:schemeClr>
              </a:solidFill>
            </a:endParaRPr>
          </a:p>
        </p:txBody>
      </p:sp>
    </p:spTree>
    <p:extLst>
      <p:ext uri="{BB962C8B-B14F-4D97-AF65-F5344CB8AC3E}">
        <p14:creationId xmlns:p14="http://schemas.microsoft.com/office/powerpoint/2010/main" val="3756038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2566"/>
          </a:xfrm>
        </p:spPr>
        <p:txBody>
          <a:bodyPr/>
          <a:lstStyle/>
          <a:p>
            <a:pPr algn="ctr"/>
            <a:r>
              <a:rPr lang="en-US" dirty="0"/>
              <a:t>National Parent Teacher Association </a:t>
            </a:r>
          </a:p>
        </p:txBody>
      </p:sp>
      <p:sp>
        <p:nvSpPr>
          <p:cNvPr id="3" name="Content Placeholder 2"/>
          <p:cNvSpPr>
            <a:spLocks noGrp="1"/>
          </p:cNvSpPr>
          <p:nvPr>
            <p:ph idx="1"/>
          </p:nvPr>
        </p:nvSpPr>
        <p:spPr>
          <a:xfrm>
            <a:off x="723900" y="1423556"/>
            <a:ext cx="10515600" cy="4863090"/>
          </a:xfrm>
        </p:spPr>
        <p:txBody>
          <a:bodyPr>
            <a:normAutofit fontScale="77500" lnSpcReduction="20000"/>
          </a:bodyPr>
          <a:lstStyle/>
          <a:p>
            <a:pPr marL="0" indent="0" algn="ctr">
              <a:lnSpc>
                <a:spcPct val="120000"/>
              </a:lnSpc>
              <a:spcBef>
                <a:spcPts val="0"/>
              </a:spcBef>
              <a:buNone/>
            </a:pPr>
            <a:r>
              <a:rPr lang="en-US" dirty="0">
                <a:solidFill>
                  <a:schemeClr val="tx1">
                    <a:lumMod val="75000"/>
                    <a:lumOff val="25000"/>
                  </a:schemeClr>
                </a:solidFill>
              </a:rPr>
              <a:t>National Standards for Family-School Partnerships, 2008</a:t>
            </a:r>
          </a:p>
          <a:p>
            <a:pPr marL="0" indent="0" algn="ctr">
              <a:lnSpc>
                <a:spcPct val="120000"/>
              </a:lnSpc>
              <a:spcBef>
                <a:spcPts val="0"/>
              </a:spcBef>
              <a:buNone/>
            </a:pPr>
            <a:endParaRPr lang="en-US" sz="900" dirty="0">
              <a:solidFill>
                <a:schemeClr val="tx1">
                  <a:lumMod val="75000"/>
                  <a:lumOff val="25000"/>
                </a:schemeClr>
              </a:solidFill>
            </a:endParaRPr>
          </a:p>
          <a:p>
            <a:pPr marL="0" indent="0" algn="ctr">
              <a:lnSpc>
                <a:spcPct val="120000"/>
              </a:lnSpc>
              <a:spcBef>
                <a:spcPts val="0"/>
              </a:spcBef>
              <a:buNone/>
            </a:pPr>
            <a:r>
              <a:rPr lang="en-US" sz="2100" dirty="0">
                <a:solidFill>
                  <a:schemeClr val="tx1">
                    <a:lumMod val="75000"/>
                    <a:lumOff val="25000"/>
                  </a:schemeClr>
                </a:solidFill>
                <a:hlinkClick r:id="rId3"/>
              </a:rPr>
              <a:t>https://www.pta.org/home/run-your-pta/National-Standards-for-Family-School-Partnerships</a:t>
            </a:r>
            <a:endParaRPr lang="en-US" sz="2100" dirty="0">
              <a:solidFill>
                <a:schemeClr val="tx1">
                  <a:lumMod val="75000"/>
                  <a:lumOff val="25000"/>
                </a:schemeClr>
              </a:solidFill>
            </a:endParaRPr>
          </a:p>
          <a:p>
            <a:pPr marL="0" indent="0" algn="ctr">
              <a:buNone/>
            </a:pPr>
            <a:endParaRPr lang="en-US" sz="1000" dirty="0">
              <a:solidFill>
                <a:schemeClr val="tx1">
                  <a:lumMod val="75000"/>
                  <a:lumOff val="25000"/>
                </a:schemeClr>
              </a:solidFill>
            </a:endParaRPr>
          </a:p>
          <a:p>
            <a:pPr marL="0" indent="0" algn="ctr">
              <a:buNone/>
            </a:pPr>
            <a:r>
              <a:rPr lang="en-US" sz="2100" dirty="0">
                <a:solidFill>
                  <a:schemeClr val="tx1">
                    <a:lumMod val="75000"/>
                    <a:lumOff val="25000"/>
                  </a:schemeClr>
                </a:solidFill>
              </a:rPr>
              <a:t>PTA National Standards for Family-School Partnerships: An Implementation Guide</a:t>
            </a:r>
          </a:p>
          <a:p>
            <a:pPr marL="0" indent="0" algn="ctr">
              <a:buNone/>
            </a:pPr>
            <a:r>
              <a:rPr lang="en-US" sz="2100" dirty="0">
                <a:solidFill>
                  <a:schemeClr val="tx1">
                    <a:lumMod val="75000"/>
                    <a:lumOff val="25000"/>
                  </a:schemeClr>
                </a:solidFill>
                <a:hlinkClick r:id="rId4"/>
              </a:rPr>
              <a:t>https://www.pta.org/docs/default-source/files/runyourpta/national-standards/national_standards_implementation_guide.pdf</a:t>
            </a:r>
            <a:endParaRPr lang="en-US" sz="2100" dirty="0">
              <a:solidFill>
                <a:schemeClr val="tx1">
                  <a:lumMod val="75000"/>
                  <a:lumOff val="25000"/>
                </a:schemeClr>
              </a:solidFill>
            </a:endParaRPr>
          </a:p>
          <a:p>
            <a:pPr marL="0" indent="0" algn="ctr">
              <a:buNone/>
            </a:pPr>
            <a:endParaRPr lang="en-US" sz="1900" dirty="0">
              <a:solidFill>
                <a:schemeClr val="tx1">
                  <a:lumMod val="75000"/>
                  <a:lumOff val="25000"/>
                </a:schemeClr>
              </a:solidFill>
            </a:endParaRPr>
          </a:p>
          <a:p>
            <a:pPr marL="457200" lvl="1" indent="0">
              <a:buNone/>
            </a:pPr>
            <a:r>
              <a:rPr lang="en-US" sz="2000" dirty="0">
                <a:solidFill>
                  <a:schemeClr val="tx1">
                    <a:lumMod val="75000"/>
                    <a:lumOff val="25000"/>
                  </a:schemeClr>
                </a:solidFill>
              </a:rPr>
              <a:t>	</a:t>
            </a:r>
            <a:r>
              <a:rPr lang="en-US" sz="2300" dirty="0">
                <a:solidFill>
                  <a:schemeClr val="tx1">
                    <a:lumMod val="75000"/>
                    <a:lumOff val="25000"/>
                  </a:schemeClr>
                </a:solidFill>
              </a:rPr>
              <a:t>Standard 1: Welcoming All Families into the School  Community</a:t>
            </a:r>
          </a:p>
          <a:p>
            <a:pPr marL="0" indent="0">
              <a:buNone/>
            </a:pPr>
            <a:endParaRPr lang="en-US" sz="1300" dirty="0">
              <a:solidFill>
                <a:schemeClr val="tx1">
                  <a:lumMod val="75000"/>
                  <a:lumOff val="25000"/>
                </a:schemeClr>
              </a:solidFill>
            </a:endParaRPr>
          </a:p>
          <a:p>
            <a:pPr marL="457200" lvl="1" indent="0">
              <a:buNone/>
            </a:pPr>
            <a:r>
              <a:rPr lang="en-US" sz="2300" dirty="0">
                <a:solidFill>
                  <a:schemeClr val="tx1">
                    <a:lumMod val="75000"/>
                    <a:lumOff val="25000"/>
                  </a:schemeClr>
                </a:solidFill>
              </a:rPr>
              <a:t>	Standard 2: Communicating Effectively</a:t>
            </a:r>
          </a:p>
          <a:p>
            <a:pPr marL="0" indent="0">
              <a:buNone/>
            </a:pPr>
            <a:endParaRPr lang="en-US" sz="1100" dirty="0">
              <a:solidFill>
                <a:schemeClr val="tx1">
                  <a:lumMod val="75000"/>
                  <a:lumOff val="25000"/>
                </a:schemeClr>
              </a:solidFill>
            </a:endParaRPr>
          </a:p>
          <a:p>
            <a:pPr marL="457200" lvl="1" indent="0">
              <a:buNone/>
            </a:pPr>
            <a:r>
              <a:rPr lang="en-US" sz="2300" dirty="0">
                <a:solidFill>
                  <a:schemeClr val="tx1">
                    <a:lumMod val="75000"/>
                    <a:lumOff val="25000"/>
                  </a:schemeClr>
                </a:solidFill>
              </a:rPr>
              <a:t>	Standard 3: Supporting Student Success</a:t>
            </a:r>
          </a:p>
          <a:p>
            <a:pPr marL="0" indent="0">
              <a:buNone/>
            </a:pPr>
            <a:endParaRPr lang="en-US" sz="1100" dirty="0">
              <a:solidFill>
                <a:schemeClr val="tx1">
                  <a:lumMod val="75000"/>
                  <a:lumOff val="25000"/>
                </a:schemeClr>
              </a:solidFill>
            </a:endParaRPr>
          </a:p>
          <a:p>
            <a:pPr marL="457200" lvl="1" indent="0">
              <a:buNone/>
            </a:pPr>
            <a:r>
              <a:rPr lang="en-US" sz="2300" dirty="0">
                <a:solidFill>
                  <a:schemeClr val="tx1">
                    <a:lumMod val="75000"/>
                    <a:lumOff val="25000"/>
                  </a:schemeClr>
                </a:solidFill>
              </a:rPr>
              <a:t>	Standard 4: Speaking up for Every Child</a:t>
            </a:r>
          </a:p>
          <a:p>
            <a:pPr marL="0" indent="0">
              <a:buNone/>
            </a:pPr>
            <a:endParaRPr lang="en-US" sz="1100" dirty="0">
              <a:solidFill>
                <a:schemeClr val="tx1">
                  <a:lumMod val="75000"/>
                  <a:lumOff val="25000"/>
                </a:schemeClr>
              </a:solidFill>
            </a:endParaRPr>
          </a:p>
          <a:p>
            <a:pPr marL="457200" lvl="1" indent="0">
              <a:buNone/>
            </a:pPr>
            <a:r>
              <a:rPr lang="en-US" sz="2300" dirty="0">
                <a:solidFill>
                  <a:schemeClr val="tx1">
                    <a:lumMod val="75000"/>
                    <a:lumOff val="25000"/>
                  </a:schemeClr>
                </a:solidFill>
              </a:rPr>
              <a:t>	Standard 5: Sharing Power</a:t>
            </a:r>
          </a:p>
          <a:p>
            <a:pPr marL="0" indent="0">
              <a:buNone/>
            </a:pPr>
            <a:endParaRPr lang="en-US" sz="1100" dirty="0">
              <a:solidFill>
                <a:schemeClr val="tx1">
                  <a:lumMod val="75000"/>
                  <a:lumOff val="25000"/>
                </a:schemeClr>
              </a:solidFill>
            </a:endParaRPr>
          </a:p>
          <a:p>
            <a:pPr marL="457200" lvl="1" indent="0">
              <a:buNone/>
            </a:pPr>
            <a:r>
              <a:rPr lang="en-US" sz="2300" dirty="0">
                <a:solidFill>
                  <a:schemeClr val="tx1">
                    <a:lumMod val="75000"/>
                    <a:lumOff val="25000"/>
                  </a:schemeClr>
                </a:solidFill>
              </a:rPr>
              <a:t>	Standard 6: Collaborating with the Community</a:t>
            </a:r>
          </a:p>
        </p:txBody>
      </p:sp>
    </p:spTree>
    <p:extLst>
      <p:ext uri="{BB962C8B-B14F-4D97-AF65-F5344CB8AC3E}">
        <p14:creationId xmlns:p14="http://schemas.microsoft.com/office/powerpoint/2010/main" val="2117670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1859329"/>
          </a:xfrm>
        </p:spPr>
        <p:txBody>
          <a:bodyPr>
            <a:normAutofit/>
          </a:bodyPr>
          <a:lstStyle/>
          <a:p>
            <a:pPr algn="ctr"/>
            <a:r>
              <a:rPr lang="en-US" dirty="0"/>
              <a:t>Kansas Technical Assistance </a:t>
            </a:r>
            <a:br>
              <a:rPr lang="en-US" dirty="0"/>
            </a:br>
            <a:r>
              <a:rPr lang="en-US" dirty="0"/>
              <a:t>System Network</a:t>
            </a:r>
          </a:p>
        </p:txBody>
      </p:sp>
      <p:sp>
        <p:nvSpPr>
          <p:cNvPr id="3" name="Content Placeholder 2"/>
          <p:cNvSpPr>
            <a:spLocks noGrp="1"/>
          </p:cNvSpPr>
          <p:nvPr>
            <p:ph idx="1"/>
          </p:nvPr>
        </p:nvSpPr>
        <p:spPr>
          <a:xfrm>
            <a:off x="1014046" y="2587336"/>
            <a:ext cx="10515600" cy="3944549"/>
          </a:xfrm>
        </p:spPr>
        <p:txBody>
          <a:bodyPr/>
          <a:lstStyle/>
          <a:p>
            <a:pPr marL="0" indent="0">
              <a:buNone/>
            </a:pPr>
            <a:r>
              <a:rPr lang="en-US" i="1" dirty="0">
                <a:solidFill>
                  <a:schemeClr val="tx1">
                    <a:lumMod val="75000"/>
                    <a:lumOff val="25000"/>
                  </a:schemeClr>
                </a:solidFill>
              </a:rPr>
              <a:t>Engaging all Families </a:t>
            </a:r>
            <a:r>
              <a:rPr lang="en-US" dirty="0">
                <a:solidFill>
                  <a:schemeClr val="tx1">
                    <a:lumMod val="75000"/>
                    <a:lumOff val="25000"/>
                  </a:schemeClr>
                </a:solidFill>
              </a:rPr>
              <a:t>series</a:t>
            </a:r>
          </a:p>
          <a:p>
            <a:pPr marL="0" indent="0">
              <a:buNone/>
            </a:pPr>
            <a:r>
              <a:rPr lang="en-US" dirty="0">
                <a:solidFill>
                  <a:schemeClr val="tx1">
                    <a:lumMod val="75000"/>
                    <a:lumOff val="25000"/>
                  </a:schemeClr>
                </a:solidFill>
              </a:rPr>
              <a:t>10 modules, each 17 minutes long</a:t>
            </a:r>
          </a:p>
          <a:p>
            <a:pPr marL="0" indent="0">
              <a:buNone/>
            </a:pPr>
            <a:r>
              <a:rPr lang="en-US" dirty="0">
                <a:solidFill>
                  <a:schemeClr val="tx1">
                    <a:lumMod val="75000"/>
                    <a:lumOff val="25000"/>
                  </a:schemeClr>
                </a:solidFill>
                <a:hlinkClick r:id="rId3"/>
              </a:rPr>
              <a:t>https://ksdetasn.org/kpirc/engaging-all-families-series</a:t>
            </a: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r>
              <a:rPr lang="en-US" dirty="0">
                <a:solidFill>
                  <a:schemeClr val="tx1">
                    <a:lumMod val="75000"/>
                    <a:lumOff val="25000"/>
                  </a:schemeClr>
                </a:solidFill>
              </a:rPr>
              <a:t>Resource Library</a:t>
            </a:r>
          </a:p>
          <a:p>
            <a:pPr marL="0" indent="0">
              <a:buNone/>
            </a:pPr>
            <a:r>
              <a:rPr lang="en-US" dirty="0">
                <a:solidFill>
                  <a:schemeClr val="tx1">
                    <a:lumMod val="75000"/>
                    <a:lumOff val="25000"/>
                  </a:schemeClr>
                </a:solidFill>
                <a:hlinkClick r:id="rId4"/>
              </a:rPr>
              <a:t>https://ksdetasn.org/search/resources</a:t>
            </a: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4114159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996085"/>
          </a:xfrm>
        </p:spPr>
        <p:txBody>
          <a:bodyPr>
            <a:normAutofit/>
          </a:bodyPr>
          <a:lstStyle/>
          <a:p>
            <a:pPr algn="ctr"/>
            <a:r>
              <a:rPr lang="en-US" dirty="0"/>
              <a:t>Colorado Department of Education</a:t>
            </a:r>
          </a:p>
        </p:txBody>
      </p:sp>
      <p:sp>
        <p:nvSpPr>
          <p:cNvPr id="3" name="Content Placeholder 2"/>
          <p:cNvSpPr>
            <a:spLocks noGrp="1"/>
          </p:cNvSpPr>
          <p:nvPr>
            <p:ph idx="1"/>
          </p:nvPr>
        </p:nvSpPr>
        <p:spPr>
          <a:xfrm>
            <a:off x="838200" y="1620983"/>
            <a:ext cx="10515600" cy="4260272"/>
          </a:xfrm>
        </p:spPr>
        <p:txBody>
          <a:bodyPr>
            <a:normAutofit/>
          </a:bodyPr>
          <a:lstStyle/>
          <a:p>
            <a:pPr marL="0" indent="0">
              <a:buNone/>
            </a:pPr>
            <a:r>
              <a:rPr lang="en-US" sz="2600" dirty="0">
                <a:solidFill>
                  <a:schemeClr val="tx1">
                    <a:lumMod val="75000"/>
                    <a:lumOff val="25000"/>
                  </a:schemeClr>
                </a:solidFill>
              </a:rPr>
              <a:t>These research briefs were developed by CDE and the State Advisory Council for Parent Involvement in Education (SACPIE) to provide information and implications for practice to school leaders as they establish family and community engagement partnerships focused on student achievement.</a:t>
            </a:r>
          </a:p>
          <a:p>
            <a:pPr marL="0" indent="0">
              <a:buNone/>
            </a:pPr>
            <a:endParaRPr lang="en-US" sz="800" dirty="0">
              <a:solidFill>
                <a:schemeClr val="tx1">
                  <a:lumMod val="75000"/>
                  <a:lumOff val="25000"/>
                </a:schemeClr>
              </a:solidFill>
            </a:endParaRPr>
          </a:p>
          <a:p>
            <a:pPr marL="0" indent="0">
              <a:buNone/>
            </a:pPr>
            <a:r>
              <a:rPr lang="en-US" sz="2600" dirty="0">
                <a:solidFill>
                  <a:schemeClr val="tx1">
                    <a:lumMod val="75000"/>
                    <a:lumOff val="25000"/>
                  </a:schemeClr>
                </a:solidFill>
              </a:rPr>
              <a:t>Creating Opportunity Conditions to Partner with Families in Student Learning</a:t>
            </a:r>
          </a:p>
          <a:p>
            <a:pPr marL="0" indent="0">
              <a:buNone/>
            </a:pPr>
            <a:r>
              <a:rPr lang="en-US" sz="1900" u="sng" dirty="0">
                <a:hlinkClick r:id="rId3"/>
              </a:rPr>
              <a:t>https://www.cde.state.co.us/uip/researchbrief_opportunityconditions</a:t>
            </a:r>
            <a:endParaRPr lang="en-US" sz="1900" u="sng" dirty="0"/>
          </a:p>
          <a:p>
            <a:pPr marL="0" indent="0">
              <a:buNone/>
            </a:pPr>
            <a:endParaRPr lang="en-US" sz="800" dirty="0"/>
          </a:p>
          <a:p>
            <a:pPr marL="0" indent="0">
              <a:buNone/>
            </a:pPr>
            <a:r>
              <a:rPr lang="en-US" sz="2600" dirty="0">
                <a:solidFill>
                  <a:schemeClr val="tx1">
                    <a:lumMod val="75000"/>
                    <a:lumOff val="25000"/>
                  </a:schemeClr>
                </a:solidFill>
              </a:rPr>
              <a:t>Improving Student Learning with Family and Community Engagement</a:t>
            </a:r>
          </a:p>
          <a:p>
            <a:pPr marL="0" indent="0">
              <a:buNone/>
            </a:pPr>
            <a:r>
              <a:rPr lang="en-US" sz="1900" dirty="0">
                <a:solidFill>
                  <a:schemeClr val="tx1">
                    <a:lumMod val="75000"/>
                    <a:lumOff val="25000"/>
                  </a:schemeClr>
                </a:solidFill>
                <a:hlinkClick r:id="rId4"/>
              </a:rPr>
              <a:t>http://www.cde.state.co.us/uip/researchbrief_studentoutcomes</a:t>
            </a:r>
            <a:endParaRPr lang="en-US" sz="1900" dirty="0">
              <a:solidFill>
                <a:schemeClr val="tx1">
                  <a:lumMod val="75000"/>
                  <a:lumOff val="25000"/>
                </a:schemeClr>
              </a:solidFill>
            </a:endParaRPr>
          </a:p>
          <a:p>
            <a:pPr marL="0" indent="0">
              <a:buNone/>
            </a:pPr>
            <a:endParaRPr lang="en-US" sz="2600" dirty="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1504675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Attendance Works</a:t>
            </a:r>
          </a:p>
        </p:txBody>
      </p:sp>
      <p:sp>
        <p:nvSpPr>
          <p:cNvPr id="3" name="Content Placeholder 2"/>
          <p:cNvSpPr>
            <a:spLocks noGrp="1"/>
          </p:cNvSpPr>
          <p:nvPr>
            <p:ph idx="1"/>
          </p:nvPr>
        </p:nvSpPr>
        <p:spPr>
          <a:xfrm>
            <a:off x="838200" y="1534825"/>
            <a:ext cx="10515600" cy="4097048"/>
          </a:xfrm>
        </p:spPr>
        <p:txBody>
          <a:bodyPr>
            <a:normAutofit fontScale="62500" lnSpcReduction="20000"/>
          </a:bodyPr>
          <a:lstStyle/>
          <a:p>
            <a:pPr marL="0" indent="0">
              <a:lnSpc>
                <a:spcPct val="120000"/>
              </a:lnSpc>
              <a:spcBef>
                <a:spcPts val="0"/>
              </a:spcBef>
              <a:buNone/>
            </a:pPr>
            <a:r>
              <a:rPr lang="en-US" sz="3400" dirty="0">
                <a:solidFill>
                  <a:schemeClr val="tx1">
                    <a:lumMod val="75000"/>
                    <a:lumOff val="25000"/>
                  </a:schemeClr>
                </a:solidFill>
              </a:rPr>
              <a:t>A national initiative aimed at advancing student success by reducing chronic absence</a:t>
            </a:r>
          </a:p>
          <a:p>
            <a:pPr marL="0" indent="0">
              <a:lnSpc>
                <a:spcPct val="120000"/>
              </a:lnSpc>
              <a:spcBef>
                <a:spcPts val="0"/>
              </a:spcBef>
              <a:buNone/>
            </a:pPr>
            <a:endParaRPr lang="en-US" sz="1500" dirty="0">
              <a:solidFill>
                <a:schemeClr val="tx1">
                  <a:lumMod val="75000"/>
                  <a:lumOff val="25000"/>
                </a:schemeClr>
              </a:solidFill>
            </a:endParaRPr>
          </a:p>
          <a:p>
            <a:pPr marL="457200" lvl="1" indent="0">
              <a:lnSpc>
                <a:spcPct val="120000"/>
              </a:lnSpc>
              <a:spcBef>
                <a:spcPts val="0"/>
              </a:spcBef>
              <a:buNone/>
            </a:pPr>
            <a:r>
              <a:rPr lang="en-US" sz="3000" dirty="0">
                <a:solidFill>
                  <a:schemeClr val="tx1">
                    <a:lumMod val="75000"/>
                    <a:lumOff val="25000"/>
                  </a:schemeClr>
                </a:solidFill>
              </a:rPr>
              <a:t>Hedy Chang, Director, Attendance Works</a:t>
            </a:r>
          </a:p>
          <a:p>
            <a:pPr marL="457200" lvl="1" indent="0">
              <a:lnSpc>
                <a:spcPct val="120000"/>
              </a:lnSpc>
              <a:spcBef>
                <a:spcPts val="0"/>
              </a:spcBef>
              <a:buNone/>
            </a:pPr>
            <a:r>
              <a:rPr lang="en-US" sz="3000" dirty="0">
                <a:solidFill>
                  <a:schemeClr val="tx1">
                    <a:lumMod val="75000"/>
                    <a:lumOff val="25000"/>
                  </a:schemeClr>
                </a:solidFill>
                <a:hlinkClick r:id="rId3"/>
              </a:rPr>
              <a:t>http://www.attendanceworks.org/about-us/our-team/hedy-chang/</a:t>
            </a:r>
            <a:endParaRPr lang="en-US" sz="3000" dirty="0">
              <a:solidFill>
                <a:schemeClr val="tx1">
                  <a:lumMod val="75000"/>
                  <a:lumOff val="25000"/>
                </a:schemeClr>
              </a:solidFill>
            </a:endParaRPr>
          </a:p>
          <a:p>
            <a:pPr marL="914400" lvl="2" indent="0">
              <a:lnSpc>
                <a:spcPct val="120000"/>
              </a:lnSpc>
              <a:spcBef>
                <a:spcPts val="0"/>
              </a:spcBef>
              <a:buNone/>
            </a:pPr>
            <a:r>
              <a:rPr lang="en-US" sz="2700" dirty="0">
                <a:solidFill>
                  <a:schemeClr val="tx1">
                    <a:lumMod val="75000"/>
                    <a:lumOff val="25000"/>
                  </a:schemeClr>
                </a:solidFill>
              </a:rPr>
              <a:t>“Chronic absenteeism is a sign that families have lost faith and hope that schools can deliver a better future for children…It is a sign that something is amiss.”</a:t>
            </a:r>
          </a:p>
          <a:p>
            <a:pPr marL="457200" lvl="1" indent="0">
              <a:lnSpc>
                <a:spcPct val="120000"/>
              </a:lnSpc>
              <a:spcBef>
                <a:spcPts val="0"/>
              </a:spcBef>
              <a:buNone/>
            </a:pPr>
            <a:endParaRPr lang="en-US" sz="3000" dirty="0">
              <a:solidFill>
                <a:schemeClr val="tx1">
                  <a:lumMod val="75000"/>
                  <a:lumOff val="25000"/>
                </a:schemeClr>
              </a:solidFill>
            </a:endParaRPr>
          </a:p>
          <a:p>
            <a:pPr marL="0" indent="0">
              <a:lnSpc>
                <a:spcPct val="120000"/>
              </a:lnSpc>
              <a:spcBef>
                <a:spcPts val="0"/>
              </a:spcBef>
              <a:buNone/>
            </a:pPr>
            <a:r>
              <a:rPr lang="en-US" sz="3400" dirty="0">
                <a:solidFill>
                  <a:schemeClr val="tx1">
                    <a:lumMod val="75000"/>
                    <a:lumOff val="25000"/>
                  </a:schemeClr>
                </a:solidFill>
              </a:rPr>
              <a:t>Online learning modules to reduce chronic absence</a:t>
            </a:r>
          </a:p>
          <a:p>
            <a:pPr marL="0" indent="0">
              <a:lnSpc>
                <a:spcPct val="120000"/>
              </a:lnSpc>
              <a:spcBef>
                <a:spcPts val="0"/>
              </a:spcBef>
              <a:buNone/>
            </a:pPr>
            <a:r>
              <a:rPr lang="en-US" sz="3400" dirty="0">
                <a:solidFill>
                  <a:schemeClr val="tx1">
                    <a:lumMod val="75000"/>
                    <a:lumOff val="25000"/>
                  </a:schemeClr>
                </a:solidFill>
                <a:hlinkClick r:id="rId4"/>
              </a:rPr>
              <a:t>http://www.attendanceworks.org/resources/teaching-attendance-curriculum/</a:t>
            </a:r>
            <a:endParaRPr lang="en-US" sz="3400" dirty="0">
              <a:solidFill>
                <a:schemeClr val="tx1">
                  <a:lumMod val="75000"/>
                  <a:lumOff val="25000"/>
                </a:schemeClr>
              </a:solidFill>
            </a:endParaRPr>
          </a:p>
          <a:p>
            <a:pPr marL="0" indent="0">
              <a:lnSpc>
                <a:spcPct val="120000"/>
              </a:lnSpc>
              <a:spcBef>
                <a:spcPts val="0"/>
              </a:spcBef>
              <a:buNone/>
            </a:pPr>
            <a:endParaRPr lang="en-US" sz="3400" dirty="0">
              <a:solidFill>
                <a:schemeClr val="tx1">
                  <a:lumMod val="75000"/>
                  <a:lumOff val="25000"/>
                </a:schemeClr>
              </a:solidFill>
            </a:endParaRPr>
          </a:p>
          <a:p>
            <a:pPr marL="0" indent="0">
              <a:lnSpc>
                <a:spcPct val="120000"/>
              </a:lnSpc>
              <a:spcBef>
                <a:spcPts val="0"/>
              </a:spcBef>
              <a:buNone/>
            </a:pPr>
            <a:r>
              <a:rPr lang="en-US" sz="3400" dirty="0">
                <a:solidFill>
                  <a:schemeClr val="tx1">
                    <a:lumMod val="75000"/>
                    <a:lumOff val="25000"/>
                  </a:schemeClr>
                </a:solidFill>
              </a:rPr>
              <a:t>Bringing Attendance Home: Engaging Parents in Preventing Chronic Absence </a:t>
            </a:r>
          </a:p>
          <a:p>
            <a:pPr marL="457200" lvl="1" indent="0">
              <a:lnSpc>
                <a:spcPct val="120000"/>
              </a:lnSpc>
              <a:spcBef>
                <a:spcPts val="0"/>
              </a:spcBef>
              <a:buNone/>
            </a:pPr>
            <a:r>
              <a:rPr lang="en-US" sz="2900" dirty="0">
                <a:solidFill>
                  <a:schemeClr val="tx1">
                    <a:lumMod val="75000"/>
                    <a:lumOff val="25000"/>
                  </a:schemeClr>
                </a:solidFill>
              </a:rPr>
              <a:t>This toolkit is filled with ideas, activities and materials you can use to spark conversations with parents.</a:t>
            </a:r>
          </a:p>
          <a:p>
            <a:pPr marL="0" indent="0">
              <a:lnSpc>
                <a:spcPct val="120000"/>
              </a:lnSpc>
              <a:spcBef>
                <a:spcPts val="0"/>
              </a:spcBef>
              <a:buNone/>
            </a:pPr>
            <a:r>
              <a:rPr lang="en-US" sz="3400" dirty="0">
                <a:solidFill>
                  <a:schemeClr val="tx1">
                    <a:lumMod val="75000"/>
                    <a:lumOff val="25000"/>
                  </a:schemeClr>
                </a:solidFill>
                <a:hlinkClick r:id="rId5"/>
              </a:rPr>
              <a:t>http://www.attendanceworks.org/resources/toolkits/bringing-attendance-home/</a:t>
            </a:r>
            <a:endParaRPr lang="en-US" sz="3400"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4089584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1306"/>
          </a:xfrm>
        </p:spPr>
        <p:txBody>
          <a:bodyPr/>
          <a:lstStyle/>
          <a:p>
            <a:r>
              <a:rPr lang="en-US" dirty="0"/>
              <a:t>Introductions</a:t>
            </a:r>
          </a:p>
        </p:txBody>
      </p:sp>
      <p:sp>
        <p:nvSpPr>
          <p:cNvPr id="3" name="Content Placeholder 2"/>
          <p:cNvSpPr>
            <a:spLocks noGrp="1"/>
          </p:cNvSpPr>
          <p:nvPr>
            <p:ph idx="1"/>
          </p:nvPr>
        </p:nvSpPr>
        <p:spPr>
          <a:xfrm>
            <a:off x="838200" y="1473932"/>
            <a:ext cx="10515600" cy="4789215"/>
          </a:xfrm>
        </p:spPr>
        <p:txBody>
          <a:bodyPr>
            <a:normAutofit/>
          </a:bodyPr>
          <a:lstStyle/>
          <a:p>
            <a:pPr marL="0" indent="0">
              <a:lnSpc>
                <a:spcPct val="120000"/>
              </a:lnSpc>
              <a:spcBef>
                <a:spcPts val="0"/>
              </a:spcBef>
              <a:buNone/>
            </a:pPr>
            <a:r>
              <a:rPr lang="en-US" dirty="0"/>
              <a:t>Kim Larson, </a:t>
            </a:r>
            <a:r>
              <a:rPr lang="en-US" dirty="0">
                <a:hlinkClick r:id="rId3"/>
              </a:rPr>
              <a:t>kim.larson@nebraska.gov</a:t>
            </a:r>
            <a:r>
              <a:rPr lang="en-US" dirty="0"/>
              <a:t>, NDE Family and  Community Engagement</a:t>
            </a:r>
          </a:p>
          <a:p>
            <a:pPr marL="0" indent="0">
              <a:lnSpc>
                <a:spcPct val="120000"/>
              </a:lnSpc>
              <a:spcBef>
                <a:spcPts val="0"/>
              </a:spcBef>
              <a:buNone/>
            </a:pPr>
            <a:endParaRPr lang="en-US" sz="900" dirty="0"/>
          </a:p>
          <a:p>
            <a:pPr marL="0" indent="0">
              <a:lnSpc>
                <a:spcPct val="120000"/>
              </a:lnSpc>
              <a:spcBef>
                <a:spcPts val="0"/>
              </a:spcBef>
              <a:buNone/>
            </a:pPr>
            <a:r>
              <a:rPr lang="en-US" dirty="0"/>
              <a:t>Jon Cerny, </a:t>
            </a:r>
            <a:r>
              <a:rPr lang="en-US" dirty="0">
                <a:hlinkClick r:id="rId4"/>
              </a:rPr>
              <a:t>jcerny@esu2.org</a:t>
            </a:r>
            <a:r>
              <a:rPr lang="en-US" dirty="0"/>
              <a:t>, Superintendent and Elementary Principal, Bancroft-Rosalie Public Schools</a:t>
            </a:r>
          </a:p>
          <a:p>
            <a:pPr marL="0" indent="0">
              <a:lnSpc>
                <a:spcPct val="120000"/>
              </a:lnSpc>
              <a:spcBef>
                <a:spcPts val="0"/>
              </a:spcBef>
              <a:buNone/>
            </a:pPr>
            <a:endParaRPr lang="en-US" sz="900" dirty="0"/>
          </a:p>
          <a:p>
            <a:pPr marL="0" indent="0">
              <a:lnSpc>
                <a:spcPct val="120000"/>
              </a:lnSpc>
              <a:spcBef>
                <a:spcPts val="0"/>
              </a:spcBef>
              <a:buNone/>
            </a:pPr>
            <a:r>
              <a:rPr lang="en-US" dirty="0"/>
              <a:t>Margaret Sandoz, </a:t>
            </a:r>
            <a:r>
              <a:rPr lang="en-US" dirty="0">
                <a:hlinkClick r:id="rId5"/>
              </a:rPr>
              <a:t>msandoz@esu1.org</a:t>
            </a:r>
            <a:r>
              <a:rPr lang="en-US" dirty="0"/>
              <a:t>, Superintendent and Elementary Principal, Niobrara Public Schools</a:t>
            </a:r>
          </a:p>
          <a:p>
            <a:pPr marL="0" indent="0">
              <a:lnSpc>
                <a:spcPct val="120000"/>
              </a:lnSpc>
              <a:spcBef>
                <a:spcPts val="0"/>
              </a:spcBef>
              <a:buNone/>
            </a:pPr>
            <a:endParaRPr lang="en-US" sz="800" dirty="0"/>
          </a:p>
          <a:p>
            <a:pPr marL="0" indent="0">
              <a:lnSpc>
                <a:spcPct val="120000"/>
              </a:lnSpc>
              <a:spcBef>
                <a:spcPts val="0"/>
              </a:spcBef>
              <a:buNone/>
            </a:pPr>
            <a:r>
              <a:rPr lang="en-US" dirty="0"/>
              <a:t>Tammy Schaefer, </a:t>
            </a:r>
            <a:r>
              <a:rPr lang="en-US" dirty="0">
                <a:hlinkClick r:id="rId6"/>
              </a:rPr>
              <a:t>tschaefer@crosscounty.esu7.org</a:t>
            </a:r>
            <a:r>
              <a:rPr lang="en-US" dirty="0"/>
              <a:t>, </a:t>
            </a:r>
          </a:p>
          <a:p>
            <a:pPr marL="0" indent="0">
              <a:lnSpc>
                <a:spcPct val="120000"/>
              </a:lnSpc>
              <a:spcBef>
                <a:spcPts val="0"/>
              </a:spcBef>
              <a:buNone/>
            </a:pPr>
            <a:r>
              <a:rPr lang="en-US" dirty="0"/>
              <a:t>Principal, Cross County Elementary, Cross County Community Schools </a:t>
            </a:r>
          </a:p>
          <a:p>
            <a:pPr marL="0" indent="0">
              <a:lnSpc>
                <a:spcPct val="110000"/>
              </a:lnSpc>
              <a:buNone/>
            </a:pPr>
            <a:endParaRPr lang="en-US" dirty="0"/>
          </a:p>
        </p:txBody>
      </p:sp>
    </p:spTree>
    <p:extLst>
      <p:ext uri="{BB962C8B-B14F-4D97-AF65-F5344CB8AC3E}">
        <p14:creationId xmlns:p14="http://schemas.microsoft.com/office/powerpoint/2010/main" val="42328476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Teacher Book Study</a:t>
            </a:r>
          </a:p>
        </p:txBody>
      </p:sp>
      <p:sp>
        <p:nvSpPr>
          <p:cNvPr id="3" name="Content Placeholder 2"/>
          <p:cNvSpPr>
            <a:spLocks noGrp="1"/>
          </p:cNvSpPr>
          <p:nvPr>
            <p:ph idx="1"/>
          </p:nvPr>
        </p:nvSpPr>
        <p:spPr>
          <a:xfrm>
            <a:off x="838201" y="1758462"/>
            <a:ext cx="7349836" cy="4132384"/>
          </a:xfrm>
        </p:spPr>
        <p:txBody>
          <a:bodyPr>
            <a:normAutofit lnSpcReduction="10000"/>
          </a:bodyPr>
          <a:lstStyle/>
          <a:p>
            <a:pPr marL="0" indent="0" algn="ctr">
              <a:buNone/>
            </a:pPr>
            <a:r>
              <a:rPr lang="en-US" u="sng" dirty="0">
                <a:solidFill>
                  <a:schemeClr val="tx1">
                    <a:lumMod val="75000"/>
                    <a:lumOff val="25000"/>
                  </a:schemeClr>
                </a:solidFill>
              </a:rPr>
              <a:t>Powerful Partnerships: A Teacher’s Guide to Engaging Families for Student Success</a:t>
            </a:r>
          </a:p>
          <a:p>
            <a:pPr marL="0" indent="0">
              <a:buNone/>
            </a:pPr>
            <a:r>
              <a:rPr lang="en-US" dirty="0">
                <a:solidFill>
                  <a:schemeClr val="tx1">
                    <a:lumMod val="75000"/>
                    <a:lumOff val="25000"/>
                  </a:schemeClr>
                </a:solidFill>
              </a:rPr>
              <a:t>Karen Mapp, Ilene Carver and Jessica Lander</a:t>
            </a:r>
          </a:p>
          <a:p>
            <a:pPr marL="0" indent="0">
              <a:buNone/>
            </a:pPr>
            <a:r>
              <a:rPr lang="en-US" dirty="0">
                <a:solidFill>
                  <a:schemeClr val="tx1">
                    <a:lumMod val="75000"/>
                    <a:lumOff val="25000"/>
                  </a:schemeClr>
                </a:solidFill>
              </a:rPr>
              <a:t>Scholastic, 2017</a:t>
            </a:r>
          </a:p>
          <a:p>
            <a:pPr marL="0" indent="0">
              <a:buNone/>
            </a:pPr>
            <a:endParaRPr lang="en-US" dirty="0">
              <a:solidFill>
                <a:schemeClr val="tx1">
                  <a:lumMod val="75000"/>
                  <a:lumOff val="25000"/>
                </a:schemeClr>
              </a:solidFill>
            </a:endParaRPr>
          </a:p>
          <a:p>
            <a:pPr marL="0" indent="0">
              <a:buNone/>
            </a:pPr>
            <a:r>
              <a:rPr lang="en-US" dirty="0">
                <a:solidFill>
                  <a:schemeClr val="tx1">
                    <a:lumMod val="75000"/>
                    <a:lumOff val="25000"/>
                  </a:schemeClr>
                </a:solidFill>
              </a:rPr>
              <a:t>Book Study Guide</a:t>
            </a:r>
          </a:p>
          <a:p>
            <a:pPr marL="0" indent="0">
              <a:buNone/>
            </a:pPr>
            <a:r>
              <a:rPr lang="en-US" dirty="0">
                <a:solidFill>
                  <a:schemeClr val="tx1">
                    <a:lumMod val="75000"/>
                    <a:lumOff val="25000"/>
                  </a:schemeClr>
                </a:solidFill>
                <a:hlinkClick r:id="rId3"/>
              </a:rPr>
              <a:t>https://www.scholastic.com/teachers/blog-posts/meghan-everette/17-18/A-Book-Study-Guide-for-Powerful-Partnerships/</a:t>
            </a: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2389161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8288" y="8057784"/>
            <a:ext cx="10515600" cy="2852737"/>
          </a:xfrm>
        </p:spPr>
        <p:txBody>
          <a:bodyPr/>
          <a:lstStyle/>
          <a:p>
            <a:endParaRPr lang="en-US" dirty="0"/>
          </a:p>
        </p:txBody>
      </p:sp>
      <p:sp>
        <p:nvSpPr>
          <p:cNvPr id="3" name="Text Placeholder 2"/>
          <p:cNvSpPr>
            <a:spLocks noGrp="1"/>
          </p:cNvSpPr>
          <p:nvPr>
            <p:ph type="body" idx="1"/>
          </p:nvPr>
        </p:nvSpPr>
        <p:spPr>
          <a:xfrm>
            <a:off x="947036" y="2635049"/>
            <a:ext cx="10515600" cy="1415683"/>
          </a:xfrm>
        </p:spPr>
        <p:txBody>
          <a:bodyPr>
            <a:noAutofit/>
          </a:bodyPr>
          <a:lstStyle/>
          <a:p>
            <a:r>
              <a:rPr lang="en-US" sz="2800" dirty="0">
                <a:solidFill>
                  <a:schemeClr val="tx1">
                    <a:lumMod val="75000"/>
                    <a:lumOff val="25000"/>
                  </a:schemeClr>
                </a:solidFill>
              </a:rPr>
              <a:t>Let us know your suggestions regarding how NDE can support your efforts in the area of family/community engagement.</a:t>
            </a:r>
          </a:p>
        </p:txBody>
      </p:sp>
    </p:spTree>
    <p:extLst>
      <p:ext uri="{BB962C8B-B14F-4D97-AF65-F5344CB8AC3E}">
        <p14:creationId xmlns:p14="http://schemas.microsoft.com/office/powerpoint/2010/main" val="457496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3331" y="2595527"/>
            <a:ext cx="10746463" cy="1720158"/>
          </a:xfrm>
        </p:spPr>
        <p:txBody>
          <a:bodyPr/>
          <a:lstStyle/>
          <a:p>
            <a:r>
              <a:rPr lang="en-US" dirty="0"/>
              <a:t>Thank You</a:t>
            </a:r>
          </a:p>
        </p:txBody>
      </p:sp>
      <p:sp>
        <p:nvSpPr>
          <p:cNvPr id="3" name="Subtitle 2"/>
          <p:cNvSpPr>
            <a:spLocks noGrp="1"/>
          </p:cNvSpPr>
          <p:nvPr>
            <p:ph type="subTitle" idx="1"/>
          </p:nvPr>
        </p:nvSpPr>
        <p:spPr>
          <a:xfrm>
            <a:off x="1524000" y="4315685"/>
            <a:ext cx="9144000" cy="1655762"/>
          </a:xfrm>
        </p:spPr>
        <p:txBody>
          <a:bodyPr/>
          <a:lstStyle/>
          <a:p>
            <a:r>
              <a:rPr lang="en-US" dirty="0">
                <a:solidFill>
                  <a:schemeClr val="tx1">
                    <a:lumMod val="75000"/>
                    <a:lumOff val="25000"/>
                  </a:schemeClr>
                </a:solidFill>
              </a:rPr>
              <a:t>Please leave your recommendations for NDE’s next steps.</a:t>
            </a:r>
          </a:p>
        </p:txBody>
      </p:sp>
    </p:spTree>
    <p:extLst>
      <p:ext uri="{BB962C8B-B14F-4D97-AF65-F5344CB8AC3E}">
        <p14:creationId xmlns:p14="http://schemas.microsoft.com/office/powerpoint/2010/main" val="54127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family engagement important?</a:t>
            </a:r>
          </a:p>
        </p:txBody>
      </p:sp>
      <p:sp>
        <p:nvSpPr>
          <p:cNvPr id="3" name="Content Placeholder 2"/>
          <p:cNvSpPr>
            <a:spLocks noGrp="1"/>
          </p:cNvSpPr>
          <p:nvPr>
            <p:ph idx="1"/>
          </p:nvPr>
        </p:nvSpPr>
        <p:spPr>
          <a:xfrm>
            <a:off x="838200" y="1410134"/>
            <a:ext cx="10515600" cy="4647765"/>
          </a:xfrm>
        </p:spPr>
        <p:txBody>
          <a:bodyPr>
            <a:normAutofit/>
          </a:bodyPr>
          <a:lstStyle/>
          <a:p>
            <a:pPr marL="0" indent="0">
              <a:buNone/>
            </a:pPr>
            <a:r>
              <a:rPr lang="en-US" dirty="0">
                <a:solidFill>
                  <a:schemeClr val="tx1">
                    <a:lumMod val="75000"/>
                    <a:lumOff val="25000"/>
                  </a:schemeClr>
                </a:solidFill>
              </a:rPr>
              <a:t>Research supports that when families are engaged and involved in schools, increased student learning results.  </a:t>
            </a:r>
          </a:p>
          <a:p>
            <a:pPr marL="0" indent="0">
              <a:buNone/>
            </a:pPr>
            <a:endParaRPr lang="en-US" sz="800" dirty="0">
              <a:solidFill>
                <a:schemeClr val="tx1">
                  <a:lumMod val="75000"/>
                  <a:lumOff val="25000"/>
                </a:schemeClr>
              </a:solidFill>
            </a:endParaRPr>
          </a:p>
          <a:p>
            <a:pPr lvl="1"/>
            <a:r>
              <a:rPr lang="en-US" dirty="0">
                <a:solidFill>
                  <a:schemeClr val="tx1">
                    <a:lumMod val="75000"/>
                    <a:lumOff val="25000"/>
                  </a:schemeClr>
                </a:solidFill>
              </a:rPr>
              <a:t>Student’s grades go up.</a:t>
            </a:r>
          </a:p>
          <a:p>
            <a:pPr lvl="1"/>
            <a:endParaRPr lang="en-US" sz="800" dirty="0">
              <a:solidFill>
                <a:schemeClr val="tx1">
                  <a:lumMod val="75000"/>
                  <a:lumOff val="25000"/>
                </a:schemeClr>
              </a:solidFill>
            </a:endParaRPr>
          </a:p>
          <a:p>
            <a:pPr lvl="1"/>
            <a:r>
              <a:rPr lang="en-US" dirty="0">
                <a:solidFill>
                  <a:schemeClr val="tx1">
                    <a:lumMod val="75000"/>
                    <a:lumOff val="25000"/>
                  </a:schemeClr>
                </a:solidFill>
              </a:rPr>
              <a:t>They attend school more regularly.</a:t>
            </a:r>
          </a:p>
          <a:p>
            <a:pPr lvl="1"/>
            <a:endParaRPr lang="en-US" sz="800" dirty="0">
              <a:solidFill>
                <a:schemeClr val="tx1">
                  <a:lumMod val="75000"/>
                  <a:lumOff val="25000"/>
                </a:schemeClr>
              </a:solidFill>
            </a:endParaRPr>
          </a:p>
          <a:p>
            <a:pPr lvl="1"/>
            <a:r>
              <a:rPr lang="en-US" dirty="0">
                <a:solidFill>
                  <a:schemeClr val="tx1">
                    <a:lumMod val="75000"/>
                    <a:lumOff val="25000"/>
                  </a:schemeClr>
                </a:solidFill>
              </a:rPr>
              <a:t>They are more likely to enroll in higher-level programs.</a:t>
            </a:r>
          </a:p>
          <a:p>
            <a:pPr lvl="1"/>
            <a:endParaRPr lang="en-US" sz="800" dirty="0">
              <a:solidFill>
                <a:schemeClr val="tx1">
                  <a:lumMod val="75000"/>
                  <a:lumOff val="25000"/>
                </a:schemeClr>
              </a:solidFill>
            </a:endParaRPr>
          </a:p>
          <a:p>
            <a:pPr lvl="1"/>
            <a:r>
              <a:rPr lang="en-US" dirty="0">
                <a:solidFill>
                  <a:schemeClr val="tx1">
                    <a:lumMod val="75000"/>
                    <a:lumOff val="25000"/>
                  </a:schemeClr>
                </a:solidFill>
              </a:rPr>
              <a:t>They are more likely to graduate and go on to college.</a:t>
            </a:r>
          </a:p>
          <a:p>
            <a:pPr lvl="1"/>
            <a:endParaRPr lang="en-US" sz="800" dirty="0">
              <a:solidFill>
                <a:schemeClr val="tx1">
                  <a:lumMod val="75000"/>
                  <a:lumOff val="25000"/>
                </a:schemeClr>
              </a:solidFill>
            </a:endParaRPr>
          </a:p>
          <a:p>
            <a:pPr lvl="1"/>
            <a:r>
              <a:rPr lang="en-US" dirty="0">
                <a:solidFill>
                  <a:schemeClr val="tx1">
                    <a:lumMod val="75000"/>
                    <a:lumOff val="25000"/>
                  </a:schemeClr>
                </a:solidFill>
              </a:rPr>
              <a:t>They are more excited and positive about school and learning.</a:t>
            </a:r>
          </a:p>
          <a:p>
            <a:pPr lvl="1"/>
            <a:endParaRPr lang="en-US" sz="800" dirty="0">
              <a:solidFill>
                <a:schemeClr val="tx1">
                  <a:lumMod val="75000"/>
                  <a:lumOff val="25000"/>
                </a:schemeClr>
              </a:solidFill>
            </a:endParaRPr>
          </a:p>
          <a:p>
            <a:pPr lvl="1"/>
            <a:r>
              <a:rPr lang="en-US" dirty="0">
                <a:solidFill>
                  <a:schemeClr val="tx1">
                    <a:lumMod val="75000"/>
                    <a:lumOff val="25000"/>
                  </a:schemeClr>
                </a:solidFill>
              </a:rPr>
              <a:t>They have fewer discipline issues inside and outside class.</a:t>
            </a:r>
          </a:p>
        </p:txBody>
      </p:sp>
    </p:spTree>
    <p:extLst>
      <p:ext uri="{BB962C8B-B14F-4D97-AF65-F5344CB8AC3E}">
        <p14:creationId xmlns:p14="http://schemas.microsoft.com/office/powerpoint/2010/main" val="1339759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family engagement important?</a:t>
            </a:r>
          </a:p>
        </p:txBody>
      </p:sp>
      <p:sp>
        <p:nvSpPr>
          <p:cNvPr id="3" name="Content Placeholder 2"/>
          <p:cNvSpPr>
            <a:spLocks noGrp="1"/>
          </p:cNvSpPr>
          <p:nvPr>
            <p:ph idx="1"/>
          </p:nvPr>
        </p:nvSpPr>
        <p:spPr>
          <a:xfrm>
            <a:off x="1743808" y="1407658"/>
            <a:ext cx="9246577" cy="4855489"/>
          </a:xfrm>
        </p:spPr>
        <p:txBody>
          <a:bodyPr>
            <a:normAutofit fontScale="92500" lnSpcReduction="10000"/>
          </a:bodyPr>
          <a:lstStyle/>
          <a:p>
            <a:pPr>
              <a:lnSpc>
                <a:spcPct val="120000"/>
              </a:lnSpc>
              <a:spcBef>
                <a:spcPts val="0"/>
              </a:spcBef>
            </a:pPr>
            <a:r>
              <a:rPr lang="en-US" dirty="0">
                <a:solidFill>
                  <a:schemeClr val="tx1">
                    <a:lumMod val="75000"/>
                    <a:lumOff val="25000"/>
                  </a:schemeClr>
                </a:solidFill>
              </a:rPr>
              <a:t>Requirements in ESSA</a:t>
            </a:r>
          </a:p>
          <a:p>
            <a:pPr marL="457200" lvl="1" indent="0">
              <a:lnSpc>
                <a:spcPct val="120000"/>
              </a:lnSpc>
              <a:spcBef>
                <a:spcPts val="0"/>
              </a:spcBef>
              <a:buNone/>
            </a:pPr>
            <a:r>
              <a:rPr lang="en-US" sz="1500" dirty="0">
                <a:solidFill>
                  <a:schemeClr val="tx1">
                    <a:lumMod val="75000"/>
                    <a:lumOff val="25000"/>
                  </a:schemeClr>
                </a:solidFill>
                <a:hlinkClick r:id="rId3"/>
              </a:rPr>
              <a:t>http://www.esc16.net/upload/page/0463/docs/Stafford%201%20Over%20view%20of%20Parental%20Involvement%20Under%20ESEA%2005262016.pdf</a:t>
            </a:r>
            <a:endParaRPr lang="en-US" sz="1500" dirty="0">
              <a:solidFill>
                <a:schemeClr val="tx1">
                  <a:lumMod val="75000"/>
                  <a:lumOff val="25000"/>
                </a:schemeClr>
              </a:solidFill>
            </a:endParaRPr>
          </a:p>
          <a:p>
            <a:pPr>
              <a:lnSpc>
                <a:spcPct val="120000"/>
              </a:lnSpc>
              <a:spcBef>
                <a:spcPts val="0"/>
              </a:spcBef>
            </a:pPr>
            <a:endParaRPr lang="en-US" sz="800" dirty="0">
              <a:solidFill>
                <a:schemeClr val="tx1">
                  <a:lumMod val="75000"/>
                  <a:lumOff val="25000"/>
                </a:schemeClr>
              </a:solidFill>
            </a:endParaRPr>
          </a:p>
          <a:p>
            <a:pPr>
              <a:lnSpc>
                <a:spcPct val="120000"/>
              </a:lnSpc>
              <a:spcBef>
                <a:spcPts val="0"/>
              </a:spcBef>
            </a:pPr>
            <a:r>
              <a:rPr lang="en-US" dirty="0">
                <a:solidFill>
                  <a:schemeClr val="tx1">
                    <a:lumMod val="75000"/>
                    <a:lumOff val="25000"/>
                  </a:schemeClr>
                </a:solidFill>
              </a:rPr>
              <a:t>Identified in AQuESTT</a:t>
            </a:r>
          </a:p>
          <a:p>
            <a:pPr marL="457200" lvl="1" indent="0">
              <a:lnSpc>
                <a:spcPct val="120000"/>
              </a:lnSpc>
              <a:spcBef>
                <a:spcPts val="0"/>
              </a:spcBef>
              <a:buNone/>
            </a:pPr>
            <a:r>
              <a:rPr lang="en-US" sz="1500" dirty="0">
                <a:solidFill>
                  <a:schemeClr val="tx1">
                    <a:lumMod val="75000"/>
                    <a:lumOff val="25000"/>
                  </a:schemeClr>
                </a:solidFill>
                <a:hlinkClick r:id="rId4"/>
              </a:rPr>
              <a:t>https://aquestt.com/tenets/</a:t>
            </a:r>
            <a:endParaRPr lang="en-US" sz="1500" dirty="0">
              <a:solidFill>
                <a:schemeClr val="tx1">
                  <a:lumMod val="75000"/>
                  <a:lumOff val="25000"/>
                </a:schemeClr>
              </a:solidFill>
            </a:endParaRPr>
          </a:p>
          <a:p>
            <a:pPr>
              <a:lnSpc>
                <a:spcPct val="120000"/>
              </a:lnSpc>
              <a:spcBef>
                <a:spcPts val="0"/>
              </a:spcBef>
            </a:pPr>
            <a:endParaRPr lang="en-US" sz="900" dirty="0">
              <a:solidFill>
                <a:schemeClr val="tx1">
                  <a:lumMod val="75000"/>
                  <a:lumOff val="25000"/>
                </a:schemeClr>
              </a:solidFill>
            </a:endParaRPr>
          </a:p>
          <a:p>
            <a:pPr>
              <a:lnSpc>
                <a:spcPct val="120000"/>
              </a:lnSpc>
              <a:spcBef>
                <a:spcPts val="0"/>
              </a:spcBef>
            </a:pPr>
            <a:r>
              <a:rPr lang="en-US" dirty="0">
                <a:solidFill>
                  <a:schemeClr val="tx1">
                    <a:lumMod val="75000"/>
                    <a:lumOff val="25000"/>
                  </a:schemeClr>
                </a:solidFill>
              </a:rPr>
              <a:t>NE State Board of Education Strategic Vision and Direction</a:t>
            </a:r>
          </a:p>
          <a:p>
            <a:pPr marL="457200" lvl="1" indent="0">
              <a:lnSpc>
                <a:spcPct val="120000"/>
              </a:lnSpc>
              <a:spcBef>
                <a:spcPts val="0"/>
              </a:spcBef>
              <a:buNone/>
            </a:pPr>
            <a:r>
              <a:rPr lang="en-US" sz="1500" dirty="0">
                <a:solidFill>
                  <a:schemeClr val="tx1">
                    <a:lumMod val="75000"/>
                    <a:lumOff val="25000"/>
                  </a:schemeClr>
                </a:solidFill>
                <a:hlinkClick r:id="rId5"/>
              </a:rPr>
              <a:t>https://nebraskaeducationvision.com/goals-and-outcomes/positive-partnerships-relationships-success/</a:t>
            </a:r>
            <a:endParaRPr lang="en-US" sz="1500" dirty="0">
              <a:solidFill>
                <a:schemeClr val="tx1">
                  <a:lumMod val="75000"/>
                  <a:lumOff val="25000"/>
                </a:schemeClr>
              </a:solidFill>
            </a:endParaRPr>
          </a:p>
          <a:p>
            <a:pPr>
              <a:lnSpc>
                <a:spcPct val="120000"/>
              </a:lnSpc>
              <a:spcBef>
                <a:spcPts val="0"/>
              </a:spcBef>
            </a:pPr>
            <a:endParaRPr lang="en-US" sz="800" b="1" dirty="0">
              <a:solidFill>
                <a:srgbClr val="FF0000"/>
              </a:solidFill>
            </a:endParaRPr>
          </a:p>
          <a:p>
            <a:pPr>
              <a:lnSpc>
                <a:spcPct val="120000"/>
              </a:lnSpc>
              <a:spcBef>
                <a:spcPts val="0"/>
              </a:spcBef>
            </a:pPr>
            <a:r>
              <a:rPr lang="en-US" dirty="0">
                <a:solidFill>
                  <a:schemeClr val="tx1">
                    <a:lumMod val="75000"/>
                    <a:lumOff val="25000"/>
                  </a:schemeClr>
                </a:solidFill>
              </a:rPr>
              <a:t>Emphasis in current initiatives across NDE programs (required or best practice)</a:t>
            </a:r>
          </a:p>
          <a:p>
            <a:pPr>
              <a:lnSpc>
                <a:spcPct val="120000"/>
              </a:lnSpc>
              <a:spcBef>
                <a:spcPts val="0"/>
              </a:spcBef>
            </a:pPr>
            <a:endParaRPr lang="en-US" sz="800" dirty="0">
              <a:solidFill>
                <a:schemeClr val="tx1">
                  <a:lumMod val="75000"/>
                  <a:lumOff val="25000"/>
                </a:schemeClr>
              </a:solidFill>
            </a:endParaRPr>
          </a:p>
          <a:p>
            <a:pPr>
              <a:lnSpc>
                <a:spcPct val="120000"/>
              </a:lnSpc>
              <a:spcBef>
                <a:spcPts val="0"/>
              </a:spcBef>
            </a:pPr>
            <a:r>
              <a:rPr lang="en-US" dirty="0">
                <a:solidFill>
                  <a:schemeClr val="tx1">
                    <a:lumMod val="75000"/>
                    <a:lumOff val="25000"/>
                  </a:schemeClr>
                </a:solidFill>
              </a:rPr>
              <a:t>Research regarding its connection to student engagement and student success in school</a:t>
            </a:r>
          </a:p>
          <a:p>
            <a:endParaRPr lang="en-US" dirty="0">
              <a:solidFill>
                <a:schemeClr val="tx1">
                  <a:lumMod val="75000"/>
                  <a:lumOff val="25000"/>
                </a:schemeClr>
              </a:solidFill>
            </a:endParaRPr>
          </a:p>
          <a:p>
            <a:endParaRPr lang="en-US" dirty="0">
              <a:solidFill>
                <a:schemeClr val="tx1">
                  <a:lumMod val="75000"/>
                  <a:lumOff val="25000"/>
                </a:schemeClr>
              </a:solidFill>
            </a:endParaRPr>
          </a:p>
        </p:txBody>
      </p:sp>
    </p:spTree>
    <p:extLst>
      <p:ext uri="{BB962C8B-B14F-4D97-AF65-F5344CB8AC3E}">
        <p14:creationId xmlns:p14="http://schemas.microsoft.com/office/powerpoint/2010/main" val="2806899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 I begin?</a:t>
            </a:r>
          </a:p>
        </p:txBody>
      </p:sp>
      <p:sp>
        <p:nvSpPr>
          <p:cNvPr id="3" name="Content Placeholder 2"/>
          <p:cNvSpPr>
            <a:spLocks noGrp="1"/>
          </p:cNvSpPr>
          <p:nvPr>
            <p:ph idx="1"/>
          </p:nvPr>
        </p:nvSpPr>
        <p:spPr>
          <a:xfrm>
            <a:off x="750277" y="1503485"/>
            <a:ext cx="10515600" cy="4383332"/>
          </a:xfrm>
        </p:spPr>
        <p:txBody>
          <a:bodyPr>
            <a:normAutofit/>
          </a:bodyPr>
          <a:lstStyle/>
          <a:p>
            <a:pPr marL="0" indent="0">
              <a:buNone/>
            </a:pPr>
            <a:r>
              <a:rPr lang="en-US" dirty="0">
                <a:solidFill>
                  <a:schemeClr val="tx1">
                    <a:lumMod val="75000"/>
                    <a:lumOff val="25000"/>
                  </a:schemeClr>
                </a:solidFill>
              </a:rPr>
              <a:t>Examine core beliefs about family engagement in your school. The essential core beliefs include:</a:t>
            </a:r>
          </a:p>
          <a:p>
            <a:pPr marL="0" indent="0">
              <a:buNone/>
            </a:pPr>
            <a:endParaRPr lang="en-US" sz="800" dirty="0">
              <a:solidFill>
                <a:schemeClr val="tx1">
                  <a:lumMod val="75000"/>
                  <a:lumOff val="25000"/>
                </a:schemeClr>
              </a:solidFill>
            </a:endParaRPr>
          </a:p>
          <a:p>
            <a:pPr lvl="1">
              <a:buFont typeface="Wingdings" panose="05000000000000000000" pitchFamily="2" charset="2"/>
              <a:buChar char="§"/>
            </a:pPr>
            <a:r>
              <a:rPr lang="en-US" dirty="0">
                <a:solidFill>
                  <a:schemeClr val="tx1">
                    <a:lumMod val="75000"/>
                    <a:lumOff val="25000"/>
                  </a:schemeClr>
                </a:solidFill>
              </a:rPr>
              <a:t>All families have dreams for their children and want the best for them.</a:t>
            </a:r>
          </a:p>
          <a:p>
            <a:pPr lvl="1"/>
            <a:endParaRPr lang="en-US" sz="800" dirty="0">
              <a:solidFill>
                <a:schemeClr val="tx1">
                  <a:lumMod val="75000"/>
                  <a:lumOff val="25000"/>
                </a:schemeClr>
              </a:solidFill>
            </a:endParaRPr>
          </a:p>
          <a:p>
            <a:pPr lvl="1">
              <a:buFont typeface="Wingdings" panose="05000000000000000000" pitchFamily="2" charset="2"/>
              <a:buChar char="§"/>
            </a:pPr>
            <a:r>
              <a:rPr lang="en-US" dirty="0">
                <a:solidFill>
                  <a:schemeClr val="tx1">
                    <a:lumMod val="75000"/>
                    <a:lumOff val="25000"/>
                  </a:schemeClr>
                </a:solidFill>
              </a:rPr>
              <a:t>All families have the capacity to support their children’s learning.</a:t>
            </a:r>
          </a:p>
          <a:p>
            <a:pPr lvl="1"/>
            <a:endParaRPr lang="en-US" sz="800" dirty="0">
              <a:solidFill>
                <a:schemeClr val="tx1">
                  <a:lumMod val="75000"/>
                  <a:lumOff val="25000"/>
                </a:schemeClr>
              </a:solidFill>
            </a:endParaRPr>
          </a:p>
          <a:p>
            <a:pPr lvl="1">
              <a:buFont typeface="Wingdings" panose="05000000000000000000" pitchFamily="2" charset="2"/>
              <a:buChar char="§"/>
            </a:pPr>
            <a:r>
              <a:rPr lang="en-US" dirty="0">
                <a:solidFill>
                  <a:schemeClr val="tx1">
                    <a:lumMod val="75000"/>
                    <a:lumOff val="25000"/>
                  </a:schemeClr>
                </a:solidFill>
              </a:rPr>
              <a:t>Families and school staff are equal partners.</a:t>
            </a:r>
          </a:p>
          <a:p>
            <a:pPr lvl="1"/>
            <a:endParaRPr lang="en-US" sz="800" dirty="0">
              <a:solidFill>
                <a:schemeClr val="tx1">
                  <a:lumMod val="75000"/>
                  <a:lumOff val="25000"/>
                </a:schemeClr>
              </a:solidFill>
            </a:endParaRPr>
          </a:p>
          <a:p>
            <a:pPr lvl="1">
              <a:buFont typeface="Wingdings" panose="05000000000000000000" pitchFamily="2" charset="2"/>
              <a:buChar char="§"/>
            </a:pPr>
            <a:r>
              <a:rPr lang="en-US" dirty="0">
                <a:solidFill>
                  <a:schemeClr val="tx1">
                    <a:lumMod val="75000"/>
                    <a:lumOff val="25000"/>
                  </a:schemeClr>
                </a:solidFill>
              </a:rPr>
              <a:t>The responsibility for cultivating and sustaining partnerships among school, home, and community rests primarily with school staff, especially teachers.</a:t>
            </a:r>
          </a:p>
          <a:p>
            <a:endParaRPr lang="en-US" dirty="0">
              <a:solidFill>
                <a:schemeClr val="tx1">
                  <a:lumMod val="75000"/>
                  <a:lumOff val="25000"/>
                </a:schemeClr>
              </a:solidFill>
            </a:endParaRPr>
          </a:p>
        </p:txBody>
      </p:sp>
    </p:spTree>
    <p:extLst>
      <p:ext uri="{BB962C8B-B14F-4D97-AF65-F5344CB8AC3E}">
        <p14:creationId xmlns:p14="http://schemas.microsoft.com/office/powerpoint/2010/main" val="3328315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3044"/>
          </a:xfrm>
        </p:spPr>
        <p:txBody>
          <a:bodyPr/>
          <a:lstStyle/>
          <a:p>
            <a:r>
              <a:rPr lang="en-US" dirty="0"/>
              <a:t>Next steps…</a:t>
            </a:r>
          </a:p>
        </p:txBody>
      </p:sp>
      <p:sp>
        <p:nvSpPr>
          <p:cNvPr id="3" name="Content Placeholder 2"/>
          <p:cNvSpPr>
            <a:spLocks noGrp="1"/>
          </p:cNvSpPr>
          <p:nvPr>
            <p:ph idx="1"/>
          </p:nvPr>
        </p:nvSpPr>
        <p:spPr>
          <a:xfrm>
            <a:off x="838200" y="1458724"/>
            <a:ext cx="10515600" cy="5056375"/>
          </a:xfrm>
        </p:spPr>
        <p:txBody>
          <a:bodyPr>
            <a:normAutofit fontScale="92500" lnSpcReduction="10000"/>
          </a:bodyPr>
          <a:lstStyle/>
          <a:p>
            <a:pPr marL="0" indent="0">
              <a:buNone/>
            </a:pPr>
            <a:r>
              <a:rPr lang="en-US" dirty="0">
                <a:solidFill>
                  <a:schemeClr val="tx1">
                    <a:lumMod val="75000"/>
                    <a:lumOff val="25000"/>
                  </a:schemeClr>
                </a:solidFill>
              </a:rPr>
              <a:t>Create building-level teams to focus on engaging family and community partners to help improve student success (include family members as part of the team).</a:t>
            </a:r>
          </a:p>
          <a:p>
            <a:pPr marL="0" indent="0">
              <a:buNone/>
            </a:pPr>
            <a:endParaRPr lang="en-US" sz="1000" dirty="0">
              <a:solidFill>
                <a:schemeClr val="tx1">
                  <a:lumMod val="75000"/>
                  <a:lumOff val="25000"/>
                </a:schemeClr>
              </a:solidFill>
            </a:endParaRPr>
          </a:p>
          <a:p>
            <a:pPr marL="0" indent="0">
              <a:buNone/>
            </a:pPr>
            <a:r>
              <a:rPr lang="en-US" dirty="0">
                <a:solidFill>
                  <a:schemeClr val="tx1">
                    <a:lumMod val="75000"/>
                    <a:lumOff val="25000"/>
                  </a:schemeClr>
                </a:solidFill>
              </a:rPr>
              <a:t>Provide ongoing professional development for both school staff and families.</a:t>
            </a:r>
          </a:p>
          <a:p>
            <a:pPr marL="0" indent="0">
              <a:buNone/>
            </a:pPr>
            <a:endParaRPr lang="en-US" sz="1000" dirty="0">
              <a:solidFill>
                <a:schemeClr val="tx1">
                  <a:lumMod val="75000"/>
                  <a:lumOff val="25000"/>
                </a:schemeClr>
              </a:solidFill>
            </a:endParaRPr>
          </a:p>
          <a:p>
            <a:pPr marL="0" indent="0">
              <a:buNone/>
            </a:pPr>
            <a:r>
              <a:rPr lang="en-US" dirty="0">
                <a:solidFill>
                  <a:schemeClr val="tx1">
                    <a:lumMod val="75000"/>
                    <a:lumOff val="25000"/>
                  </a:schemeClr>
                </a:solidFill>
              </a:rPr>
              <a:t>With your team, write an annual family engagement plan that is  embedded in your continuous improvement plan.</a:t>
            </a:r>
          </a:p>
          <a:p>
            <a:pPr marL="0" indent="0">
              <a:buNone/>
            </a:pPr>
            <a:endParaRPr lang="en-US" sz="1000" dirty="0">
              <a:solidFill>
                <a:schemeClr val="tx1">
                  <a:lumMod val="75000"/>
                  <a:lumOff val="25000"/>
                </a:schemeClr>
              </a:solidFill>
            </a:endParaRPr>
          </a:p>
          <a:p>
            <a:pPr marL="0" indent="0">
              <a:buNone/>
            </a:pPr>
            <a:r>
              <a:rPr lang="en-US" dirty="0">
                <a:solidFill>
                  <a:schemeClr val="tx1">
                    <a:lumMod val="75000"/>
                    <a:lumOff val="25000"/>
                  </a:schemeClr>
                </a:solidFill>
              </a:rPr>
              <a:t>Reflect on your family and community engagement events and program, at least annually, to understand what was implemented well and where improvements are needed. </a:t>
            </a:r>
          </a:p>
          <a:p>
            <a:pPr marL="0" indent="0">
              <a:buNone/>
            </a:pPr>
            <a:endParaRPr lang="en-US" sz="1000" dirty="0">
              <a:solidFill>
                <a:schemeClr val="tx1">
                  <a:lumMod val="75000"/>
                  <a:lumOff val="25000"/>
                </a:schemeClr>
              </a:solidFill>
            </a:endParaRPr>
          </a:p>
          <a:p>
            <a:pPr marL="0" indent="0">
              <a:buNone/>
            </a:pPr>
            <a:r>
              <a:rPr lang="en-US" dirty="0">
                <a:solidFill>
                  <a:schemeClr val="tx1">
                    <a:lumMod val="75000"/>
                    <a:lumOff val="25000"/>
                  </a:schemeClr>
                </a:solidFill>
              </a:rPr>
              <a:t>Be part of regular conversations with school leaders to discuss partnership challenges and best practices.</a:t>
            </a:r>
          </a:p>
          <a:p>
            <a:pPr marL="0" indent="0">
              <a:buNone/>
            </a:pPr>
            <a:endParaRPr lang="en-US" sz="900" dirty="0">
              <a:solidFill>
                <a:schemeClr val="tx1">
                  <a:lumMod val="75000"/>
                  <a:lumOff val="25000"/>
                </a:schemeClr>
              </a:solidFill>
            </a:endParaRPr>
          </a:p>
          <a:p>
            <a:pPr marL="0" indent="0">
              <a:buNone/>
            </a:pPr>
            <a:endParaRPr lang="en-US" dirty="0">
              <a:solidFill>
                <a:schemeClr val="tx1">
                  <a:lumMod val="75000"/>
                  <a:lumOff val="25000"/>
                </a:schemeClr>
              </a:solidFill>
            </a:endParaRPr>
          </a:p>
          <a:p>
            <a:endParaRPr lang="en-US" dirty="0">
              <a:solidFill>
                <a:schemeClr val="tx1">
                  <a:lumMod val="75000"/>
                  <a:lumOff val="25000"/>
                </a:schemeClr>
              </a:solidFill>
            </a:endParaRPr>
          </a:p>
        </p:txBody>
      </p:sp>
    </p:spTree>
    <p:extLst>
      <p:ext uri="{BB962C8B-B14F-4D97-AF65-F5344CB8AC3E}">
        <p14:creationId xmlns:p14="http://schemas.microsoft.com/office/powerpoint/2010/main" val="383642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 from Nebraska Administrators</a:t>
            </a:r>
          </a:p>
        </p:txBody>
      </p:sp>
      <p:sp>
        <p:nvSpPr>
          <p:cNvPr id="3" name="Content Placeholder 2"/>
          <p:cNvSpPr>
            <a:spLocks noGrp="1"/>
          </p:cNvSpPr>
          <p:nvPr>
            <p:ph idx="1"/>
          </p:nvPr>
        </p:nvSpPr>
        <p:spPr/>
        <p:txBody>
          <a:bodyPr>
            <a:normAutofit/>
          </a:bodyPr>
          <a:lstStyle/>
          <a:p>
            <a:pPr marL="0" indent="0">
              <a:buNone/>
            </a:pPr>
            <a:r>
              <a:rPr lang="en-US" dirty="0"/>
              <a:t>Jon Cerny, Superintendent and Elementary Principal</a:t>
            </a:r>
          </a:p>
          <a:p>
            <a:pPr marL="0" indent="0">
              <a:buNone/>
            </a:pPr>
            <a:r>
              <a:rPr lang="en-US" dirty="0"/>
              <a:t>Bancroft-Rosalie Public Schools </a:t>
            </a:r>
          </a:p>
          <a:p>
            <a:pPr marL="0" indent="0">
              <a:buNone/>
            </a:pPr>
            <a:endParaRPr lang="en-US" dirty="0"/>
          </a:p>
          <a:p>
            <a:pPr marL="0" indent="0">
              <a:buNone/>
            </a:pPr>
            <a:r>
              <a:rPr lang="en-US" dirty="0"/>
              <a:t>Margaret Sandoz, Superintendent and Elementary Principal</a:t>
            </a:r>
          </a:p>
          <a:p>
            <a:pPr marL="0" indent="0">
              <a:buNone/>
            </a:pPr>
            <a:r>
              <a:rPr lang="en-US" dirty="0"/>
              <a:t>Niobrara Public Schools</a:t>
            </a:r>
          </a:p>
          <a:p>
            <a:pPr marL="0" indent="0">
              <a:buNone/>
            </a:pPr>
            <a:endParaRPr lang="en-US" dirty="0"/>
          </a:p>
          <a:p>
            <a:pPr marL="0" indent="0">
              <a:buNone/>
            </a:pPr>
            <a:r>
              <a:rPr lang="en-US" dirty="0"/>
              <a:t>Tammy Schaefer, Elementary Principal</a:t>
            </a:r>
          </a:p>
          <a:p>
            <a:pPr marL="0" indent="0">
              <a:buNone/>
            </a:pPr>
            <a:r>
              <a:rPr lang="en-US" dirty="0"/>
              <a:t>Cross County Community Schools</a:t>
            </a:r>
          </a:p>
        </p:txBody>
      </p:sp>
    </p:spTree>
    <p:extLst>
      <p:ext uri="{BB962C8B-B14F-4D97-AF65-F5344CB8AC3E}">
        <p14:creationId xmlns:p14="http://schemas.microsoft.com/office/powerpoint/2010/main" val="867752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Bancroft-Rosalie Family Engagement</a:t>
            </a:r>
          </a:p>
        </p:txBody>
      </p:sp>
      <p:sp>
        <p:nvSpPr>
          <p:cNvPr id="3" name="Content Placeholder 2"/>
          <p:cNvSpPr>
            <a:spLocks noGrp="1"/>
          </p:cNvSpPr>
          <p:nvPr>
            <p:ph idx="1"/>
          </p:nvPr>
        </p:nvSpPr>
        <p:spPr>
          <a:xfrm>
            <a:off x="1787769" y="1690688"/>
            <a:ext cx="9396046" cy="4650658"/>
          </a:xfrm>
        </p:spPr>
        <p:txBody>
          <a:bodyPr>
            <a:normAutofit lnSpcReduction="10000"/>
          </a:bodyPr>
          <a:lstStyle/>
          <a:p>
            <a:pPr marL="0" indent="0">
              <a:buNone/>
            </a:pPr>
            <a:r>
              <a:rPr lang="en-US" dirty="0">
                <a:solidFill>
                  <a:schemeClr val="tx1">
                    <a:lumMod val="75000"/>
                    <a:lumOff val="25000"/>
                  </a:schemeClr>
                </a:solidFill>
              </a:rPr>
              <a:t>Meetings/Events</a:t>
            </a:r>
          </a:p>
          <a:p>
            <a:endParaRPr lang="en-US" sz="1300" dirty="0">
              <a:solidFill>
                <a:schemeClr val="tx1">
                  <a:lumMod val="75000"/>
                  <a:lumOff val="25000"/>
                </a:schemeClr>
              </a:solidFill>
            </a:endParaRPr>
          </a:p>
          <a:p>
            <a:pPr marL="800100" lvl="1" indent="-342900">
              <a:buFont typeface="Arial" panose="020B0604020202020204" pitchFamily="34" charset="0"/>
              <a:buChar char="•"/>
            </a:pPr>
            <a:r>
              <a:rPr lang="en-US" dirty="0">
                <a:solidFill>
                  <a:schemeClr val="tx1">
                    <a:lumMod val="75000"/>
                    <a:lumOff val="25000"/>
                  </a:schemeClr>
                </a:solidFill>
              </a:rPr>
              <a:t>Computer Check-out Night</a:t>
            </a:r>
          </a:p>
          <a:p>
            <a:pPr marL="342900" indent="-342900">
              <a:buFont typeface="Arial" panose="020B0604020202020204" pitchFamily="34" charset="0"/>
              <a:buChar char="•"/>
            </a:pPr>
            <a:endParaRPr lang="en-US" sz="1300" dirty="0">
              <a:solidFill>
                <a:schemeClr val="tx1">
                  <a:lumMod val="75000"/>
                  <a:lumOff val="25000"/>
                </a:schemeClr>
              </a:solidFill>
            </a:endParaRPr>
          </a:p>
          <a:p>
            <a:pPr marL="800100" lvl="1" indent="-342900">
              <a:buFont typeface="Arial" panose="020B0604020202020204" pitchFamily="34" charset="0"/>
              <a:buChar char="•"/>
            </a:pPr>
            <a:r>
              <a:rPr lang="en-US" dirty="0">
                <a:solidFill>
                  <a:schemeClr val="tx1">
                    <a:lumMod val="75000"/>
                    <a:lumOff val="25000"/>
                  </a:schemeClr>
                </a:solidFill>
              </a:rPr>
              <a:t>Parent Advisory Committee- Title VIII</a:t>
            </a:r>
          </a:p>
          <a:p>
            <a:pPr marL="342900" indent="-342900">
              <a:buFont typeface="Arial" panose="020B0604020202020204" pitchFamily="34" charset="0"/>
              <a:buChar char="•"/>
            </a:pPr>
            <a:endParaRPr lang="en-US" sz="1300" dirty="0">
              <a:solidFill>
                <a:schemeClr val="tx1">
                  <a:lumMod val="75000"/>
                  <a:lumOff val="25000"/>
                </a:schemeClr>
              </a:solidFill>
            </a:endParaRPr>
          </a:p>
          <a:p>
            <a:pPr marL="800100" lvl="1" indent="-342900">
              <a:buFont typeface="Arial" panose="020B0604020202020204" pitchFamily="34" charset="0"/>
              <a:buChar char="•"/>
            </a:pPr>
            <a:r>
              <a:rPr lang="en-US" dirty="0">
                <a:solidFill>
                  <a:schemeClr val="tx1">
                    <a:lumMod val="75000"/>
                    <a:lumOff val="25000"/>
                  </a:schemeClr>
                </a:solidFill>
              </a:rPr>
              <a:t>MTSS at Kindergarten Round-up</a:t>
            </a:r>
          </a:p>
          <a:p>
            <a:pPr marL="342900" indent="-342900">
              <a:buFont typeface="Arial" panose="020B0604020202020204" pitchFamily="34" charset="0"/>
              <a:buChar char="•"/>
            </a:pPr>
            <a:endParaRPr lang="en-US" sz="1300" dirty="0">
              <a:solidFill>
                <a:schemeClr val="tx1">
                  <a:lumMod val="75000"/>
                  <a:lumOff val="25000"/>
                </a:schemeClr>
              </a:solidFill>
            </a:endParaRPr>
          </a:p>
          <a:p>
            <a:pPr marL="800100" lvl="1" indent="-342900">
              <a:buFont typeface="Arial" panose="020B0604020202020204" pitchFamily="34" charset="0"/>
              <a:buChar char="•"/>
            </a:pPr>
            <a:r>
              <a:rPr lang="en-US" dirty="0">
                <a:solidFill>
                  <a:schemeClr val="tx1">
                    <a:lumMod val="75000"/>
                    <a:lumOff val="25000"/>
                  </a:schemeClr>
                </a:solidFill>
              </a:rPr>
              <a:t>Parent/Grandparent Breakfasts</a:t>
            </a:r>
          </a:p>
          <a:p>
            <a:pPr marL="342900" indent="-342900">
              <a:buFont typeface="Arial" panose="020B0604020202020204" pitchFamily="34" charset="0"/>
              <a:buChar char="•"/>
            </a:pPr>
            <a:endParaRPr lang="en-US" sz="1300" dirty="0">
              <a:solidFill>
                <a:schemeClr val="tx1">
                  <a:lumMod val="75000"/>
                  <a:lumOff val="25000"/>
                </a:schemeClr>
              </a:solidFill>
            </a:endParaRPr>
          </a:p>
          <a:p>
            <a:pPr marL="800100" lvl="1" indent="-342900">
              <a:buFont typeface="Arial" panose="020B0604020202020204" pitchFamily="34" charset="0"/>
              <a:buChar char="•"/>
            </a:pPr>
            <a:r>
              <a:rPr lang="en-US" dirty="0">
                <a:solidFill>
                  <a:schemeClr val="tx1">
                    <a:lumMod val="75000"/>
                    <a:lumOff val="25000"/>
                  </a:schemeClr>
                </a:solidFill>
              </a:rPr>
              <a:t>Virtual Learning Days</a:t>
            </a:r>
          </a:p>
          <a:p>
            <a:pPr marL="342900" indent="-342900">
              <a:buFont typeface="Arial" panose="020B0604020202020204" pitchFamily="34" charset="0"/>
              <a:buChar char="•"/>
            </a:pPr>
            <a:endParaRPr lang="en-US" sz="1500" dirty="0">
              <a:solidFill>
                <a:schemeClr val="tx1">
                  <a:lumMod val="75000"/>
                  <a:lumOff val="25000"/>
                </a:schemeClr>
              </a:solidFill>
            </a:endParaRPr>
          </a:p>
          <a:p>
            <a:pPr marL="800100" lvl="1" indent="-342900">
              <a:buFont typeface="Arial" panose="020B0604020202020204" pitchFamily="34" charset="0"/>
              <a:buChar char="•"/>
            </a:pPr>
            <a:r>
              <a:rPr lang="en-US" dirty="0">
                <a:solidFill>
                  <a:schemeClr val="tx1">
                    <a:lumMod val="75000"/>
                    <a:lumOff val="25000"/>
                  </a:schemeClr>
                </a:solidFill>
              </a:rPr>
              <a:t>College-Career Readiness/Personal Learning Plans</a:t>
            </a:r>
          </a:p>
          <a:p>
            <a:pPr marL="342900" indent="-342900">
              <a:buFont typeface="Arial" panose="020B0604020202020204" pitchFamily="34" charset="0"/>
              <a:buChar char="•"/>
            </a:pPr>
            <a:endParaRPr lang="en-US" sz="1700" dirty="0">
              <a:solidFill>
                <a:schemeClr val="tx1">
                  <a:lumMod val="75000"/>
                  <a:lumOff val="25000"/>
                </a:schemeClr>
              </a:solidFill>
            </a:endParaRPr>
          </a:p>
          <a:p>
            <a:pPr marL="342900" indent="-342900">
              <a:buFont typeface="Arial" panose="020B0604020202020204" pitchFamily="34" charset="0"/>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744865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17375</TotalTime>
  <Words>1638</Words>
  <Application>Microsoft Office PowerPoint</Application>
  <PresentationFormat>Widescreen</PresentationFormat>
  <Paragraphs>350</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Families and Schools</vt:lpstr>
      <vt:lpstr>Objectives</vt:lpstr>
      <vt:lpstr>Introductions</vt:lpstr>
      <vt:lpstr>Why is family engagement important?</vt:lpstr>
      <vt:lpstr>Why is family engagement important?</vt:lpstr>
      <vt:lpstr>Where do I begin?</vt:lpstr>
      <vt:lpstr>Next steps…</vt:lpstr>
      <vt:lpstr>Hear from Nebraska Administrators</vt:lpstr>
      <vt:lpstr>Bancroft-Rosalie Family Engagement</vt:lpstr>
      <vt:lpstr>Bancroft-Rosalie Teachers as Advisors  Professional Development Plan</vt:lpstr>
      <vt:lpstr>Bancroft-Rosalie Teachers as Advisors  Professional Development Plan</vt:lpstr>
      <vt:lpstr>Sample Parent Report From Dibels Next (Text Only)</vt:lpstr>
      <vt:lpstr>Bancroft-Rosalie Public Schools Family Engagement</vt:lpstr>
      <vt:lpstr>Bancroft-Rosalie Public Schools Family Engagement</vt:lpstr>
      <vt:lpstr>Bancroft-Rosalie Public Schools  Family Engagement</vt:lpstr>
      <vt:lpstr>Niobrara Public Schools  Family Engagement</vt:lpstr>
      <vt:lpstr>Niobrara Public Schools  Family Engagement</vt:lpstr>
      <vt:lpstr>Niobrara Public Schools  Family Engagement</vt:lpstr>
      <vt:lpstr>Cross County Community Schools</vt:lpstr>
      <vt:lpstr>Cross County Community Schools</vt:lpstr>
      <vt:lpstr>Cross County Community Schools</vt:lpstr>
      <vt:lpstr>Cross County Community Schools</vt:lpstr>
      <vt:lpstr>Resources to Explore</vt:lpstr>
      <vt:lpstr>US Department of Education</vt:lpstr>
      <vt:lpstr>Nebraska Department of Education</vt:lpstr>
      <vt:lpstr>National Parent Teacher Association </vt:lpstr>
      <vt:lpstr>Kansas Technical Assistance  System Network</vt:lpstr>
      <vt:lpstr>Colorado Department of Education</vt:lpstr>
      <vt:lpstr>Attendance Works</vt:lpstr>
      <vt:lpstr> Teacher Book Study</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Remaklus, William</cp:lastModifiedBy>
  <cp:revision>143</cp:revision>
  <cp:lastPrinted>2018-07-20T21:05:00Z</cp:lastPrinted>
  <dcterms:created xsi:type="dcterms:W3CDTF">2018-05-11T14:16:22Z</dcterms:created>
  <dcterms:modified xsi:type="dcterms:W3CDTF">2019-11-20T22:39:12Z</dcterms:modified>
</cp:coreProperties>
</file>