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284" r:id="rId4"/>
    <p:sldId id="277" r:id="rId5"/>
    <p:sldId id="278" r:id="rId6"/>
    <p:sldId id="280" r:id="rId7"/>
    <p:sldId id="281" r:id="rId8"/>
    <p:sldId id="282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6" autoAdjust="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4636-5EA5-48AF-8298-0DF18F11D431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04F7A-42C6-43E4-A657-B8F48651F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6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04F7A-42C6-43E4-A657-B8F48651F0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3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04F7A-42C6-43E4-A657-B8F48651F0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4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6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1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8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0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2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2092C-1839-3E42-9881-B1BC212151F0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19839-9A15-9240-A47A-520DE2FB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6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neglected-delinquent.ed.gov%2Fsites%2Fdefault%2Ffiles%2Fdocs%2FAnnualCountToolkit_DeterminingFormulaCounts.pdf&amp;data=02%7C01%7Cchristy.hendricks%40mt.gov%7Cfa12fbd46a4c4c64de5008d7271304ab%7C07a94c98f30f4abbbd7ed63f8720dc02%7C0%7C1%7C637020834946732951&amp;sdata=Nsqu9nlfIPkDeM9wje4mu%2FPv912w3TEonUfHQKjfBDs%3D&amp;reserved=0" TargetMode="External"/><Relationship Id="rId7" Type="http://schemas.openxmlformats.org/officeDocument/2006/relationships/hyperlink" Target="https://gcc02.safelinks.protection.outlook.com/?url=https%3A%2F%2Fneglected-delinquent.ed.gov%2Fsites%2Fdefault%2Ffiles%2Fdocs%2FAnnualCount_Tool3_TimelineTemplate.doc&amp;data=02%7C01%7Cchristy.hendricks%40mt.gov%7Cfa12fbd46a4c4c64de5008d7271304ab%7C07a94c98f30f4abbbd7ed63f8720dc02%7C0%7C1%7C637020834946752930&amp;sdata=W2KkukmIajI3sZSaPUVJmiKRK%2FHL9uP7mi7YHYHZ%2Bmk%3D&amp;reserved=0" TargetMode="External"/><Relationship Id="rId2" Type="http://schemas.openxmlformats.org/officeDocument/2006/relationships/hyperlink" Target="https://neglected-delinquent.ed.gov/resource/annual-count-understanding-process-and-its-implic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02.safelinks.protection.outlook.com/?url=https%3A%2F%2Fneglected-delinquent.ed.gov%2Fsites%2Fdefault%2Ffiles%2Fdocs%2FAnnualCount_Tool2_ProcessChecklist.doc&amp;data=02%7C01%7Cchristy.hendricks%40mt.gov%7Cfa12fbd46a4c4c64de5008d7271304ab%7C07a94c98f30f4abbbd7ed63f8720dc02%7C0%7C1%7C637020834946752930&amp;sdata=uxdw%2Br0aEniQGLU9uK194%2F8LW%2BhiNQS7Pio4whyedlE%3D&amp;reserved=0" TargetMode="External"/><Relationship Id="rId5" Type="http://schemas.openxmlformats.org/officeDocument/2006/relationships/hyperlink" Target="https://gcc02.safelinks.protection.outlook.com/?url=https%3A%2F%2Fneglected-delinquent.ed.gov%2Fsites%2Fdefault%2Ffiles%2Fdocs%2FAnnualCount_Tool1_ReqChecklist.doc&amp;data=02%7C01%7Cchristy.hendricks%40mt.gov%7Cfa12fbd46a4c4c64de5008d7271304ab%7C07a94c98f30f4abbbd7ed63f8720dc02%7C0%7C1%7C637020834946742938&amp;sdata=kLaapfDUykePhNIXMxnMg6C%2Bwva4h6V3bSY2jQyditM%3D&amp;reserved=0" TargetMode="External"/><Relationship Id="rId4" Type="http://schemas.openxmlformats.org/officeDocument/2006/relationships/hyperlink" Target="https://gcc02.safelinks.protection.outlook.com/?url=https%3A%2F%2Fneglected-delinquent.ed.gov%2Fsites%2Fdefault%2Ffiles%2Fdocs%2FAnnualCountToolkit_DeterminingFormulaCounts.doc&amp;data=02%7C01%7Cchristy.hendricks%40mt.gov%7Cfa12fbd46a4c4c64de5008d7271304ab%7C07a94c98f30f4abbbd7ed63f8720dc02%7C0%7C1%7C637020834946732951&amp;sdata=mc6Rw%2FNYGgz1zgXLYLl3wBNB2y6J6ENoIS7PO5gKZD8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01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1689"/>
                </a:solidFill>
              </a:rPr>
              <a:t>Title I Part D Annual Caseload </a:t>
            </a:r>
            <a:r>
              <a:rPr lang="en-US" smtClean="0">
                <a:solidFill>
                  <a:srgbClr val="001689"/>
                </a:solidFill>
              </a:rPr>
              <a:t>Count 2019 </a:t>
            </a:r>
            <a:r>
              <a:rPr lang="en-US" dirty="0" smtClean="0">
                <a:solidFill>
                  <a:srgbClr val="001689"/>
                </a:solidFill>
              </a:rPr>
              <a:t>for year 2019-20 </a:t>
            </a:r>
            <a:endParaRPr lang="en-US" dirty="0">
              <a:solidFill>
                <a:srgbClr val="0016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10785"/>
            <a:ext cx="6400800" cy="1752600"/>
          </a:xfrm>
        </p:spPr>
        <p:txBody>
          <a:bodyPr/>
          <a:lstStyle/>
          <a:p>
            <a:r>
              <a:rPr lang="en-US" dirty="0" smtClean="0"/>
              <a:t>Local Neglected Programs and LEA Subpart 2, Part D Programs (staff secure and detention)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39"/>
    </mc:Choice>
    <mc:Fallback xmlns="">
      <p:transition spd="slow" advTm="1903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Introduction:</a:t>
            </a:r>
            <a:r>
              <a:rPr lang="en-US" dirty="0" smtClean="0"/>
              <a:t>  When the grant year begins in July, funds are within the Title IA allocation for neglected, and for a separate grant for districts with detention centers (Part D, Subpart 2 funds).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was this decided? </a:t>
            </a:r>
            <a:r>
              <a:rPr lang="en-US" dirty="0" smtClean="0"/>
              <a:t>From the previous year, a caseload count process was used to generate funds for districts.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process </a:t>
            </a:r>
            <a:r>
              <a:rPr lang="en-US" dirty="0" smtClean="0"/>
              <a:t>involves an annual list to Title I NDE from HHS and Probation listing licensed locations in various districts as housing sites for neglected/delinquent youth.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6"/>
    </mc:Choice>
    <mc:Fallback xmlns="">
      <p:transition spd="slow" advTm="163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Annual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 then what happens? </a:t>
            </a:r>
            <a:r>
              <a:rPr lang="en-US" dirty="0" smtClean="0"/>
              <a:t>The Title office contacts each district with a list of site locations in August. The CDC is loaded with the information from the data developers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District Notification Accomplished by </a:t>
            </a:r>
            <a:r>
              <a:rPr lang="en-US" dirty="0" smtClean="0"/>
              <a:t>e-mails to the districts, the NDE Monthly Calendar listserv notification of CDC reporting for each district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Collaborative efforts </a:t>
            </a:r>
            <a:r>
              <a:rPr lang="en-US" dirty="0" smtClean="0"/>
              <a:t>with SEA, various agencies and districts for 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2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14"/>
    </mc:Choice>
    <mc:Fallback xmlns="">
      <p:transition spd="slow" advTm="2211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Initial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District receives notification of a facility located in their district</a:t>
            </a:r>
          </a:p>
          <a:p>
            <a:r>
              <a:rPr lang="en-US" dirty="0" smtClean="0"/>
              <a:t>Complete directions for districts with graphics is provided on the CDC instruction link</a:t>
            </a:r>
          </a:p>
          <a:p>
            <a:r>
              <a:rPr lang="en-US" dirty="0" smtClean="0"/>
              <a:t>District can enter CDC by September 2</a:t>
            </a:r>
          </a:p>
          <a:p>
            <a:r>
              <a:rPr lang="en-US" dirty="0" smtClean="0"/>
              <a:t>The CDC is the place that districts retrieve the form to send out to facilities</a:t>
            </a:r>
          </a:p>
          <a:p>
            <a:r>
              <a:rPr lang="en-US" dirty="0"/>
              <a:t>The district sends the caseload form to the facility</a:t>
            </a:r>
          </a:p>
          <a:p>
            <a:r>
              <a:rPr lang="en-US" dirty="0" smtClean="0"/>
              <a:t>The CDC is open on Sept 2 and closes on Dec 5 with an audit period of 30 days until Jan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5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4"/>
    </mc:Choice>
    <mc:Fallback xmlns="">
      <p:transition spd="slow" advTm="37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acility Counts Students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directions are included on the form.</a:t>
            </a:r>
          </a:p>
          <a:p>
            <a:r>
              <a:rPr lang="en-US" dirty="0" smtClean="0"/>
              <a:t>Facilities and districts can consult on the specific forms regarding accurate completion</a:t>
            </a:r>
          </a:p>
          <a:p>
            <a:r>
              <a:rPr lang="en-US" dirty="0" smtClean="0"/>
              <a:t>A facility is to count students in a 30 consecutive period of time</a:t>
            </a:r>
          </a:p>
          <a:p>
            <a:r>
              <a:rPr lang="en-US" dirty="0" smtClean="0"/>
              <a:t>For example Sept 2 followed by 30 days total (with having one day in October)</a:t>
            </a:r>
          </a:p>
          <a:p>
            <a:r>
              <a:rPr lang="en-US" dirty="0" smtClean="0"/>
              <a:t>The facility counts how many different (unique) students were in the facility during a designated time period</a:t>
            </a:r>
          </a:p>
          <a:p>
            <a:r>
              <a:rPr lang="en-US" dirty="0" smtClean="0"/>
              <a:t>The count age is for students 5-17 within the 30 consecutive count period for this Annual Count for Title IA and Title ID</a:t>
            </a:r>
          </a:p>
          <a:p>
            <a:r>
              <a:rPr lang="en-US" dirty="0" smtClean="0"/>
              <a:t>All information is entered on the form by the facility</a:t>
            </a:r>
          </a:p>
          <a:p>
            <a:r>
              <a:rPr lang="en-US" dirty="0" smtClean="0"/>
              <a:t>The facility mails or e-mails form to 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8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3"/>
    </mc:Choice>
    <mc:Fallback xmlns="">
      <p:transition spd="slow" advTm="36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Complete Age Verification form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Facilities need </a:t>
            </a:r>
            <a:r>
              <a:rPr lang="en-US" dirty="0" smtClean="0">
                <a:solidFill>
                  <a:srgbClr val="FF0000"/>
                </a:solidFill>
              </a:rPr>
              <a:t>to verify </a:t>
            </a:r>
            <a:r>
              <a:rPr lang="en-US" dirty="0" smtClean="0"/>
              <a:t>the ages of the youth counted. A spreadsheet document is on the CDC also for correct age verification</a:t>
            </a:r>
          </a:p>
          <a:p>
            <a:r>
              <a:rPr lang="en-US" dirty="0" smtClean="0"/>
              <a:t>This is completed by using a code for the student’s name (privacy)</a:t>
            </a:r>
          </a:p>
          <a:p>
            <a:r>
              <a:rPr lang="en-US" dirty="0" smtClean="0"/>
              <a:t>A birthdate is recorded next to the code for the student</a:t>
            </a:r>
          </a:p>
          <a:p>
            <a:r>
              <a:rPr lang="en-US" dirty="0" smtClean="0"/>
              <a:t>Students who reach 18 during the time period are not counted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4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17"/>
    </mc:Choice>
    <mc:Fallback xmlns="">
      <p:transition spd="slow" advTm="1771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Communication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district and facility communicate regarding any questions</a:t>
            </a:r>
          </a:p>
          <a:p>
            <a:r>
              <a:rPr lang="en-US" dirty="0" smtClean="0"/>
              <a:t>The district verifies the information received is correct-school location, youth ages, and other answers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double check the school question?—</a:t>
            </a:r>
            <a:r>
              <a:rPr lang="en-US" dirty="0" smtClean="0"/>
              <a:t>the district needs to assure that students are attending an approved or accredited school to earn credits.</a:t>
            </a:r>
          </a:p>
          <a:p>
            <a:r>
              <a:rPr lang="en-US" dirty="0" smtClean="0"/>
              <a:t>The district transfers the completed form information to the CDC online form</a:t>
            </a:r>
          </a:p>
          <a:p>
            <a:r>
              <a:rPr lang="en-US" dirty="0" smtClean="0"/>
              <a:t>After form online completion, the district checks the summary form that is generated by the CDC for their district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22"/>
    </mc:Choice>
    <mc:Fallback xmlns="">
      <p:transition spd="slow" advTm="3052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Records Retention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completing the online information form, submit and approve by the responsible district staff (per GMS log) </a:t>
            </a:r>
          </a:p>
          <a:p>
            <a:r>
              <a:rPr lang="en-US" dirty="0" smtClean="0"/>
              <a:t>The district keeps the paper forms for 7 years= spreadsheet and count form</a:t>
            </a:r>
          </a:p>
          <a:p>
            <a:r>
              <a:rPr lang="en-US" dirty="0" smtClean="0"/>
              <a:t>The online summary can show different years of the district collection for comparison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questions</a:t>
            </a:r>
            <a:r>
              <a:rPr lang="en-US" dirty="0" smtClean="0"/>
              <a:t>, contact Pat Frost, Title I Part A Consultant, and Title I Part D State Coordinator @ 402 471 2478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7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56"/>
    </mc:Choice>
    <mc:Fallback xmlns="">
      <p:transition spd="slow" advTm="1745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hlinkClick r:id="rId2"/>
              </a:rPr>
              <a:t>The Annual Count: Understanding the Process and its </a:t>
            </a:r>
            <a:r>
              <a:rPr lang="en-US" b="1" dirty="0" smtClean="0">
                <a:hlinkClick r:id="rId2"/>
              </a:rPr>
              <a:t>Implications</a:t>
            </a:r>
            <a:r>
              <a:rPr lang="en-US" b="1" dirty="0" smtClean="0"/>
              <a:t>--all information found on neglected-delinquent.org</a:t>
            </a:r>
          </a:p>
          <a:p>
            <a:r>
              <a:rPr lang="en-US" dirty="0" smtClean="0"/>
              <a:t>Toolkit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PDF</a:t>
            </a:r>
            <a:r>
              <a:rPr lang="en-US" dirty="0"/>
              <a:t>) (</a:t>
            </a:r>
            <a:r>
              <a:rPr lang="en-US" dirty="0">
                <a:hlinkClick r:id="rId4"/>
              </a:rPr>
              <a:t>MS Word</a:t>
            </a:r>
            <a:r>
              <a:rPr lang="en-US" dirty="0"/>
              <a:t>)</a:t>
            </a:r>
          </a:p>
          <a:p>
            <a:r>
              <a:rPr lang="en-US" dirty="0"/>
              <a:t>o    </a:t>
            </a:r>
            <a:r>
              <a:rPr lang="en-US" dirty="0">
                <a:hlinkClick r:id="rId5"/>
              </a:rPr>
              <a:t>Tool 1: Annual Count Requirements Checklist</a:t>
            </a:r>
            <a:r>
              <a:rPr lang="en-US" dirty="0"/>
              <a:t> (MS Word)</a:t>
            </a:r>
          </a:p>
          <a:p>
            <a:r>
              <a:rPr lang="en-US" dirty="0"/>
              <a:t>o    </a:t>
            </a:r>
            <a:r>
              <a:rPr lang="en-US" dirty="0">
                <a:hlinkClick r:id="rId6"/>
              </a:rPr>
              <a:t>Tool 2: Annual Count Process Checklist</a:t>
            </a:r>
            <a:r>
              <a:rPr lang="en-US" dirty="0"/>
              <a:t> (MS Word)</a:t>
            </a:r>
          </a:p>
          <a:p>
            <a:r>
              <a:rPr lang="en-US" dirty="0"/>
              <a:t>o    </a:t>
            </a:r>
            <a:r>
              <a:rPr lang="en-US" dirty="0">
                <a:hlinkClick r:id="rId7"/>
              </a:rPr>
              <a:t>Tool 3: Annual Count Timeline Template</a:t>
            </a:r>
            <a:r>
              <a:rPr lang="en-US" dirty="0"/>
              <a:t> (MS Word)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DE Theme">
      <a:dk1>
        <a:srgbClr val="1F1646"/>
      </a:dk1>
      <a:lt1>
        <a:sysClr val="window" lastClr="FFFFFF"/>
      </a:lt1>
      <a:dk2>
        <a:srgbClr val="1F1646"/>
      </a:dk2>
      <a:lt2>
        <a:srgbClr val="FFFFFF"/>
      </a:lt2>
      <a:accent1>
        <a:srgbClr val="001689"/>
      </a:accent1>
      <a:accent2>
        <a:srgbClr val="E74C3C"/>
      </a:accent2>
      <a:accent3>
        <a:srgbClr val="FF6C00"/>
      </a:accent3>
      <a:accent4>
        <a:srgbClr val="A15CBD"/>
      </a:accent4>
      <a:accent5>
        <a:srgbClr val="1ABC9C"/>
      </a:accent5>
      <a:accent6>
        <a:srgbClr val="FFCE00"/>
      </a:accent6>
      <a:hlink>
        <a:srgbClr val="001689"/>
      </a:hlink>
      <a:folHlink>
        <a:srgbClr val="3593D9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623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Rockwell</vt:lpstr>
      <vt:lpstr>Office Theme</vt:lpstr>
      <vt:lpstr>Title I Part D Annual Caseload Count 2019 for year 2019-20 </vt:lpstr>
      <vt:lpstr>PowerPoint Presentation</vt:lpstr>
      <vt:lpstr>Process of Annual Count</vt:lpstr>
      <vt:lpstr>District Initial Steps</vt:lpstr>
      <vt:lpstr>How Facility Counts Students</vt:lpstr>
      <vt:lpstr>Complete Age Verification form</vt:lpstr>
      <vt:lpstr>Communication</vt:lpstr>
      <vt:lpstr>Records Retention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Frost, Pat</cp:lastModifiedBy>
  <cp:revision>52</cp:revision>
  <dcterms:created xsi:type="dcterms:W3CDTF">2015-03-03T20:12:18Z</dcterms:created>
  <dcterms:modified xsi:type="dcterms:W3CDTF">2019-11-22T21:33:00Z</dcterms:modified>
</cp:coreProperties>
</file>