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tif" ContentType="image/t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notesSlides/notesSlide27.xml" ContentType="application/vnd.openxmlformats-officedocument.presentationml.notesSlide+xml"/>
  <Override PartName="/ppt/tags/tag27.xml" ContentType="application/vnd.openxmlformats-officedocument.presentationml.tags+xml"/>
  <Override PartName="/ppt/notesSlides/notesSlide28.xml" ContentType="application/vnd.openxmlformats-officedocument.presentationml.notesSlide+xml"/>
  <Override PartName="/ppt/tags/tag28.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29.xml" ContentType="application/vnd.openxmlformats-officedocument.presentationml.tags+xml"/>
  <Override PartName="/ppt/notesSlides/notesSlide40.xml" ContentType="application/vnd.openxmlformats-officedocument.presentationml.notesSlide+xml"/>
  <Override PartName="/ppt/tags/tag30.xml" ContentType="application/vnd.openxmlformats-officedocument.presentationml.tags+xml"/>
  <Override PartName="/ppt/notesSlides/notesSlide41.xml" ContentType="application/vnd.openxmlformats-officedocument.presentationml.notesSlide+xml"/>
  <Override PartName="/ppt/tags/tag31.xml" ContentType="application/vnd.openxmlformats-officedocument.presentationml.tags+xml"/>
  <Override PartName="/ppt/notesSlides/notesSlide42.xml" ContentType="application/vnd.openxmlformats-officedocument.presentationml.notesSlide+xml"/>
  <Override PartName="/ppt/tags/tag32.xml" ContentType="application/vnd.openxmlformats-officedocument.presentationml.tags+xml"/>
  <Override PartName="/ppt/notesSlides/notesSlide43.xml" ContentType="application/vnd.openxmlformats-officedocument.presentationml.notesSlide+xml"/>
  <Override PartName="/ppt/tags/tag33.xml" ContentType="application/vnd.openxmlformats-officedocument.presentationml.tags+xml"/>
  <Override PartName="/ppt/notesSlides/notesSlide44.xml" ContentType="application/vnd.openxmlformats-officedocument.presentationml.notesSlide+xml"/>
  <Override PartName="/ppt/tags/tag34.xml" ContentType="application/vnd.openxmlformats-officedocument.presentationml.tags+xml"/>
  <Override PartName="/ppt/notesSlides/notesSlide45.xml" ContentType="application/vnd.openxmlformats-officedocument.presentationml.notesSlide+xml"/>
  <Override PartName="/ppt/tags/tag35.xml" ContentType="application/vnd.openxmlformats-officedocument.presentationml.tags+xml"/>
  <Override PartName="/ppt/notesSlides/notesSlide46.xml" ContentType="application/vnd.openxmlformats-officedocument.presentationml.notesSlide+xml"/>
  <Override PartName="/ppt/tags/tag36.xml" ContentType="application/vnd.openxmlformats-officedocument.presentationml.tags+xml"/>
  <Override PartName="/ppt/notesSlides/notesSlide47.xml" ContentType="application/vnd.openxmlformats-officedocument.presentationml.notesSlide+xml"/>
  <Override PartName="/ppt/tags/tag37.xml" ContentType="application/vnd.openxmlformats-officedocument.presentationml.tags+xml"/>
  <Override PartName="/ppt/notesSlides/notesSlide48.xml" ContentType="application/vnd.openxmlformats-officedocument.presentationml.notesSlide+xml"/>
  <Override PartName="/ppt/tags/tag38.xml" ContentType="application/vnd.openxmlformats-officedocument.presentationml.tags+xml"/>
  <Override PartName="/ppt/notesSlides/notesSlide49.xml" ContentType="application/vnd.openxmlformats-officedocument.presentationml.notesSlide+xml"/>
  <Override PartName="/ppt/tags/tag39.xml" ContentType="application/vnd.openxmlformats-officedocument.presentationml.tags+xml"/>
  <Override PartName="/ppt/notesSlides/notesSlide50.xml" ContentType="application/vnd.openxmlformats-officedocument.presentationml.notesSlide+xml"/>
  <Override PartName="/ppt/tags/tag40.xml" ContentType="application/vnd.openxmlformats-officedocument.presentationml.tags+xml"/>
  <Override PartName="/ppt/notesSlides/notesSlide51.xml" ContentType="application/vnd.openxmlformats-officedocument.presentationml.notesSlide+xml"/>
  <Override PartName="/ppt/tags/tag41.xml" ContentType="application/vnd.openxmlformats-officedocument.presentationml.tags+xml"/>
  <Override PartName="/ppt/notesSlides/notesSlide52.xml" ContentType="application/vnd.openxmlformats-officedocument.presentationml.notesSlide+xml"/>
  <Override PartName="/ppt/tags/tag42.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43.xml" ContentType="application/vnd.openxmlformats-officedocument.presentationml.tags+xml"/>
  <Override PartName="/ppt/notesSlides/notesSlide57.xml" ContentType="application/vnd.openxmlformats-officedocument.presentationml.notesSlide+xml"/>
  <Override PartName="/ppt/tags/tag44.xml" ContentType="application/vnd.openxmlformats-officedocument.presentationml.tags+xml"/>
  <Override PartName="/ppt/notesSlides/notesSlide58.xml" ContentType="application/vnd.openxmlformats-officedocument.presentationml.notesSlide+xml"/>
  <Override PartName="/ppt/media/image49.tif" ContentType="image/tiff"/>
  <Override PartName="/ppt/media/image50.tif" ContentType="image/tiff"/>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 id="2147483664" r:id="rId3"/>
    <p:sldMasterId id="2147483665" r:id="rId4"/>
  </p:sldMasterIdLst>
  <p:notesMasterIdLst>
    <p:notesMasterId r:id="rId63"/>
  </p:notesMasterIdLst>
  <p:handoutMasterIdLst>
    <p:handoutMasterId r:id="rId64"/>
  </p:handoutMasterIdLst>
  <p:sldIdLst>
    <p:sldId id="258" r:id="rId5"/>
    <p:sldId id="318" r:id="rId6"/>
    <p:sldId id="326" r:id="rId7"/>
    <p:sldId id="325" r:id="rId8"/>
    <p:sldId id="276" r:id="rId9"/>
    <p:sldId id="371" r:id="rId10"/>
    <p:sldId id="378" r:id="rId11"/>
    <p:sldId id="319" r:id="rId12"/>
    <p:sldId id="366" r:id="rId13"/>
    <p:sldId id="272" r:id="rId14"/>
    <p:sldId id="359" r:id="rId15"/>
    <p:sldId id="357" r:id="rId16"/>
    <p:sldId id="279" r:id="rId17"/>
    <p:sldId id="332" r:id="rId18"/>
    <p:sldId id="280" r:id="rId19"/>
    <p:sldId id="360" r:id="rId20"/>
    <p:sldId id="281" r:id="rId21"/>
    <p:sldId id="361" r:id="rId22"/>
    <p:sldId id="283" r:id="rId23"/>
    <p:sldId id="362" r:id="rId24"/>
    <p:sldId id="282" r:id="rId25"/>
    <p:sldId id="363" r:id="rId26"/>
    <p:sldId id="284" r:id="rId27"/>
    <p:sldId id="275" r:id="rId28"/>
    <p:sldId id="374" r:id="rId29"/>
    <p:sldId id="358" r:id="rId30"/>
    <p:sldId id="333" r:id="rId31"/>
    <p:sldId id="277" r:id="rId32"/>
    <p:sldId id="278" r:id="rId33"/>
    <p:sldId id="339" r:id="rId34"/>
    <p:sldId id="342" r:id="rId35"/>
    <p:sldId id="343" r:id="rId36"/>
    <p:sldId id="344" r:id="rId37"/>
    <p:sldId id="345" r:id="rId38"/>
    <p:sldId id="346" r:id="rId39"/>
    <p:sldId id="347" r:id="rId40"/>
    <p:sldId id="348" r:id="rId41"/>
    <p:sldId id="349" r:id="rId42"/>
    <p:sldId id="350" r:id="rId43"/>
    <p:sldId id="287" r:id="rId44"/>
    <p:sldId id="288" r:id="rId45"/>
    <p:sldId id="289" r:id="rId46"/>
    <p:sldId id="290" r:id="rId47"/>
    <p:sldId id="294" r:id="rId48"/>
    <p:sldId id="291" r:id="rId49"/>
    <p:sldId id="292" r:id="rId50"/>
    <p:sldId id="293" r:id="rId51"/>
    <p:sldId id="296" r:id="rId52"/>
    <p:sldId id="356" r:id="rId53"/>
    <p:sldId id="365" r:id="rId54"/>
    <p:sldId id="334" r:id="rId55"/>
    <p:sldId id="375" r:id="rId56"/>
    <p:sldId id="354" r:id="rId57"/>
    <p:sldId id="379" r:id="rId58"/>
    <p:sldId id="380" r:id="rId59"/>
    <p:sldId id="376" r:id="rId60"/>
    <p:sldId id="286" r:id="rId61"/>
    <p:sldId id="257" r:id="rId62"/>
  </p:sldIdLst>
  <p:sldSz cx="12192000" cy="6858000"/>
  <p:notesSz cx="9601200" cy="7315200"/>
  <p:custDataLst>
    <p:tags r:id="rId6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acilitator Introduction" id="{09DA57CE-BC07-7D41-B30E-00367885C63F}">
          <p14:sldIdLst>
            <p14:sldId id="258"/>
            <p14:sldId id="318"/>
            <p14:sldId id="326"/>
          </p14:sldIdLst>
        </p14:section>
        <p14:section name="Setting Context | 1h25m" id="{803DF78E-BDB8-B947-99E8-DA9F91E1E11D}">
          <p14:sldIdLst>
            <p14:sldId id="325"/>
            <p14:sldId id="276"/>
            <p14:sldId id="371"/>
            <p14:sldId id="378"/>
            <p14:sldId id="319"/>
            <p14:sldId id="366"/>
            <p14:sldId id="272"/>
            <p14:sldId id="359"/>
            <p14:sldId id="357"/>
          </p14:sldIdLst>
        </p14:section>
        <p14:section name="History of SAE | 0h55m" id="{34FED62F-B428-5D46-A675-CCAB5618BFEF}">
          <p14:sldIdLst>
            <p14:sldId id="279"/>
            <p14:sldId id="332"/>
            <p14:sldId id="280"/>
            <p14:sldId id="360"/>
            <p14:sldId id="281"/>
            <p14:sldId id="361"/>
            <p14:sldId id="283"/>
            <p14:sldId id="362"/>
            <p14:sldId id="282"/>
            <p14:sldId id="363"/>
            <p14:sldId id="284"/>
            <p14:sldId id="275"/>
            <p14:sldId id="374"/>
          </p14:sldIdLst>
        </p14:section>
        <p14:section name="Redefining SAE | 1h30m" id="{22DD7E1B-F5F9-DB46-9F3E-A204D91CBD8F}">
          <p14:sldIdLst>
            <p14:sldId id="358"/>
            <p14:sldId id="333"/>
            <p14:sldId id="277"/>
            <p14:sldId id="278"/>
            <p14:sldId id="339"/>
            <p14:sldId id="342"/>
            <p14:sldId id="343"/>
            <p14:sldId id="344"/>
            <p14:sldId id="345"/>
            <p14:sldId id="346"/>
            <p14:sldId id="347"/>
            <p14:sldId id="348"/>
            <p14:sldId id="349"/>
            <p14:sldId id="350"/>
            <p14:sldId id="287"/>
            <p14:sldId id="288"/>
            <p14:sldId id="289"/>
            <p14:sldId id="290"/>
            <p14:sldId id="294"/>
            <p14:sldId id="291"/>
            <p14:sldId id="292"/>
            <p14:sldId id="293"/>
            <p14:sldId id="296"/>
            <p14:sldId id="356"/>
            <p14:sldId id="365"/>
            <p14:sldId id="334"/>
            <p14:sldId id="375"/>
          </p14:sldIdLst>
        </p14:section>
        <p14:section name="Integration Plan | 1h00m" id="{3BE9B160-0DE7-014B-BFCD-0B3A51AC39E4}">
          <p14:sldIdLst>
            <p14:sldId id="354"/>
            <p14:sldId id="379"/>
            <p14:sldId id="380"/>
            <p14:sldId id="376"/>
          </p14:sldIdLst>
        </p14:section>
        <p14:section name="Day One Recap | 0h10m" id="{62F80B27-1F76-9C44-9774-E26248D3F52A}">
          <p14:sldIdLst>
            <p14:sldId id="286"/>
            <p14:sldId id="25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drey Denney" initials="AD" lastIdx="45" clrIdx="0">
    <p:extLst>
      <p:ext uri="{19B8F6BF-5375-455C-9EA6-DF929625EA0E}">
        <p15:presenceInfo xmlns:p15="http://schemas.microsoft.com/office/powerpoint/2012/main" userId="S::adenney@vivayic.com::429b7b7f-90c8-4022-80ed-30d9e7bf88e1" providerId="AD"/>
      </p:ext>
    </p:extLst>
  </p:cmAuthor>
  <p:cmAuthor id="2" name="Shane Jacques" initials="SJ" lastIdx="33" clrIdx="1">
    <p:extLst>
      <p:ext uri="{19B8F6BF-5375-455C-9EA6-DF929625EA0E}">
        <p15:presenceInfo xmlns:p15="http://schemas.microsoft.com/office/powerpoint/2012/main" userId="Shane Jacques" providerId="None"/>
      </p:ext>
    </p:extLst>
  </p:cmAuthor>
  <p:cmAuthor id="3" name="Kelsey Ellis" initials="KE" lastIdx="31" clrIdx="2">
    <p:extLst>
      <p:ext uri="{19B8F6BF-5375-455C-9EA6-DF929625EA0E}">
        <p15:presenceInfo xmlns:p15="http://schemas.microsoft.com/office/powerpoint/2012/main" userId="S::kellis@vivayic.com::2466b66f-f606-4525-b04e-4031a863e1b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45D"/>
    <a:srgbClr val="005543"/>
    <a:srgbClr val="BFD630"/>
    <a:srgbClr val="D7E488"/>
    <a:srgbClr val="2A51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77"/>
    <p:restoredTop sz="68450" autoAdjust="0"/>
  </p:normalViewPr>
  <p:slideViewPr>
    <p:cSldViewPr snapToGrid="0" snapToObjects="1">
      <p:cViewPr varScale="1">
        <p:scale>
          <a:sx n="96" d="100"/>
          <a:sy n="96" d="100"/>
        </p:scale>
        <p:origin x="1212" y="90"/>
      </p:cViewPr>
      <p:guideLst/>
    </p:cSldViewPr>
  </p:slideViewPr>
  <p:notesTextViewPr>
    <p:cViewPr>
      <p:scale>
        <a:sx n="110" d="100"/>
        <a:sy n="110" d="100"/>
      </p:scale>
      <p:origin x="0" y="0"/>
    </p:cViewPr>
  </p:notesTextViewPr>
  <p:notesViewPr>
    <p:cSldViewPr snapToGrid="0" snapToObjects="1">
      <p:cViewPr varScale="1">
        <p:scale>
          <a:sx n="108" d="100"/>
          <a:sy n="108" d="100"/>
        </p:scale>
        <p:origin x="2632"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handoutMaster" Target="handoutMasters/handoutMaster1.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DE596B-EEE6-0F46-BB9B-80EACCF5A727}"/>
              </a:ext>
            </a:extLst>
          </p:cNvPr>
          <p:cNvSpPr>
            <a:spLocks noGrp="1"/>
          </p:cNvSpPr>
          <p:nvPr>
            <p:ph type="hdr" sz="quarter"/>
          </p:nvPr>
        </p:nvSpPr>
        <p:spPr>
          <a:xfrm>
            <a:off x="0" y="0"/>
            <a:ext cx="4161176" cy="366092"/>
          </a:xfrm>
          <a:prstGeom prst="rect">
            <a:avLst/>
          </a:prstGeom>
        </p:spPr>
        <p:txBody>
          <a:bodyPr vert="horz" lIns="94851" tIns="47425" rIns="94851" bIns="47425" rtlCol="0"/>
          <a:lstStyle>
            <a:lvl1pPr algn="l">
              <a:defRPr sz="1200"/>
            </a:lvl1pPr>
          </a:lstStyle>
          <a:p>
            <a:endParaRPr lang="en-US"/>
          </a:p>
        </p:txBody>
      </p:sp>
      <p:sp>
        <p:nvSpPr>
          <p:cNvPr id="3" name="Date Placeholder 2">
            <a:extLst>
              <a:ext uri="{FF2B5EF4-FFF2-40B4-BE49-F238E27FC236}">
                <a16:creationId xmlns:a16="http://schemas.microsoft.com/office/drawing/2014/main" id="{41E32DE3-DC69-0F42-B051-5C4F94331D74}"/>
              </a:ext>
            </a:extLst>
          </p:cNvPr>
          <p:cNvSpPr>
            <a:spLocks noGrp="1"/>
          </p:cNvSpPr>
          <p:nvPr>
            <p:ph type="dt" sz="quarter" idx="1"/>
          </p:nvPr>
        </p:nvSpPr>
        <p:spPr>
          <a:xfrm>
            <a:off x="5438386" y="0"/>
            <a:ext cx="4161176" cy="366092"/>
          </a:xfrm>
          <a:prstGeom prst="rect">
            <a:avLst/>
          </a:prstGeom>
        </p:spPr>
        <p:txBody>
          <a:bodyPr vert="horz" lIns="94851" tIns="47425" rIns="94851" bIns="47425" rtlCol="0"/>
          <a:lstStyle>
            <a:lvl1pPr algn="r">
              <a:defRPr sz="1200"/>
            </a:lvl1pPr>
          </a:lstStyle>
          <a:p>
            <a:fld id="{044664F6-A85E-3F49-A537-6900A40E71F4}" type="datetimeFigureOut">
              <a:rPr lang="en-US" smtClean="0"/>
              <a:t>8/26/2019</a:t>
            </a:fld>
            <a:endParaRPr lang="en-US"/>
          </a:p>
        </p:txBody>
      </p:sp>
      <p:sp>
        <p:nvSpPr>
          <p:cNvPr id="4" name="Footer Placeholder 3">
            <a:extLst>
              <a:ext uri="{FF2B5EF4-FFF2-40B4-BE49-F238E27FC236}">
                <a16:creationId xmlns:a16="http://schemas.microsoft.com/office/drawing/2014/main" id="{BA13D7ED-EBBB-FD41-A494-EF0864781B48}"/>
              </a:ext>
            </a:extLst>
          </p:cNvPr>
          <p:cNvSpPr>
            <a:spLocks noGrp="1"/>
          </p:cNvSpPr>
          <p:nvPr>
            <p:ph type="ftr" sz="quarter" idx="2"/>
          </p:nvPr>
        </p:nvSpPr>
        <p:spPr>
          <a:xfrm>
            <a:off x="0" y="6949110"/>
            <a:ext cx="4161176" cy="366091"/>
          </a:xfrm>
          <a:prstGeom prst="rect">
            <a:avLst/>
          </a:prstGeom>
        </p:spPr>
        <p:txBody>
          <a:bodyPr vert="horz" lIns="94851" tIns="47425" rIns="94851" bIns="47425"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782B67A-F4DE-5C48-A201-4B4FC711D8B4}"/>
              </a:ext>
            </a:extLst>
          </p:cNvPr>
          <p:cNvSpPr>
            <a:spLocks noGrp="1"/>
          </p:cNvSpPr>
          <p:nvPr>
            <p:ph type="sldNum" sz="quarter" idx="3"/>
          </p:nvPr>
        </p:nvSpPr>
        <p:spPr>
          <a:xfrm>
            <a:off x="5438386" y="6949110"/>
            <a:ext cx="4161176" cy="366091"/>
          </a:xfrm>
          <a:prstGeom prst="rect">
            <a:avLst/>
          </a:prstGeom>
        </p:spPr>
        <p:txBody>
          <a:bodyPr vert="horz" lIns="94851" tIns="47425" rIns="94851" bIns="47425" rtlCol="0" anchor="b"/>
          <a:lstStyle>
            <a:lvl1pPr algn="r">
              <a:defRPr sz="1200"/>
            </a:lvl1pPr>
          </a:lstStyle>
          <a:p>
            <a:fld id="{7852682E-1EEC-9149-9D6A-2695B55DEC92}" type="slidenum">
              <a:rPr lang="en-US" smtClean="0"/>
              <a:t>‹#›</a:t>
            </a:fld>
            <a:endParaRPr lang="en-US"/>
          </a:p>
        </p:txBody>
      </p:sp>
    </p:spTree>
    <p:extLst>
      <p:ext uri="{BB962C8B-B14F-4D97-AF65-F5344CB8AC3E}">
        <p14:creationId xmlns:p14="http://schemas.microsoft.com/office/powerpoint/2010/main" val="38431973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E124AA-6EDB-074A-BB0B-A57958C1291F}"/>
              </a:ext>
            </a:extLst>
          </p:cNvPr>
          <p:cNvPicPr>
            <a:picLocks noChangeAspect="1"/>
          </p:cNvPicPr>
          <p:nvPr/>
        </p:nvPicPr>
        <p:blipFill>
          <a:blip r:embed="rId2"/>
          <a:stretch>
            <a:fillRect/>
          </a:stretch>
        </p:blipFill>
        <p:spPr>
          <a:xfrm>
            <a:off x="0" y="1674565"/>
            <a:ext cx="9601200" cy="5640635"/>
          </a:xfrm>
          <a:prstGeom prst="rect">
            <a:avLst/>
          </a:prstGeom>
        </p:spPr>
      </p:pic>
      <p:sp>
        <p:nvSpPr>
          <p:cNvPr id="2" name="Header Placeholder 1"/>
          <p:cNvSpPr>
            <a:spLocks noGrp="1"/>
          </p:cNvSpPr>
          <p:nvPr>
            <p:ph type="hdr" sz="quarter"/>
          </p:nvPr>
        </p:nvSpPr>
        <p:spPr>
          <a:xfrm>
            <a:off x="0" y="2"/>
            <a:ext cx="4160520" cy="367030"/>
          </a:xfrm>
          <a:prstGeom prst="rect">
            <a:avLst/>
          </a:prstGeom>
        </p:spPr>
        <p:txBody>
          <a:bodyPr vert="horz" lIns="96653" tIns="48327" rIns="96653" bIns="48327" rtlCol="0"/>
          <a:lstStyle>
            <a:lvl1pPr algn="l">
              <a:defRPr sz="1200"/>
            </a:lvl1pPr>
          </a:lstStyle>
          <a:p>
            <a:endParaRPr lang="en-US" dirty="0"/>
          </a:p>
        </p:txBody>
      </p:sp>
      <p:sp>
        <p:nvSpPr>
          <p:cNvPr id="4" name="Slide Image Placeholder 3"/>
          <p:cNvSpPr>
            <a:spLocks noGrp="1" noRot="1" noChangeAspect="1"/>
          </p:cNvSpPr>
          <p:nvPr>
            <p:ph type="sldImg" idx="2"/>
          </p:nvPr>
        </p:nvSpPr>
        <p:spPr>
          <a:xfrm>
            <a:off x="220663" y="368300"/>
            <a:ext cx="5160962" cy="2903538"/>
          </a:xfrm>
          <a:prstGeom prst="rect">
            <a:avLst/>
          </a:prstGeom>
          <a:noFill/>
          <a:ln w="12700">
            <a:solidFill>
              <a:prstClr val="black"/>
            </a:solidFill>
          </a:ln>
        </p:spPr>
        <p:txBody>
          <a:bodyPr vert="horz" lIns="96653" tIns="48327" rIns="96653" bIns="48327" rtlCol="0" anchor="ctr"/>
          <a:lstStyle/>
          <a:p>
            <a:r>
              <a:rPr lang="en-US" dirty="0"/>
              <a:t> </a:t>
            </a:r>
          </a:p>
        </p:txBody>
      </p:sp>
      <p:sp>
        <p:nvSpPr>
          <p:cNvPr id="5" name="Notes Placeholder 4"/>
          <p:cNvSpPr>
            <a:spLocks noGrp="1"/>
          </p:cNvSpPr>
          <p:nvPr>
            <p:ph type="body" sz="quarter" idx="3"/>
          </p:nvPr>
        </p:nvSpPr>
        <p:spPr>
          <a:xfrm>
            <a:off x="5686050" y="367032"/>
            <a:ext cx="3727302" cy="5877394"/>
          </a:xfrm>
          <a:prstGeom prst="rect">
            <a:avLst/>
          </a:prstGeom>
        </p:spPr>
        <p:txBody>
          <a:bodyPr vert="horz" lIns="96653" tIns="48327" rIns="96653" bIns="48327"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48267" y="6766920"/>
            <a:ext cx="4160520" cy="367029"/>
          </a:xfrm>
          <a:prstGeom prst="rect">
            <a:avLst/>
          </a:prstGeom>
        </p:spPr>
        <p:txBody>
          <a:bodyPr vert="horz" lIns="96653" tIns="48327" rIns="96653" bIns="48327" rtlCol="0" anchor="ctr"/>
          <a:lstStyle>
            <a:lvl1pPr algn="l">
              <a:defRPr sz="1500">
                <a:solidFill>
                  <a:srgbClr val="005543"/>
                </a:solidFill>
                <a:latin typeface="+mn-lt"/>
              </a:defRPr>
            </a:lvl1pPr>
          </a:lstStyle>
          <a:p>
            <a:endParaRPr lang="en-US" dirty="0"/>
          </a:p>
        </p:txBody>
      </p:sp>
      <p:sp>
        <p:nvSpPr>
          <p:cNvPr id="7" name="Slide Number Placeholder 6"/>
          <p:cNvSpPr>
            <a:spLocks noGrp="1"/>
          </p:cNvSpPr>
          <p:nvPr>
            <p:ph type="sldNum" sz="quarter" idx="5"/>
          </p:nvPr>
        </p:nvSpPr>
        <p:spPr>
          <a:xfrm>
            <a:off x="8746243" y="6766919"/>
            <a:ext cx="728027" cy="389466"/>
          </a:xfrm>
          <a:prstGeom prst="rect">
            <a:avLst/>
          </a:prstGeom>
        </p:spPr>
        <p:txBody>
          <a:bodyPr vert="horz" lIns="96653" tIns="48327" rIns="96653" bIns="48327" rtlCol="0" anchor="ctr"/>
          <a:lstStyle>
            <a:lvl1pPr algn="r">
              <a:defRPr sz="1900" b="1" i="0">
                <a:solidFill>
                  <a:schemeClr val="bg1"/>
                </a:solidFill>
                <a:latin typeface="Calibri" panose="020F0502020204030204" pitchFamily="34" charset="0"/>
                <a:cs typeface="Calibri" panose="020F0502020204030204" pitchFamily="34" charset="0"/>
              </a:defRPr>
            </a:lvl1pPr>
          </a:lstStyle>
          <a:p>
            <a:fld id="{3F4C9C99-9468-D244-A281-001A0F23009C}" type="slidenum">
              <a:rPr lang="en-US" smtClean="0"/>
              <a:pPr/>
              <a:t>‹#›</a:t>
            </a:fld>
            <a:endParaRPr lang="en-US" dirty="0"/>
          </a:p>
        </p:txBody>
      </p:sp>
      <p:sp>
        <p:nvSpPr>
          <p:cNvPr id="13" name="TextBox 12">
            <a:extLst>
              <a:ext uri="{FF2B5EF4-FFF2-40B4-BE49-F238E27FC236}">
                <a16:creationId xmlns:a16="http://schemas.microsoft.com/office/drawing/2014/main" id="{0EA0BEAF-12FE-DE4A-90D8-4A1D3CF65044}"/>
              </a:ext>
            </a:extLst>
          </p:cNvPr>
          <p:cNvSpPr txBox="1"/>
          <p:nvPr/>
        </p:nvSpPr>
        <p:spPr>
          <a:xfrm>
            <a:off x="148268" y="3270295"/>
            <a:ext cx="1536555" cy="328295"/>
          </a:xfrm>
          <a:prstGeom prst="rect">
            <a:avLst/>
          </a:prstGeom>
          <a:noFill/>
        </p:spPr>
        <p:txBody>
          <a:bodyPr wrap="square" lIns="96653" tIns="48327" rIns="96653" bIns="48327" rtlCol="0" anchor="t">
            <a:spAutoFit/>
          </a:bodyPr>
          <a:lstStyle/>
          <a:p>
            <a:r>
              <a:rPr lang="en-US" sz="1500" dirty="0">
                <a:latin typeface="+mj-lt"/>
              </a:rPr>
              <a:t>Notes:</a:t>
            </a:r>
          </a:p>
        </p:txBody>
      </p:sp>
      <p:cxnSp>
        <p:nvCxnSpPr>
          <p:cNvPr id="18" name="Straight Connector 17">
            <a:extLst>
              <a:ext uri="{FF2B5EF4-FFF2-40B4-BE49-F238E27FC236}">
                <a16:creationId xmlns:a16="http://schemas.microsoft.com/office/drawing/2014/main" id="{9BD116ED-D80E-7747-8ECB-C656A0F507D9}"/>
              </a:ext>
            </a:extLst>
          </p:cNvPr>
          <p:cNvCxnSpPr>
            <a:cxnSpLocks/>
          </p:cNvCxnSpPr>
          <p:nvPr/>
        </p:nvCxnSpPr>
        <p:spPr>
          <a:xfrm>
            <a:off x="236060" y="6077623"/>
            <a:ext cx="5213930"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5034ECD9-45BD-AB4A-9082-77FE024E979F}"/>
              </a:ext>
            </a:extLst>
          </p:cNvPr>
          <p:cNvCxnSpPr>
            <a:cxnSpLocks/>
          </p:cNvCxnSpPr>
          <p:nvPr/>
        </p:nvCxnSpPr>
        <p:spPr>
          <a:xfrm>
            <a:off x="224529" y="5821337"/>
            <a:ext cx="5213930"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9805F103-AF1E-F443-BE96-DE269446AB9C}"/>
              </a:ext>
            </a:extLst>
          </p:cNvPr>
          <p:cNvCxnSpPr>
            <a:cxnSpLocks/>
          </p:cNvCxnSpPr>
          <p:nvPr/>
        </p:nvCxnSpPr>
        <p:spPr>
          <a:xfrm>
            <a:off x="224528" y="6336122"/>
            <a:ext cx="5213930"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F6164C3A-4CA3-2040-9EE3-030B2C2C3351}"/>
              </a:ext>
            </a:extLst>
          </p:cNvPr>
          <p:cNvCxnSpPr>
            <a:cxnSpLocks/>
          </p:cNvCxnSpPr>
          <p:nvPr/>
        </p:nvCxnSpPr>
        <p:spPr>
          <a:xfrm>
            <a:off x="239722" y="5286498"/>
            <a:ext cx="5213930"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F3FF3A87-09A0-7B4E-B1A8-795413E898EC}"/>
              </a:ext>
            </a:extLst>
          </p:cNvPr>
          <p:cNvCxnSpPr>
            <a:cxnSpLocks/>
          </p:cNvCxnSpPr>
          <p:nvPr/>
        </p:nvCxnSpPr>
        <p:spPr>
          <a:xfrm>
            <a:off x="236060" y="5030211"/>
            <a:ext cx="5213930"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DF0FF57C-D78F-FF4E-BDEF-2EC5C5A25112}"/>
              </a:ext>
            </a:extLst>
          </p:cNvPr>
          <p:cNvCxnSpPr>
            <a:cxnSpLocks/>
          </p:cNvCxnSpPr>
          <p:nvPr/>
        </p:nvCxnSpPr>
        <p:spPr>
          <a:xfrm>
            <a:off x="236059" y="5544997"/>
            <a:ext cx="5213930"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F9671CC9-BFF7-A647-A22B-D21C75CE2B62}"/>
              </a:ext>
            </a:extLst>
          </p:cNvPr>
          <p:cNvCxnSpPr>
            <a:cxnSpLocks/>
          </p:cNvCxnSpPr>
          <p:nvPr/>
        </p:nvCxnSpPr>
        <p:spPr>
          <a:xfrm>
            <a:off x="239722" y="4527885"/>
            <a:ext cx="5213930"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79CEB457-F7D7-7749-B955-D54965B5BF05}"/>
              </a:ext>
            </a:extLst>
          </p:cNvPr>
          <p:cNvCxnSpPr>
            <a:cxnSpLocks/>
          </p:cNvCxnSpPr>
          <p:nvPr/>
        </p:nvCxnSpPr>
        <p:spPr>
          <a:xfrm>
            <a:off x="236060" y="4271598"/>
            <a:ext cx="5213930"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A459E7DE-5A60-D54F-9E40-97B6F1B27856}"/>
              </a:ext>
            </a:extLst>
          </p:cNvPr>
          <p:cNvCxnSpPr>
            <a:cxnSpLocks/>
          </p:cNvCxnSpPr>
          <p:nvPr/>
        </p:nvCxnSpPr>
        <p:spPr>
          <a:xfrm>
            <a:off x="236059" y="4786383"/>
            <a:ext cx="5213930"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713152DC-C3DB-0646-9AF9-3B9795E895B5}"/>
              </a:ext>
            </a:extLst>
          </p:cNvPr>
          <p:cNvCxnSpPr>
            <a:cxnSpLocks/>
          </p:cNvCxnSpPr>
          <p:nvPr/>
        </p:nvCxnSpPr>
        <p:spPr>
          <a:xfrm>
            <a:off x="251253" y="3736759"/>
            <a:ext cx="5213930"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8CDD10C0-7A40-EF4A-BB0E-EC1C57C517E4}"/>
              </a:ext>
            </a:extLst>
          </p:cNvPr>
          <p:cNvCxnSpPr>
            <a:cxnSpLocks/>
          </p:cNvCxnSpPr>
          <p:nvPr/>
        </p:nvCxnSpPr>
        <p:spPr>
          <a:xfrm>
            <a:off x="247590" y="3995258"/>
            <a:ext cx="5213930"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5476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304" userDrawn="1">
          <p15:clr>
            <a:srgbClr val="F26B43"/>
          </p15:clr>
        </p15:guide>
        <p15:guide id="2" pos="3024"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1</a:t>
            </a:fld>
            <a:endParaRPr lang="en-US" dirty="0"/>
          </a:p>
        </p:txBody>
      </p:sp>
    </p:spTree>
    <p:extLst>
      <p:ext uri="{BB962C8B-B14F-4D97-AF65-F5344CB8AC3E}">
        <p14:creationId xmlns:p14="http://schemas.microsoft.com/office/powerpoint/2010/main" val="1614916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p:txBody>
          <a:bodyPr/>
          <a:lstStyle/>
          <a:p>
            <a:r>
              <a:rPr lang="en-US" b="1" dirty="0"/>
              <a:t>Facilitator notes:</a:t>
            </a:r>
            <a:endParaRPr lang="en-US" b="0" dirty="0"/>
          </a:p>
          <a:p>
            <a:pPr marL="181225" indent="-181225">
              <a:buFont typeface="Arial" panose="020B0604020202020204" pitchFamily="34" charset="0"/>
              <a:buChar char="•"/>
            </a:pPr>
            <a:r>
              <a:rPr lang="en-US" b="0" dirty="0"/>
              <a:t>This slide is a wrap up of the processional</a:t>
            </a:r>
            <a:r>
              <a:rPr lang="en-US" b="0" baseline="0" dirty="0"/>
              <a:t> effects and can show that moving to a career prep focus SAE can still provide the positive outcomes of the other four posters</a:t>
            </a:r>
            <a:endParaRPr lang="en-US" b="0" dirty="0"/>
          </a:p>
          <a:p>
            <a:pPr marL="181225" indent="-181225">
              <a:buFont typeface="Arial" panose="020B0604020202020204" pitchFamily="34" charset="0"/>
              <a:buChar char="•"/>
            </a:pPr>
            <a:r>
              <a:rPr lang="en-US" dirty="0"/>
              <a:t>Explain that the work-based learning experience is the starting point in a student’s journey. The end destination is the student being prepared to enter his or her career.</a:t>
            </a:r>
          </a:p>
          <a:p>
            <a:pPr marL="655478" lvl="1" indent="-181225">
              <a:buFont typeface="Arial" panose="020B0604020202020204" pitchFamily="34" charset="0"/>
              <a:buChar char="•"/>
            </a:pPr>
            <a:r>
              <a:rPr lang="en-US" dirty="0">
                <a:sym typeface="Wingdings" pitchFamily="2" charset="2"/>
              </a:rPr>
              <a:t> </a:t>
            </a:r>
            <a:r>
              <a:rPr lang="en-US" dirty="0"/>
              <a:t>Click to connect the starting and ending points as you explain that SAE is the mechanism that moves them from Point A to Point </a:t>
            </a:r>
          </a:p>
          <a:p>
            <a:pPr marL="181225" indent="-181225">
              <a:buFont typeface="Arial" panose="020B0604020202020204" pitchFamily="34" charset="0"/>
              <a:buChar char="•"/>
            </a:pPr>
            <a:r>
              <a:rPr lang="en-US" dirty="0"/>
              <a:t>Explain that, along the way, various processional effects transpire.</a:t>
            </a:r>
          </a:p>
          <a:p>
            <a:pPr marL="655478" lvl="1" indent="-181225">
              <a:buFont typeface="Arial" panose="020B0604020202020204" pitchFamily="34" charset="0"/>
              <a:buChar char="•"/>
            </a:pPr>
            <a:r>
              <a:rPr lang="en-US" dirty="0">
                <a:sym typeface="Wingdings" pitchFamily="2" charset="2"/>
              </a:rPr>
              <a:t> </a:t>
            </a:r>
            <a:r>
              <a:rPr lang="en-US" dirty="0"/>
              <a:t>Click again reveal four subsequent outcomes of SAE, describing them as they are revealed.</a:t>
            </a:r>
          </a:p>
          <a:p>
            <a:pPr marL="181225" indent="-181225">
              <a:buFont typeface="Arial" panose="020B0604020202020204" pitchFamily="34" charset="0"/>
              <a:buChar char="•"/>
            </a:pPr>
            <a:r>
              <a:rPr lang="en-US" dirty="0"/>
              <a:t>Reiterate that the intended destination hasn’t changed. The journey has just become a bit more scenic.</a:t>
            </a:r>
          </a:p>
          <a:p>
            <a:pPr marL="181225" indent="-181225">
              <a:buFont typeface="Arial" panose="020B0604020202020204" pitchFamily="34" charset="0"/>
              <a:buChar char="•"/>
            </a:pPr>
            <a:endParaRPr lang="en-US" dirty="0"/>
          </a:p>
          <a:p>
            <a:pPr marL="181225" indent="-181225">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10</a:t>
            </a:fld>
            <a:endParaRPr lang="en-US" dirty="0"/>
          </a:p>
        </p:txBody>
      </p:sp>
    </p:spTree>
    <p:extLst>
      <p:ext uri="{BB962C8B-B14F-4D97-AF65-F5344CB8AC3E}">
        <p14:creationId xmlns:p14="http://schemas.microsoft.com/office/powerpoint/2010/main" val="2140026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p:txBody>
          <a:bodyPr/>
          <a:lstStyle/>
          <a:p>
            <a:r>
              <a:rPr lang="en-US" b="1" dirty="0"/>
              <a:t>Preparation for this slide:</a:t>
            </a:r>
          </a:p>
          <a:p>
            <a:pPr marL="181225" indent="-181225">
              <a:buFont typeface="Arial" panose="020B0604020202020204" pitchFamily="34" charset="0"/>
              <a:buChar char="•"/>
            </a:pPr>
            <a:r>
              <a:rPr lang="en-US" b="0" dirty="0"/>
              <a:t>Post three unlabeled, blank tear sheets next to one another. You will label them later in the activity.</a:t>
            </a:r>
            <a:br>
              <a:rPr lang="en-US" b="0" dirty="0"/>
            </a:br>
            <a:endParaRPr lang="en-US" b="1" dirty="0"/>
          </a:p>
          <a:p>
            <a:r>
              <a:rPr lang="en-US" b="1" dirty="0"/>
              <a:t>Facilitator notes:</a:t>
            </a:r>
            <a:endParaRPr lang="en-US" b="0" dirty="0"/>
          </a:p>
          <a:p>
            <a:pPr marL="181225" indent="-181225">
              <a:buFont typeface="Arial" panose="020B0604020202020204" pitchFamily="34" charset="0"/>
              <a:buChar char="•"/>
            </a:pPr>
            <a:r>
              <a:rPr lang="en-US" dirty="0"/>
              <a:t>Ask participants to consider the question on the screen in light of the mission statement they just read. </a:t>
            </a:r>
          </a:p>
          <a:p>
            <a:pPr marL="181225" indent="-181225">
              <a:buFont typeface="Arial" panose="020B0604020202020204" pitchFamily="34" charset="0"/>
              <a:buChar char="•"/>
            </a:pPr>
            <a:r>
              <a:rPr lang="en-US" dirty="0"/>
              <a:t>Capture responses on one of the tear sheets accordingly (these tear sheets are still unlabeled):</a:t>
            </a:r>
          </a:p>
          <a:p>
            <a:pPr marL="664488" lvl="1" indent="-181225">
              <a:buFont typeface="Arial" panose="020B0604020202020204" pitchFamily="34" charset="0"/>
              <a:buChar char="•"/>
            </a:pPr>
            <a:r>
              <a:rPr lang="en-US" dirty="0"/>
              <a:t>Responses related to FFA/leadership development on Poster A</a:t>
            </a:r>
          </a:p>
          <a:p>
            <a:pPr marL="664488" lvl="1" indent="-181225">
              <a:buFont typeface="Arial" panose="020B0604020202020204" pitchFamily="34" charset="0"/>
              <a:buChar char="•"/>
            </a:pPr>
            <a:r>
              <a:rPr lang="en-US" dirty="0"/>
              <a:t>Responses related to classroom instruction/knowledge and skills on Poster B</a:t>
            </a:r>
          </a:p>
          <a:p>
            <a:pPr marL="664488" lvl="1" indent="-181225">
              <a:buFont typeface="Arial" panose="020B0604020202020204" pitchFamily="34" charset="0"/>
              <a:buChar char="•"/>
            </a:pPr>
            <a:r>
              <a:rPr lang="en-US" dirty="0"/>
              <a:t>Responses related to experiential/work-based learning on Poster C</a:t>
            </a:r>
          </a:p>
          <a:p>
            <a:pPr marL="181225" indent="-181225">
              <a:buFont typeface="Arial" panose="020B0604020202020204" pitchFamily="34" charset="0"/>
              <a:buChar char="•"/>
            </a:pPr>
            <a:r>
              <a:rPr lang="en-US" dirty="0"/>
              <a:t>Pose the following questions for discussion:  What does the ideal work-based learning program look like?</a:t>
            </a:r>
          </a:p>
          <a:p>
            <a:pPr marL="664488" lvl="1" indent="-181225">
              <a:buFont typeface="Arial" panose="020B0604020202020204" pitchFamily="34" charset="0"/>
              <a:buChar char="•"/>
            </a:pPr>
            <a:r>
              <a:rPr lang="en-US" dirty="0"/>
              <a:t>What are the outcomes that we want from classroom instruction and SAE?</a:t>
            </a:r>
          </a:p>
        </p:txBody>
      </p:sp>
      <p:sp>
        <p:nvSpPr>
          <p:cNvPr id="4" name="Slide Number Placeholder 3"/>
          <p:cNvSpPr>
            <a:spLocks noGrp="1"/>
          </p:cNvSpPr>
          <p:nvPr>
            <p:ph type="sldNum" sz="quarter" idx="5"/>
          </p:nvPr>
        </p:nvSpPr>
        <p:spPr/>
        <p:txBody>
          <a:bodyPr/>
          <a:lstStyle/>
          <a:p>
            <a:fld id="{3F4C9C99-9468-D244-A281-001A0F23009C}" type="slidenum">
              <a:rPr lang="en-US" smtClean="0"/>
              <a:pPr/>
              <a:t>11</a:t>
            </a:fld>
            <a:endParaRPr lang="en-US" dirty="0"/>
          </a:p>
        </p:txBody>
      </p:sp>
    </p:spTree>
    <p:extLst>
      <p:ext uri="{BB962C8B-B14F-4D97-AF65-F5344CB8AC3E}">
        <p14:creationId xmlns:p14="http://schemas.microsoft.com/office/powerpoint/2010/main" val="1089030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p:txBody>
          <a:bodyPr/>
          <a:lstStyle/>
          <a:p>
            <a:r>
              <a:rPr lang="en-US" b="1" dirty="0"/>
              <a:t>Facilitator notes:</a:t>
            </a:r>
            <a:endParaRPr lang="en-US" b="0" dirty="0"/>
          </a:p>
          <a:p>
            <a:pPr marL="181225" indent="-181225">
              <a:buFont typeface="Arial" panose="020B0604020202020204" pitchFamily="34" charset="0"/>
              <a:buChar char="•"/>
            </a:pPr>
            <a:r>
              <a:rPr lang="en-US" dirty="0"/>
              <a:t>Pose the question on this slide to the participants.  Change</a:t>
            </a:r>
            <a:r>
              <a:rPr lang="en-US" baseline="0" dirty="0"/>
              <a:t> the color of the marker to record this input</a:t>
            </a:r>
            <a:endParaRPr lang="en-US" dirty="0"/>
          </a:p>
          <a:p>
            <a:pPr marL="181225" indent="-181225">
              <a:buFont typeface="Arial" panose="020B0604020202020204" pitchFamily="34" charset="0"/>
              <a:buChar char="•"/>
            </a:pPr>
            <a:r>
              <a:rPr lang="en-US" dirty="0"/>
              <a:t>Once you have generated a substantial list for each poster (leadership, classroom instruction, work-based learning) label each poster and move the FFA/leadership development poster out of sight.</a:t>
            </a:r>
          </a:p>
          <a:p>
            <a:pPr marL="664488" lvl="1" indent="-181225">
              <a:buFont typeface="Arial" panose="020B0604020202020204" pitchFamily="34" charset="0"/>
              <a:buChar char="•"/>
            </a:pPr>
            <a:r>
              <a:rPr lang="en-US" dirty="0"/>
              <a:t>Explain that the focus for this workshop will be on the remaining two elements of the three-component model.</a:t>
            </a:r>
          </a:p>
          <a:p>
            <a:pPr marL="181225" indent="-181225">
              <a:buFont typeface="Arial" panose="020B0604020202020204" pitchFamily="34" charset="0"/>
              <a:buChar char="•"/>
            </a:pPr>
            <a:r>
              <a:rPr lang="en-US" dirty="0"/>
              <a:t>Capture responses on the same tear sheets used for the previous discussion question, but this time in a different color ink.</a:t>
            </a:r>
          </a:p>
        </p:txBody>
      </p:sp>
      <p:sp>
        <p:nvSpPr>
          <p:cNvPr id="4" name="Slide Number Placeholder 3"/>
          <p:cNvSpPr>
            <a:spLocks noGrp="1"/>
          </p:cNvSpPr>
          <p:nvPr>
            <p:ph type="sldNum" sz="quarter" idx="5"/>
          </p:nvPr>
        </p:nvSpPr>
        <p:spPr/>
        <p:txBody>
          <a:bodyPr/>
          <a:lstStyle/>
          <a:p>
            <a:fld id="{3F4C9C99-9468-D244-A281-001A0F23009C}" type="slidenum">
              <a:rPr lang="en-US" smtClean="0"/>
              <a:pPr/>
              <a:t>12</a:t>
            </a:fld>
            <a:endParaRPr lang="en-US" dirty="0"/>
          </a:p>
        </p:txBody>
      </p:sp>
    </p:spTree>
    <p:extLst>
      <p:ext uri="{BB962C8B-B14F-4D97-AF65-F5344CB8AC3E}">
        <p14:creationId xmlns:p14="http://schemas.microsoft.com/office/powerpoint/2010/main" val="3685388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p:txBody>
          <a:bodyPr/>
          <a:lstStyle/>
          <a:p>
            <a:r>
              <a:rPr lang="en-US" b="1" dirty="0"/>
              <a:t>Preparation for this slide:</a:t>
            </a:r>
          </a:p>
          <a:p>
            <a:pPr marL="181225" indent="-181225">
              <a:buFont typeface="Arial" panose="020B0604020202020204" pitchFamily="34" charset="0"/>
              <a:buChar char="•"/>
            </a:pPr>
            <a:r>
              <a:rPr lang="en-US" b="0" dirty="0"/>
              <a:t>The intent for these five quiz questions is not to see what participants know/don’t. The questions exist to set context for the path that brought SAE to modern day. For this reason, don’t dwell on the questions/answers. </a:t>
            </a:r>
          </a:p>
          <a:p>
            <a:endParaRPr lang="en-US" b="1" dirty="0"/>
          </a:p>
          <a:p>
            <a:r>
              <a:rPr lang="en-US" b="1" dirty="0"/>
              <a:t>Facilitator notes:</a:t>
            </a:r>
            <a:endParaRPr lang="en-US" b="0" dirty="0"/>
          </a:p>
          <a:p>
            <a:pPr marL="181225" indent="-181225">
              <a:buFont typeface="Arial" panose="020B0604020202020204" pitchFamily="34" charset="0"/>
              <a:buChar char="•"/>
            </a:pPr>
            <a:r>
              <a:rPr lang="en-US" dirty="0"/>
              <a:t>Explain that while it hasn’t always been called SAE, the concept of project-based learning in agricultural education has been around for more than 100 years.</a:t>
            </a:r>
          </a:p>
          <a:p>
            <a:pPr marL="664488" lvl="1" indent="-181225">
              <a:buFont typeface="Arial" panose="020B0604020202020204" pitchFamily="34" charset="0"/>
              <a:buChar char="•"/>
            </a:pPr>
            <a:r>
              <a:rPr lang="en-US" dirty="0"/>
              <a:t>Share that participants will “show what they know” by testing their knowledge individually.</a:t>
            </a:r>
          </a:p>
          <a:p>
            <a:pPr marL="181225" indent="-181225">
              <a:buFont typeface="Arial" panose="020B0604020202020204" pitchFamily="34" charset="0"/>
              <a:buChar char="•"/>
            </a:pPr>
            <a:r>
              <a:rPr lang="en-US" dirty="0">
                <a:sym typeface="Wingdings" pitchFamily="2" charset="2"/>
              </a:rPr>
              <a:t> </a:t>
            </a:r>
            <a:r>
              <a:rPr lang="en-US" dirty="0"/>
              <a:t>Click to reveal the first question and give participants 15 seconds to determine the correct answer and circle it on page 1 in their Participant Guide.</a:t>
            </a:r>
          </a:p>
          <a:p>
            <a:pPr marL="181225" indent="-181225">
              <a:buFont typeface="Arial" panose="020B0604020202020204" pitchFamily="34" charset="0"/>
              <a:buChar char="•"/>
            </a:pPr>
            <a:r>
              <a:rPr lang="en-US" dirty="0">
                <a:sym typeface="Wingdings" pitchFamily="2" charset="2"/>
              </a:rPr>
              <a:t> </a:t>
            </a:r>
            <a:r>
              <a:rPr lang="en-US" dirty="0"/>
              <a:t>Click again to reveal the correct answer.</a:t>
            </a:r>
          </a:p>
          <a:p>
            <a:pPr marL="664488" lvl="1" indent="-181225">
              <a:buFont typeface="Arial" panose="020B0604020202020204" pitchFamily="34" charset="0"/>
              <a:buChar char="•"/>
            </a:pPr>
            <a:r>
              <a:rPr lang="en-US" b="1" dirty="0"/>
              <a:t>Correct Answer: Rufus W. Stimson</a:t>
            </a:r>
          </a:p>
          <a:p>
            <a:pPr marL="190235" indent="-181225" defTabSz="948507">
              <a:buFont typeface="Arial" panose="020B0604020202020204" pitchFamily="34" charset="0"/>
              <a:buChar char="•"/>
              <a:defRPr/>
            </a:pPr>
            <a:r>
              <a:rPr lang="en-US" dirty="0">
                <a:sym typeface="Wingdings" pitchFamily="2" charset="2"/>
              </a:rPr>
              <a:t> </a:t>
            </a:r>
            <a:r>
              <a:rPr lang="en-US" dirty="0"/>
              <a:t>Click again to display next slide and give context.</a:t>
            </a:r>
          </a:p>
        </p:txBody>
      </p:sp>
      <p:sp>
        <p:nvSpPr>
          <p:cNvPr id="4" name="Slide Number Placeholder 3"/>
          <p:cNvSpPr>
            <a:spLocks noGrp="1"/>
          </p:cNvSpPr>
          <p:nvPr>
            <p:ph type="sldNum" sz="quarter" idx="5"/>
          </p:nvPr>
        </p:nvSpPr>
        <p:spPr/>
        <p:txBody>
          <a:bodyPr/>
          <a:lstStyle/>
          <a:p>
            <a:fld id="{3F4C9C99-9468-D244-A281-001A0F23009C}" type="slidenum">
              <a:rPr lang="en-US" smtClean="0"/>
              <a:pPr/>
              <a:t>13</a:t>
            </a:fld>
            <a:endParaRPr lang="en-US" dirty="0"/>
          </a:p>
        </p:txBody>
      </p:sp>
    </p:spTree>
    <p:extLst>
      <p:ext uri="{BB962C8B-B14F-4D97-AF65-F5344CB8AC3E}">
        <p14:creationId xmlns:p14="http://schemas.microsoft.com/office/powerpoint/2010/main" val="1761837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p:txBody>
          <a:bodyPr/>
          <a:lstStyle/>
          <a:p>
            <a:pPr marL="9010" defTabSz="948507">
              <a:defRPr/>
            </a:pPr>
            <a:r>
              <a:rPr lang="en-US" b="1" dirty="0"/>
              <a:t>Facilitator notes:</a:t>
            </a:r>
            <a:endParaRPr lang="en-US" kern="1200" dirty="0">
              <a:solidFill>
                <a:schemeClr val="tx1"/>
              </a:solidFill>
              <a:effectLst/>
              <a:latin typeface="+mn-lt"/>
              <a:ea typeface="+mn-ea"/>
              <a:cs typeface="+mn-cs"/>
            </a:endParaRPr>
          </a:p>
          <a:p>
            <a:pPr marL="190235" indent="-181225">
              <a:buFont typeface="Arial" panose="020B0604020202020204" pitchFamily="34" charset="0"/>
              <a:buChar char="•"/>
            </a:pPr>
            <a:r>
              <a:rPr lang="en-US" kern="1200" dirty="0">
                <a:solidFill>
                  <a:schemeClr val="tx1"/>
                </a:solidFill>
                <a:effectLst/>
                <a:latin typeface="+mn-lt"/>
                <a:ea typeface="+mn-ea"/>
                <a:cs typeface="+mn-cs"/>
              </a:rPr>
              <a:t>Share the following context set.  Make sure learners understand that student projects are the roots of agricultural education. </a:t>
            </a:r>
          </a:p>
          <a:p>
            <a:pPr marL="664488" lvl="1" indent="-181225">
              <a:buFont typeface="Arial" panose="020B0604020202020204" pitchFamily="34" charset="0"/>
              <a:buChar char="•"/>
            </a:pPr>
            <a:r>
              <a:rPr lang="en-US" kern="1200" dirty="0">
                <a:solidFill>
                  <a:schemeClr val="tx1"/>
                </a:solidFill>
                <a:effectLst/>
                <a:latin typeface="+mn-lt"/>
                <a:ea typeface="+mn-ea"/>
                <a:cs typeface="+mn-cs"/>
              </a:rPr>
              <a:t>In 1908, Rufus Stimson was appointed the first director of the new Smith Agricultural School in Northampton, Massachusetts.</a:t>
            </a:r>
          </a:p>
          <a:p>
            <a:pPr marL="664488" lvl="1" indent="-181225">
              <a:buFont typeface="Arial" panose="020B0604020202020204" pitchFamily="34" charset="0"/>
              <a:buChar char="•"/>
            </a:pPr>
            <a:r>
              <a:rPr lang="en-US" kern="1200" dirty="0">
                <a:solidFill>
                  <a:schemeClr val="tx1"/>
                </a:solidFill>
                <a:effectLst/>
                <a:latin typeface="+mn-lt"/>
                <a:ea typeface="+mn-ea"/>
                <a:cs typeface="+mn-cs"/>
              </a:rPr>
              <a:t>Agricultural education, at this time, </a:t>
            </a:r>
            <a:r>
              <a:rPr lang="en-US" dirty="0"/>
              <a:t>consisted mainly of lecture, recitation, and </a:t>
            </a:r>
            <a:r>
              <a:rPr lang="en-US" kern="1200" dirty="0">
                <a:solidFill>
                  <a:schemeClr val="tx1"/>
                </a:solidFill>
                <a:effectLst/>
                <a:latin typeface="+mn-lt"/>
                <a:ea typeface="+mn-ea"/>
                <a:cs typeface="+mn-cs"/>
              </a:rPr>
              <a:t>labor on a school farm.</a:t>
            </a:r>
          </a:p>
          <a:p>
            <a:pPr marL="655478" lvl="1" indent="-181225">
              <a:buFont typeface="Arial" panose="020B0604020202020204" pitchFamily="34" charset="0"/>
              <a:buChar char="•"/>
            </a:pPr>
            <a:r>
              <a:rPr lang="en-US" kern="1200" dirty="0">
                <a:solidFill>
                  <a:schemeClr val="tx1"/>
                </a:solidFill>
                <a:effectLst/>
                <a:latin typeface="+mn-lt"/>
                <a:ea typeface="+mn-ea"/>
                <a:cs typeface="+mn-cs"/>
              </a:rPr>
              <a:t>Stimson believed that students spent more time observing others work than they did working themselves.</a:t>
            </a:r>
          </a:p>
          <a:p>
            <a:pPr marL="655478" lvl="1" indent="-181225" defTabSz="966529">
              <a:buFont typeface="Arial" panose="020B0604020202020204" pitchFamily="34" charset="0"/>
              <a:buChar char="•"/>
              <a:defRPr/>
            </a:pPr>
            <a:r>
              <a:rPr lang="en-US" kern="1200" dirty="0">
                <a:solidFill>
                  <a:schemeClr val="tx1"/>
                </a:solidFill>
                <a:effectLst/>
                <a:latin typeface="+mn-lt"/>
                <a:ea typeface="+mn-ea"/>
                <a:cs typeface="+mn-cs"/>
              </a:rPr>
              <a:t>Seeking a more ideal learning environment, Stimson introduced a new method at Smith, the “project method” where students applied classroom knowledge on their home farm operations.</a:t>
            </a:r>
          </a:p>
          <a:p>
            <a:endParaRPr lang="en-US" kern="1200" dirty="0">
              <a:solidFill>
                <a:schemeClr val="tx1"/>
              </a:solidFill>
              <a:effectLst/>
              <a:latin typeface="+mn-lt"/>
              <a:ea typeface="+mn-ea"/>
              <a:cs typeface="+mn-cs"/>
            </a:endParaRPr>
          </a:p>
          <a:p>
            <a:r>
              <a:rPr lang="en-US" b="1" kern="1200" dirty="0">
                <a:solidFill>
                  <a:schemeClr val="tx1"/>
                </a:solidFill>
                <a:effectLst/>
                <a:latin typeface="+mn-lt"/>
                <a:ea typeface="+mn-ea"/>
                <a:cs typeface="+mn-cs"/>
              </a:rPr>
              <a:t>Other notes:</a:t>
            </a:r>
          </a:p>
          <a:p>
            <a:pPr marL="181225" indent="-181225">
              <a:buFont typeface="Arial" panose="020B0604020202020204" pitchFamily="34" charset="0"/>
              <a:buChar char="•"/>
            </a:pPr>
            <a:r>
              <a:rPr lang="en-US" kern="1200" dirty="0">
                <a:solidFill>
                  <a:schemeClr val="tx1"/>
                </a:solidFill>
                <a:effectLst/>
                <a:latin typeface="+mn-lt"/>
                <a:ea typeface="+mn-ea"/>
                <a:cs typeface="+mn-cs"/>
              </a:rPr>
              <a:t>Citation: </a:t>
            </a:r>
            <a:r>
              <a:rPr lang="en-US" dirty="0"/>
              <a:t>Moore, G. E. (1988). The Forgotten Leader In Agricultural Education: Rufus W. Stimson. </a:t>
            </a:r>
            <a:r>
              <a:rPr lang="en-US" i="1" dirty="0"/>
              <a:t>Journal of Agricultural Education</a:t>
            </a:r>
            <a:r>
              <a:rPr lang="en-US" dirty="0"/>
              <a:t>, </a:t>
            </a:r>
            <a:r>
              <a:rPr lang="en-US" i="1" dirty="0"/>
              <a:t>29(</a:t>
            </a:r>
            <a:r>
              <a:rPr lang="en-US" dirty="0"/>
              <a:t>3), pp. 50-58. Retrieved from http://www.jae-online.org/attachments/article/855/Moore,%20G_Vol29_3_50-58.pdf. </a:t>
            </a:r>
            <a:endParaRPr lang="en-US"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14</a:t>
            </a:fld>
            <a:endParaRPr lang="en-US" dirty="0"/>
          </a:p>
        </p:txBody>
      </p:sp>
    </p:spTree>
    <p:extLst>
      <p:ext uri="{BB962C8B-B14F-4D97-AF65-F5344CB8AC3E}">
        <p14:creationId xmlns:p14="http://schemas.microsoft.com/office/powerpoint/2010/main" val="2301319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p:txBody>
          <a:bodyPr/>
          <a:lstStyle/>
          <a:p>
            <a:r>
              <a:rPr lang="en-US" b="1" dirty="0"/>
              <a:t>Facilitator notes:</a:t>
            </a:r>
            <a:endParaRPr lang="en-US" b="0" dirty="0"/>
          </a:p>
          <a:p>
            <a:pPr marL="181225" indent="-181225">
              <a:buFont typeface="Arial" panose="020B0604020202020204" pitchFamily="34" charset="0"/>
              <a:buChar char="•"/>
            </a:pPr>
            <a:r>
              <a:rPr lang="en-US" dirty="0">
                <a:sym typeface="Wingdings" pitchFamily="2" charset="2"/>
              </a:rPr>
              <a:t> </a:t>
            </a:r>
            <a:r>
              <a:rPr lang="en-US" dirty="0"/>
              <a:t>Click to reveal the correct answer.</a:t>
            </a:r>
          </a:p>
          <a:p>
            <a:pPr marL="664488" lvl="1" indent="-181225">
              <a:buFont typeface="Arial" panose="020B0604020202020204" pitchFamily="34" charset="0"/>
              <a:buChar char="•"/>
            </a:pPr>
            <a:r>
              <a:rPr lang="en-US" b="1" kern="1200" dirty="0">
                <a:solidFill>
                  <a:schemeClr val="tx1"/>
                </a:solidFill>
                <a:effectLst/>
                <a:latin typeface="+mn-lt"/>
                <a:ea typeface="+mn-ea"/>
                <a:cs typeface="+mn-cs"/>
              </a:rPr>
              <a:t>Correct Answer: The average per capita income was $3,200 per year.</a:t>
            </a:r>
          </a:p>
          <a:p>
            <a:pPr marL="483264" lvl="1"/>
            <a:endParaRPr lang="en-US" b="1" kern="1200" dirty="0">
              <a:solidFill>
                <a:schemeClr val="tx1"/>
              </a:solidFill>
              <a:effectLst/>
              <a:latin typeface="+mn-lt"/>
              <a:ea typeface="+mn-ea"/>
              <a:cs typeface="+mn-cs"/>
            </a:endParaRPr>
          </a:p>
          <a:p>
            <a:pPr marL="483264" lvl="1"/>
            <a:endParaRPr lang="en-US" kern="1200" dirty="0">
              <a:solidFill>
                <a:schemeClr val="tx1"/>
              </a:solidFill>
              <a:effectLst/>
              <a:latin typeface="+mn-lt"/>
              <a:ea typeface="+mn-ea"/>
              <a:cs typeface="+mn-cs"/>
            </a:endParaRPr>
          </a:p>
          <a:p>
            <a:r>
              <a:rPr lang="en-US" b="1" kern="1200" dirty="0">
                <a:solidFill>
                  <a:schemeClr val="tx1"/>
                </a:solidFill>
                <a:effectLst/>
                <a:latin typeface="+mn-lt"/>
                <a:ea typeface="+mn-ea"/>
                <a:cs typeface="+mn-cs"/>
              </a:rPr>
              <a:t>Other notes:</a:t>
            </a:r>
          </a:p>
          <a:p>
            <a:pPr marL="181225" indent="-181225">
              <a:buFont typeface="Arial" panose="020B0604020202020204" pitchFamily="34" charset="0"/>
              <a:buChar char="•"/>
            </a:pPr>
            <a:r>
              <a:rPr lang="en-US" kern="1200" dirty="0">
                <a:solidFill>
                  <a:schemeClr val="tx1"/>
                </a:solidFill>
                <a:effectLst/>
                <a:latin typeface="+mn-lt"/>
                <a:ea typeface="+mn-ea"/>
                <a:cs typeface="+mn-cs"/>
              </a:rPr>
              <a:t>Citation: </a:t>
            </a:r>
            <a:r>
              <a:rPr lang="en-US" dirty="0"/>
              <a:t>R. Stimson. (1920). </a:t>
            </a:r>
            <a:r>
              <a:rPr lang="en-US" i="1" dirty="0"/>
              <a:t>Vocational Agricultural Education By Home Projects</a:t>
            </a:r>
            <a:r>
              <a:rPr lang="en-US" dirty="0"/>
              <a:t> The MacMillan Company, New York. </a:t>
            </a:r>
            <a:endParaRPr lang="en-US"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F4C9C99-9468-D244-A281-001A0F23009C}" type="slidenum">
              <a:rPr lang="en-US" smtClean="0"/>
              <a:pPr/>
              <a:t>15</a:t>
            </a:fld>
            <a:endParaRPr lang="en-US" dirty="0"/>
          </a:p>
        </p:txBody>
      </p:sp>
    </p:spTree>
    <p:extLst>
      <p:ext uri="{BB962C8B-B14F-4D97-AF65-F5344CB8AC3E}">
        <p14:creationId xmlns:p14="http://schemas.microsoft.com/office/powerpoint/2010/main" val="3741877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p:txBody>
          <a:bodyPr/>
          <a:lstStyle/>
          <a:p>
            <a:r>
              <a:rPr lang="en-US" b="1" dirty="0"/>
              <a:t>Facilitator notes:</a:t>
            </a:r>
            <a:endParaRPr lang="en-US" b="0" dirty="0"/>
          </a:p>
          <a:p>
            <a:pPr marL="181225" indent="-181225">
              <a:buFont typeface="Arial" panose="020B0604020202020204" pitchFamily="34" charset="0"/>
              <a:buChar char="•"/>
            </a:pPr>
            <a:r>
              <a:rPr lang="en-US" dirty="0"/>
              <a:t>Share the following context. Emphasize that the nature of the job market necessitated skilled workers.</a:t>
            </a:r>
            <a:endParaRPr lang="en-US" b="1" kern="1200" dirty="0">
              <a:solidFill>
                <a:schemeClr val="tx1"/>
              </a:solidFill>
              <a:effectLst/>
              <a:latin typeface="+mn-lt"/>
              <a:ea typeface="+mn-ea"/>
              <a:cs typeface="+mn-cs"/>
            </a:endParaRPr>
          </a:p>
          <a:p>
            <a:pPr marL="664488" lvl="1" indent="-181225">
              <a:buFont typeface="Arial" panose="020B0604020202020204" pitchFamily="34" charset="0"/>
              <a:buChar char="•"/>
            </a:pPr>
            <a:r>
              <a:rPr lang="en-US" kern="1200" dirty="0">
                <a:solidFill>
                  <a:schemeClr val="tx1"/>
                </a:solidFill>
                <a:effectLst/>
                <a:latin typeface="+mn-lt"/>
                <a:ea typeface="+mn-ea"/>
                <a:cs typeface="+mn-cs"/>
              </a:rPr>
              <a:t>34% of the U.S. population lived on farms.</a:t>
            </a:r>
          </a:p>
          <a:p>
            <a:pPr marL="664488" lvl="1" indent="-181225">
              <a:buFont typeface="Arial" panose="020B0604020202020204" pitchFamily="34" charset="0"/>
              <a:buChar char="•"/>
            </a:pPr>
            <a:r>
              <a:rPr lang="en-US" kern="1200" dirty="0">
                <a:solidFill>
                  <a:schemeClr val="tx1"/>
                </a:solidFill>
                <a:effectLst/>
                <a:latin typeface="+mn-lt"/>
                <a:ea typeface="+mn-ea"/>
                <a:cs typeface="+mn-cs"/>
              </a:rPr>
              <a:t>Farmers and farm laborers constituted 31% of the U.S. labor force.</a:t>
            </a:r>
          </a:p>
          <a:p>
            <a:pPr marL="483265" lvl="1"/>
            <a:endParaRPr lang="en-US" kern="1200" dirty="0">
              <a:solidFill>
                <a:schemeClr val="tx1"/>
              </a:solidFill>
              <a:effectLst/>
              <a:latin typeface="+mn-lt"/>
              <a:ea typeface="+mn-ea"/>
              <a:cs typeface="+mn-cs"/>
            </a:endParaRPr>
          </a:p>
          <a:p>
            <a:r>
              <a:rPr lang="en-US" b="1" kern="1200" dirty="0">
                <a:solidFill>
                  <a:schemeClr val="tx1"/>
                </a:solidFill>
                <a:effectLst/>
                <a:latin typeface="+mn-lt"/>
                <a:ea typeface="+mn-ea"/>
                <a:cs typeface="+mn-cs"/>
              </a:rPr>
              <a:t>Other notes:</a:t>
            </a:r>
          </a:p>
          <a:p>
            <a:pPr marL="181225" indent="-181225">
              <a:buFont typeface="Arial" panose="020B0604020202020204" pitchFamily="34" charset="0"/>
              <a:buChar char="•"/>
            </a:pPr>
            <a:r>
              <a:rPr lang="en-US" kern="1200" dirty="0">
                <a:solidFill>
                  <a:schemeClr val="tx1"/>
                </a:solidFill>
                <a:effectLst/>
                <a:latin typeface="+mn-lt"/>
                <a:ea typeface="+mn-ea"/>
                <a:cs typeface="+mn-cs"/>
              </a:rPr>
              <a:t>Citation: </a:t>
            </a:r>
            <a:r>
              <a:rPr lang="en-US" dirty="0"/>
              <a:t>R. Stimson. (1920). </a:t>
            </a:r>
            <a:r>
              <a:rPr lang="en-US" i="1" dirty="0"/>
              <a:t>Vocational Agricultural Education By Home Projects</a:t>
            </a:r>
            <a:r>
              <a:rPr lang="en-US" dirty="0"/>
              <a:t> The MacMillan Company, New York. </a:t>
            </a:r>
            <a:endParaRPr lang="en-US"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F4C9C99-9468-D244-A281-001A0F23009C}" type="slidenum">
              <a:rPr lang="en-US" smtClean="0"/>
              <a:pPr/>
              <a:t>16</a:t>
            </a:fld>
            <a:endParaRPr lang="en-US" dirty="0"/>
          </a:p>
        </p:txBody>
      </p:sp>
    </p:spTree>
    <p:extLst>
      <p:ext uri="{BB962C8B-B14F-4D97-AF65-F5344CB8AC3E}">
        <p14:creationId xmlns:p14="http://schemas.microsoft.com/office/powerpoint/2010/main" val="3864089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p:txBody>
          <a:bodyPr/>
          <a:lstStyle/>
          <a:p>
            <a:r>
              <a:rPr lang="en-US" b="1" dirty="0"/>
              <a:t>Facilitator notes:</a:t>
            </a:r>
            <a:endParaRPr lang="en-US" b="0" dirty="0"/>
          </a:p>
          <a:p>
            <a:pPr marL="181225" indent="-181225">
              <a:buFont typeface="Arial" panose="020B0604020202020204" pitchFamily="34" charset="0"/>
              <a:buChar char="•"/>
            </a:pPr>
            <a:r>
              <a:rPr lang="en-US" dirty="0">
                <a:sym typeface="Wingdings" pitchFamily="2" charset="2"/>
              </a:rPr>
              <a:t> </a:t>
            </a:r>
            <a:r>
              <a:rPr lang="en-US" dirty="0"/>
              <a:t>Click to reveal the correct answer.</a:t>
            </a:r>
          </a:p>
          <a:p>
            <a:pPr marL="655478" lvl="1" indent="-181225">
              <a:buFont typeface="Arial" panose="020B0604020202020204" pitchFamily="34" charset="0"/>
              <a:buChar char="•"/>
            </a:pPr>
            <a:r>
              <a:rPr lang="en-US" b="1" dirty="0"/>
              <a:t>Correct Answer: True</a:t>
            </a:r>
          </a:p>
        </p:txBody>
      </p:sp>
      <p:sp>
        <p:nvSpPr>
          <p:cNvPr id="4" name="Slide Number Placeholder 3"/>
          <p:cNvSpPr>
            <a:spLocks noGrp="1"/>
          </p:cNvSpPr>
          <p:nvPr>
            <p:ph type="sldNum" sz="quarter" idx="5"/>
          </p:nvPr>
        </p:nvSpPr>
        <p:spPr/>
        <p:txBody>
          <a:bodyPr/>
          <a:lstStyle/>
          <a:p>
            <a:fld id="{3F4C9C99-9468-D244-A281-001A0F23009C}" type="slidenum">
              <a:rPr lang="en-US" smtClean="0"/>
              <a:pPr/>
              <a:t>17</a:t>
            </a:fld>
            <a:endParaRPr lang="en-US" dirty="0"/>
          </a:p>
        </p:txBody>
      </p:sp>
    </p:spTree>
    <p:extLst>
      <p:ext uri="{BB962C8B-B14F-4D97-AF65-F5344CB8AC3E}">
        <p14:creationId xmlns:p14="http://schemas.microsoft.com/office/powerpoint/2010/main" val="1320936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p:txBody>
          <a:bodyPr/>
          <a:lstStyle/>
          <a:p>
            <a:r>
              <a:rPr lang="en-US" b="1" dirty="0"/>
              <a:t>Facilitator notes:</a:t>
            </a:r>
            <a:endParaRPr lang="en-US" b="0" dirty="0"/>
          </a:p>
          <a:p>
            <a:pPr marL="181225" indent="-181225">
              <a:buFont typeface="Arial" panose="020B0604020202020204" pitchFamily="34" charset="0"/>
              <a:buChar char="•"/>
            </a:pPr>
            <a:r>
              <a:rPr lang="en-US" dirty="0"/>
              <a:t>Share the following context. Emphasize that the Smith School wanted students who would apply their knowledge to their career.</a:t>
            </a:r>
            <a:endParaRPr lang="en-US" b="1" kern="1200" dirty="0">
              <a:solidFill>
                <a:schemeClr val="tx1"/>
              </a:solidFill>
              <a:effectLst/>
              <a:latin typeface="+mn-lt"/>
              <a:ea typeface="+mn-ea"/>
              <a:cs typeface="+mn-cs"/>
            </a:endParaRPr>
          </a:p>
          <a:p>
            <a:pPr marL="664488" lvl="1" indent="-181225" defTabSz="966529">
              <a:buFont typeface="Arial" panose="020B0604020202020204" pitchFamily="34" charset="0"/>
              <a:buChar char="•"/>
              <a:defRPr/>
            </a:pPr>
            <a:r>
              <a:rPr lang="en-US" kern="1200" dirty="0">
                <a:solidFill>
                  <a:schemeClr val="tx1"/>
                </a:solidFill>
                <a:effectLst/>
                <a:latin typeface="+mn-lt"/>
                <a:ea typeface="+mn-ea"/>
                <a:cs typeface="+mn-cs"/>
              </a:rPr>
              <a:t>The deciding factor in acceptance was not gender but rather “serious intent” to pursue a career in agriculture.</a:t>
            </a:r>
          </a:p>
          <a:p>
            <a:pPr marL="664488" lvl="1" indent="-181225" defTabSz="966529">
              <a:buFont typeface="Arial" panose="020B0604020202020204" pitchFamily="34" charset="0"/>
              <a:buChar char="•"/>
              <a:defRPr/>
            </a:pPr>
            <a:r>
              <a:rPr lang="en-US" dirty="0"/>
              <a:t>Advisory committees were assembled to help guide students as they developed their project. Of note, Rufus Stimpson was a huge proponent of advisory committees and required at least one female to be a part of each committee.</a:t>
            </a:r>
          </a:p>
          <a:p>
            <a:pPr marL="664488" lvl="1" indent="-181225" defTabSz="966529">
              <a:buFont typeface="Arial" panose="020B0604020202020204" pitchFamily="34" charset="0"/>
              <a:buChar char="•"/>
              <a:defRPr/>
            </a:pPr>
            <a:endParaRPr lang="en-US" kern="1200" dirty="0">
              <a:solidFill>
                <a:schemeClr val="tx1"/>
              </a:solidFill>
              <a:effectLst/>
              <a:latin typeface="+mn-lt"/>
              <a:ea typeface="+mn-ea"/>
              <a:cs typeface="+mn-cs"/>
            </a:endParaRPr>
          </a:p>
          <a:p>
            <a:pPr marL="664488" lvl="1" indent="-181225">
              <a:buFont typeface="Arial" panose="020B0604020202020204" pitchFamily="34" charset="0"/>
              <a:buChar char="•"/>
            </a:pPr>
            <a:endParaRPr lang="en-US"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18</a:t>
            </a:fld>
            <a:endParaRPr lang="en-US" dirty="0"/>
          </a:p>
        </p:txBody>
      </p:sp>
    </p:spTree>
    <p:extLst>
      <p:ext uri="{BB962C8B-B14F-4D97-AF65-F5344CB8AC3E}">
        <p14:creationId xmlns:p14="http://schemas.microsoft.com/office/powerpoint/2010/main" val="1715155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p:txBody>
          <a:bodyPr/>
          <a:lstStyle/>
          <a:p>
            <a:r>
              <a:rPr lang="en-US" b="1" dirty="0"/>
              <a:t>Facilitator notes:</a:t>
            </a:r>
            <a:endParaRPr lang="en-US" b="0" dirty="0"/>
          </a:p>
          <a:p>
            <a:pPr marL="181225" indent="-181225">
              <a:buFont typeface="Arial" panose="020B0604020202020204" pitchFamily="34" charset="0"/>
              <a:buChar char="•"/>
            </a:pPr>
            <a:r>
              <a:rPr lang="en-US" dirty="0">
                <a:sym typeface="Wingdings" pitchFamily="2" charset="2"/>
              </a:rPr>
              <a:t> </a:t>
            </a:r>
            <a:r>
              <a:rPr lang="en-US" dirty="0"/>
              <a:t>Click to reveal the correct answer.</a:t>
            </a:r>
          </a:p>
          <a:p>
            <a:pPr marL="664488" lvl="1" indent="-181225">
              <a:buFont typeface="Arial" panose="020B0604020202020204" pitchFamily="34" charset="0"/>
              <a:buChar char="•"/>
            </a:pPr>
            <a:r>
              <a:rPr lang="en-US" b="1" dirty="0"/>
              <a:t>Correct Answer: Production projects</a:t>
            </a:r>
          </a:p>
        </p:txBody>
      </p:sp>
      <p:sp>
        <p:nvSpPr>
          <p:cNvPr id="4" name="Slide Number Placeholder 3"/>
          <p:cNvSpPr>
            <a:spLocks noGrp="1"/>
          </p:cNvSpPr>
          <p:nvPr>
            <p:ph type="sldNum" sz="quarter" idx="5"/>
          </p:nvPr>
        </p:nvSpPr>
        <p:spPr/>
        <p:txBody>
          <a:bodyPr/>
          <a:lstStyle/>
          <a:p>
            <a:fld id="{3F4C9C99-9468-D244-A281-001A0F23009C}" type="slidenum">
              <a:rPr lang="en-US" smtClean="0"/>
              <a:pPr/>
              <a:t>19</a:t>
            </a:fld>
            <a:endParaRPr lang="en-US" dirty="0"/>
          </a:p>
        </p:txBody>
      </p:sp>
    </p:spTree>
    <p:extLst>
      <p:ext uri="{BB962C8B-B14F-4D97-AF65-F5344CB8AC3E}">
        <p14:creationId xmlns:p14="http://schemas.microsoft.com/office/powerpoint/2010/main" val="2914742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p:txBody>
          <a:bodyPr/>
          <a:lstStyle/>
          <a:p>
            <a:pPr defTabSz="966529">
              <a:defRPr/>
            </a:pPr>
            <a:endParaRPr lang="en-US" dirty="0">
              <a:solidFill>
                <a:srgbClr val="00845D"/>
              </a:solidFill>
              <a:highlight>
                <a:srgbClr val="FFFF00"/>
              </a:highlight>
            </a:endParaRPr>
          </a:p>
          <a:p>
            <a:endParaRPr lang="en-US" b="0"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2</a:t>
            </a:fld>
            <a:endParaRPr lang="en-US" dirty="0"/>
          </a:p>
        </p:txBody>
      </p:sp>
    </p:spTree>
    <p:extLst>
      <p:ext uri="{BB962C8B-B14F-4D97-AF65-F5344CB8AC3E}">
        <p14:creationId xmlns:p14="http://schemas.microsoft.com/office/powerpoint/2010/main" val="39213468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p:txBody>
          <a:bodyPr/>
          <a:lstStyle/>
          <a:p>
            <a:r>
              <a:rPr lang="en-US" b="1" dirty="0"/>
              <a:t>Facilitator notes:</a:t>
            </a:r>
            <a:endParaRPr lang="en-US" b="0" dirty="0"/>
          </a:p>
          <a:p>
            <a:pPr marL="181225" indent="-181225">
              <a:buFont typeface="Arial" panose="020B0604020202020204" pitchFamily="34" charset="0"/>
              <a:buChar char="•"/>
            </a:pPr>
            <a:r>
              <a:rPr lang="en-US" dirty="0"/>
              <a:t>Share the following context. </a:t>
            </a:r>
          </a:p>
          <a:p>
            <a:pPr marL="664488" lvl="1" indent="-181225">
              <a:buFont typeface="Arial" panose="020B0604020202020204" pitchFamily="34" charset="0"/>
              <a:buChar char="•"/>
            </a:pPr>
            <a:r>
              <a:rPr lang="en-US" kern="1200" dirty="0">
                <a:solidFill>
                  <a:schemeClr val="tx1"/>
                </a:solidFill>
                <a:effectLst/>
                <a:latin typeface="+mn-lt"/>
                <a:ea typeface="+mn-ea"/>
                <a:cs typeface="+mn-cs"/>
              </a:rPr>
              <a:t>While every student was “encouraged” to have Improvement and Trial projects, only Production projects were “required.”</a:t>
            </a:r>
          </a:p>
        </p:txBody>
      </p:sp>
      <p:sp>
        <p:nvSpPr>
          <p:cNvPr id="4" name="Slide Number Placeholder 3"/>
          <p:cNvSpPr>
            <a:spLocks noGrp="1"/>
          </p:cNvSpPr>
          <p:nvPr>
            <p:ph type="sldNum" sz="quarter" idx="5"/>
          </p:nvPr>
        </p:nvSpPr>
        <p:spPr/>
        <p:txBody>
          <a:bodyPr/>
          <a:lstStyle/>
          <a:p>
            <a:fld id="{3F4C9C99-9468-D244-A281-001A0F23009C}" type="slidenum">
              <a:rPr lang="en-US" smtClean="0"/>
              <a:pPr/>
              <a:t>20</a:t>
            </a:fld>
            <a:endParaRPr lang="en-US" dirty="0"/>
          </a:p>
        </p:txBody>
      </p:sp>
    </p:spTree>
    <p:extLst>
      <p:ext uri="{BB962C8B-B14F-4D97-AF65-F5344CB8AC3E}">
        <p14:creationId xmlns:p14="http://schemas.microsoft.com/office/powerpoint/2010/main" val="6568543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p:txBody>
          <a:bodyPr/>
          <a:lstStyle/>
          <a:p>
            <a:r>
              <a:rPr lang="en-US" b="1" dirty="0"/>
              <a:t>Facilitator notes:</a:t>
            </a:r>
            <a:endParaRPr lang="en-US" b="0" dirty="0"/>
          </a:p>
          <a:p>
            <a:pPr marL="181225" indent="-181225">
              <a:buFont typeface="Arial" panose="020B0604020202020204" pitchFamily="34" charset="0"/>
              <a:buChar char="•"/>
            </a:pPr>
            <a:r>
              <a:rPr lang="en-US" dirty="0">
                <a:sym typeface="Wingdings" pitchFamily="2" charset="2"/>
              </a:rPr>
              <a:t> </a:t>
            </a:r>
            <a:r>
              <a:rPr lang="en-US" dirty="0"/>
              <a:t>Click to reveal the correct answer.</a:t>
            </a:r>
          </a:p>
          <a:p>
            <a:pPr marL="655478" lvl="1" indent="-181225">
              <a:buFont typeface="Arial" panose="020B0604020202020204" pitchFamily="34" charset="0"/>
              <a:buChar char="•"/>
            </a:pPr>
            <a:r>
              <a:rPr lang="en-US" b="1" dirty="0"/>
              <a:t>Correct Answer: More than 50%</a:t>
            </a:r>
          </a:p>
        </p:txBody>
      </p:sp>
      <p:sp>
        <p:nvSpPr>
          <p:cNvPr id="4" name="Slide Number Placeholder 3"/>
          <p:cNvSpPr>
            <a:spLocks noGrp="1"/>
          </p:cNvSpPr>
          <p:nvPr>
            <p:ph type="sldNum" sz="quarter" idx="5"/>
          </p:nvPr>
        </p:nvSpPr>
        <p:spPr/>
        <p:txBody>
          <a:bodyPr/>
          <a:lstStyle/>
          <a:p>
            <a:fld id="{3F4C9C99-9468-D244-A281-001A0F23009C}" type="slidenum">
              <a:rPr lang="en-US" smtClean="0"/>
              <a:pPr/>
              <a:t>21</a:t>
            </a:fld>
            <a:endParaRPr lang="en-US" dirty="0"/>
          </a:p>
        </p:txBody>
      </p:sp>
    </p:spTree>
    <p:extLst>
      <p:ext uri="{BB962C8B-B14F-4D97-AF65-F5344CB8AC3E}">
        <p14:creationId xmlns:p14="http://schemas.microsoft.com/office/powerpoint/2010/main" val="1949571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p:txBody>
          <a:bodyPr/>
          <a:lstStyle/>
          <a:p>
            <a:r>
              <a:rPr lang="en-US" b="1" dirty="0"/>
              <a:t>Facilitator notes:</a:t>
            </a:r>
            <a:endParaRPr lang="en-US" b="0" dirty="0"/>
          </a:p>
          <a:p>
            <a:pPr marL="181225" indent="-181225">
              <a:buFont typeface="Arial" panose="020B0604020202020204" pitchFamily="34" charset="0"/>
              <a:buChar char="•"/>
            </a:pPr>
            <a:r>
              <a:rPr lang="en-US" dirty="0"/>
              <a:t>Share the following context.</a:t>
            </a:r>
          </a:p>
          <a:p>
            <a:pPr marL="655478" lvl="1" indent="-181225">
              <a:buFont typeface="Arial" panose="020B0604020202020204" pitchFamily="34" charset="0"/>
              <a:buChar char="•"/>
            </a:pPr>
            <a:r>
              <a:rPr lang="en-US" kern="1200" dirty="0">
                <a:solidFill>
                  <a:schemeClr val="tx1"/>
                </a:solidFill>
                <a:effectLst/>
                <a:latin typeface="+mn-lt"/>
                <a:ea typeface="+mn-ea"/>
                <a:cs typeface="+mn-cs"/>
              </a:rPr>
              <a:t>Project work accounted for more than half of each day’s instruction. </a:t>
            </a:r>
          </a:p>
          <a:p>
            <a:pPr marL="655478" lvl="1" indent="-181225">
              <a:buFont typeface="Arial" panose="020B0604020202020204" pitchFamily="34" charset="0"/>
              <a:buChar char="•"/>
            </a:pPr>
            <a:r>
              <a:rPr lang="en-US" kern="1200" dirty="0">
                <a:solidFill>
                  <a:schemeClr val="tx1"/>
                </a:solidFill>
                <a:effectLst/>
                <a:latin typeface="+mn-lt"/>
                <a:ea typeface="+mn-ea"/>
                <a:cs typeface="+mn-cs"/>
              </a:rPr>
              <a:t>The facilities at Smith Agricultural School were designed to support project work and students were supervised accordingly.</a:t>
            </a:r>
            <a:endParaRPr lang="en-US" dirty="0"/>
          </a:p>
          <a:p>
            <a:endParaRPr lang="en-US"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22</a:t>
            </a:fld>
            <a:endParaRPr lang="en-US" dirty="0"/>
          </a:p>
        </p:txBody>
      </p:sp>
    </p:spTree>
    <p:extLst>
      <p:ext uri="{BB962C8B-B14F-4D97-AF65-F5344CB8AC3E}">
        <p14:creationId xmlns:p14="http://schemas.microsoft.com/office/powerpoint/2010/main" val="9089110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a:xfrm>
            <a:off x="5686050" y="367031"/>
            <a:ext cx="3727302" cy="6399888"/>
          </a:xfrm>
        </p:spPr>
        <p:txBody>
          <a:bodyPr/>
          <a:lstStyle/>
          <a:p>
            <a:r>
              <a:rPr lang="en-US" b="1" dirty="0"/>
              <a:t>Preparation for this slide:</a:t>
            </a:r>
          </a:p>
          <a:p>
            <a:pPr marL="181225" indent="-181225">
              <a:buFont typeface="Arial" panose="020B0604020202020204" pitchFamily="34" charset="0"/>
              <a:buChar char="•"/>
            </a:pPr>
            <a:r>
              <a:rPr lang="en-US" b="0" dirty="0"/>
              <a:t>Based on your knowledge of the group and the limited time you’ve spent with them, forecast the level of moderation this conversation will require of you as the facilitator. </a:t>
            </a:r>
          </a:p>
          <a:p>
            <a:pPr marL="664488" lvl="1" indent="-181225">
              <a:buFont typeface="Arial" panose="020B0604020202020204" pitchFamily="34" charset="0"/>
              <a:buChar char="•"/>
            </a:pPr>
            <a:r>
              <a:rPr lang="en-US" b="0" dirty="0"/>
              <a:t>The discussion should create consensus for an optimistic, future-focused approach to SAE but should not exceed 10 minutes.</a:t>
            </a:r>
            <a:endParaRPr lang="en-US" b="1" dirty="0"/>
          </a:p>
          <a:p>
            <a:endParaRPr lang="en-US" b="1" dirty="0"/>
          </a:p>
          <a:p>
            <a:r>
              <a:rPr lang="en-US" b="1" dirty="0"/>
              <a:t>Facilitator notes:</a:t>
            </a:r>
            <a:endParaRPr lang="en-US" b="0" dirty="0"/>
          </a:p>
          <a:p>
            <a:pPr marL="181225" indent="-181225">
              <a:buFont typeface="Arial" panose="020B0604020202020204" pitchFamily="34" charset="0"/>
              <a:buChar char="•"/>
            </a:pPr>
            <a:r>
              <a:rPr lang="en-US" dirty="0"/>
              <a:t>Invite participants to discuss the question on this slide as a large group.</a:t>
            </a:r>
          </a:p>
          <a:p>
            <a:pPr marL="181225" indent="-181225">
              <a:buFont typeface="Arial" panose="020B0604020202020204" pitchFamily="34" charset="0"/>
              <a:buChar char="•"/>
            </a:pPr>
            <a:r>
              <a:rPr lang="en-US" dirty="0"/>
              <a:t>Guide the discussion to the realization that the goals remain the same, but context has changed, therefore delivery must change. Potential guiding questions could include:</a:t>
            </a:r>
          </a:p>
          <a:p>
            <a:pPr marL="664488" lvl="1" indent="-181225">
              <a:buFont typeface="Arial" panose="020B0604020202020204" pitchFamily="34" charset="0"/>
              <a:buChar char="•"/>
            </a:pPr>
            <a:r>
              <a:rPr lang="en-US" dirty="0"/>
              <a:t>How has the demand for skilled labor changed relative to the number of U.S. workers involved in agriculture? (The percentage of labor force in agriculture has decreased while the demand for skilled workers has increased.)</a:t>
            </a:r>
          </a:p>
          <a:p>
            <a:pPr marL="664488" lvl="1" indent="-181225">
              <a:buFont typeface="Arial" panose="020B0604020202020204" pitchFamily="34" charset="0"/>
              <a:buChar char="•"/>
            </a:pPr>
            <a:r>
              <a:rPr lang="en-US" dirty="0"/>
              <a:t>Stimson’s method was based engaging every student through projects on their home operations. How does SAE engage every student today? (Fewer students have home operations so many students maintain placement SAEs.)</a:t>
            </a:r>
          </a:p>
          <a:p>
            <a:pPr marL="181225" indent="-181225">
              <a:buFont typeface="Arial" panose="020B0604020202020204" pitchFamily="34" charset="0"/>
              <a:buChar char="•"/>
            </a:pPr>
            <a:r>
              <a:rPr lang="en-US" dirty="0"/>
              <a:t>Emphasize that we, as agricultural education professionals, are not leaving our roots nor abandoning what we value, we are coming </a:t>
            </a:r>
            <a:br>
              <a:rPr lang="en-US" dirty="0"/>
            </a:br>
            <a:r>
              <a:rPr lang="en-US" dirty="0"/>
              <a:t>full circle to where we started.</a:t>
            </a:r>
          </a:p>
          <a:p>
            <a:pPr marL="655478" lvl="1" indent="-181225">
              <a:buFont typeface="Arial" panose="020B0604020202020204" pitchFamily="34" charset="0"/>
              <a:buChar char="•"/>
            </a:pPr>
            <a:r>
              <a:rPr lang="en-US" dirty="0"/>
              <a:t>The current educational system and Perkins V are focused on project-based education/work-based learning.</a:t>
            </a:r>
          </a:p>
          <a:p>
            <a:pPr marL="655478" lvl="1" indent="-181225">
              <a:buFont typeface="Arial" panose="020B0604020202020204" pitchFamily="34" charset="0"/>
              <a:buChar char="•"/>
            </a:pPr>
            <a:r>
              <a:rPr lang="en-US" dirty="0"/>
              <a:t>Discuss the difference between today’s culture and today’s educational climate.</a:t>
            </a:r>
          </a:p>
          <a:p>
            <a:pPr marL="664488" lvl="1" indent="-181225">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23</a:t>
            </a:fld>
            <a:endParaRPr lang="en-US" dirty="0"/>
          </a:p>
        </p:txBody>
      </p:sp>
    </p:spTree>
    <p:extLst>
      <p:ext uri="{BB962C8B-B14F-4D97-AF65-F5344CB8AC3E}">
        <p14:creationId xmlns:p14="http://schemas.microsoft.com/office/powerpoint/2010/main" val="15656584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a:xfrm>
            <a:off x="5686050" y="367031"/>
            <a:ext cx="3727302" cy="6399888"/>
          </a:xfrm>
        </p:spPr>
        <p:txBody>
          <a:bodyPr/>
          <a:lstStyle/>
          <a:p>
            <a:r>
              <a:rPr lang="en-US" b="1" dirty="0"/>
              <a:t>Preparation for this slide:</a:t>
            </a:r>
          </a:p>
          <a:p>
            <a:pPr marL="181225" indent="-181225">
              <a:buFont typeface="Arial" panose="020B0604020202020204" pitchFamily="34" charset="0"/>
              <a:buChar char="•"/>
            </a:pPr>
            <a:r>
              <a:rPr lang="en-US" b="0" dirty="0"/>
              <a:t>Create two tear sheets. Label one “Teacher Barriers” and the other “Student Barriers” with ample space beneath each label.</a:t>
            </a:r>
          </a:p>
          <a:p>
            <a:pPr marL="655478" lvl="1" indent="-181225">
              <a:buFont typeface="Arial" panose="020B0604020202020204" pitchFamily="34" charset="0"/>
              <a:buChar char="•"/>
            </a:pPr>
            <a:r>
              <a:rPr lang="en-US" b="0" dirty="0"/>
              <a:t>Divide the “Student Barriers” poster into two columns: “No SAE” and the other “Limited Value,” explaining that this indicates an SAE with limited value for student’s career goals,  with ample space beneath each label.</a:t>
            </a:r>
          </a:p>
          <a:p>
            <a:pPr marL="181225" indent="-181225">
              <a:buFont typeface="Arial" panose="020B0604020202020204" pitchFamily="34" charset="0"/>
              <a:buChar char="•"/>
            </a:pPr>
            <a:r>
              <a:rPr lang="en-US" b="0" dirty="0"/>
              <a:t>Be prepared to save these posters. You’ll refer back to them later in the workshop.</a:t>
            </a:r>
          </a:p>
          <a:p>
            <a:endParaRPr lang="en-US" b="1" dirty="0"/>
          </a:p>
          <a:p>
            <a:r>
              <a:rPr lang="en-US" b="1" dirty="0"/>
              <a:t>Facilitator notes:</a:t>
            </a:r>
            <a:endParaRPr lang="en-US" b="0" dirty="0"/>
          </a:p>
          <a:p>
            <a:pPr marL="181225" indent="-181225">
              <a:buFont typeface="Arial" panose="020B0604020202020204" pitchFamily="34" charset="0"/>
              <a:buChar char="•"/>
            </a:pPr>
            <a:r>
              <a:rPr lang="en-US" dirty="0"/>
              <a:t>Introduce the two posters. Explain that one represents barriers faced by teachers and the other faced by students.</a:t>
            </a:r>
          </a:p>
          <a:p>
            <a:pPr marL="655478" lvl="1" indent="-181225">
              <a:buFont typeface="Arial" panose="020B0604020202020204" pitchFamily="34" charset="0"/>
              <a:buChar char="•"/>
            </a:pPr>
            <a:r>
              <a:rPr lang="en-US" dirty="0"/>
              <a:t>Explain that student barriers may look different for a student who lacks an SAE versus a student who has an SAE with limited career preparation value (i.e. feeding their dog).</a:t>
            </a:r>
          </a:p>
          <a:p>
            <a:pPr marL="181225" indent="-181225">
              <a:buFont typeface="Arial" panose="020B0604020202020204" pitchFamily="34" charset="0"/>
              <a:buChar char="•"/>
            </a:pPr>
            <a:r>
              <a:rPr lang="en-US" dirty="0"/>
              <a:t>Draw participants’ attention to the question on the screen and ask them to accomplish the following (</a:t>
            </a:r>
            <a:r>
              <a:rPr lang="en-US" dirty="0">
                <a:sym typeface="Wingdings" pitchFamily="2" charset="2"/>
              </a:rPr>
              <a:t> </a:t>
            </a:r>
            <a:r>
              <a:rPr lang="en-US" dirty="0"/>
              <a:t>click to reveal instructions):</a:t>
            </a:r>
          </a:p>
          <a:p>
            <a:pPr marL="664488" lvl="1" indent="-181225">
              <a:buFont typeface="Arial" panose="020B0604020202020204" pitchFamily="34" charset="0"/>
              <a:buChar char="•"/>
            </a:pPr>
            <a:r>
              <a:rPr lang="en-US" kern="1200" dirty="0">
                <a:solidFill>
                  <a:schemeClr val="tx1"/>
                </a:solidFill>
                <a:effectLst/>
                <a:latin typeface="+mn-lt"/>
                <a:ea typeface="+mn-ea"/>
                <a:cs typeface="+mn-cs"/>
              </a:rPr>
              <a:t>First, ask them to think independently about how they’d answer the question for the two students represented by the posters. Ask them to jot down three to five ideas for each poster.</a:t>
            </a:r>
          </a:p>
          <a:p>
            <a:pPr marL="664488" lvl="1" indent="-181225">
              <a:buFont typeface="Arial" panose="020B0604020202020204" pitchFamily="34" charset="0"/>
              <a:buChar char="•"/>
            </a:pPr>
            <a:r>
              <a:rPr lang="en-US" kern="1200" dirty="0">
                <a:solidFill>
                  <a:schemeClr val="tx1"/>
                </a:solidFill>
                <a:effectLst/>
                <a:latin typeface="+mn-lt"/>
                <a:ea typeface="+mn-ea"/>
                <a:cs typeface="+mn-cs"/>
              </a:rPr>
              <a:t>Second, ask them to turn to their immediate neighbors and share their thoughts in pairs or trios. </a:t>
            </a:r>
          </a:p>
          <a:p>
            <a:pPr marL="664488" lvl="1" indent="-181225">
              <a:buFont typeface="Arial" panose="020B0604020202020204" pitchFamily="34" charset="0"/>
              <a:buChar char="•"/>
            </a:pPr>
            <a:r>
              <a:rPr lang="en-US" dirty="0"/>
              <a:t>Finally, divide the pairs by having one go to each poster.   Have each large group work together to make a single list on each poster.   Have each large group share with the rest of the participants.</a:t>
            </a:r>
          </a:p>
          <a:p>
            <a:pPr marL="181225" indent="-181225">
              <a:buFont typeface="Arial" panose="020B0604020202020204" pitchFamily="34" charset="0"/>
              <a:buChar char="•"/>
            </a:pPr>
            <a:r>
              <a:rPr lang="en-US" dirty="0"/>
              <a:t>Bring closure to this exercise by emphasizing that these barriers represent the current state of SAE and signify the need for a new approach, they </a:t>
            </a:r>
            <a:r>
              <a:rPr lang="en-US" u="sng" dirty="0"/>
              <a:t>do not</a:t>
            </a:r>
            <a:r>
              <a:rPr lang="en-US" u="none" dirty="0"/>
              <a:t> necessarily indicate the future state of SAE.</a:t>
            </a:r>
            <a:endParaRPr lang="en-US" dirty="0"/>
          </a:p>
          <a:p>
            <a:pPr marL="655478" lvl="1" indent="-181225">
              <a:buFont typeface="Arial" panose="020B0604020202020204" pitchFamily="34" charset="0"/>
              <a:buChar char="•"/>
            </a:pPr>
            <a:r>
              <a:rPr lang="en-US" dirty="0"/>
              <a:t>Ask participants to consider the </a:t>
            </a:r>
            <a:r>
              <a:rPr lang="en-US" u="none" dirty="0"/>
              <a:t>potential a new approach might offer by posing this question: “If we were to rethink our approach to SAE in a way that students maintained high-quality projects, how would their learning experience be richer?”</a:t>
            </a:r>
          </a:p>
          <a:p>
            <a:pPr marL="655478" lvl="1" indent="-181225">
              <a:buFont typeface="Arial" panose="020B0604020202020204" pitchFamily="34" charset="0"/>
              <a:buChar char="•"/>
            </a:pPr>
            <a:r>
              <a:rPr lang="en-US" u="none" dirty="0"/>
              <a:t>Ask: “How would agriculture teachers benefit from their students having quality SAEs?”</a:t>
            </a:r>
            <a:endParaRPr lang="en-US" dirty="0"/>
          </a:p>
          <a:p>
            <a:pPr marL="664488" lvl="1" indent="-181225">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24</a:t>
            </a:fld>
            <a:endParaRPr lang="en-US" dirty="0"/>
          </a:p>
        </p:txBody>
      </p:sp>
    </p:spTree>
    <p:extLst>
      <p:ext uri="{BB962C8B-B14F-4D97-AF65-F5344CB8AC3E}">
        <p14:creationId xmlns:p14="http://schemas.microsoft.com/office/powerpoint/2010/main" val="17341601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125" y="352425"/>
            <a:ext cx="4946650" cy="2782888"/>
          </a:xfrm>
        </p:spPr>
      </p:sp>
      <p:sp>
        <p:nvSpPr>
          <p:cNvPr id="3" name="Notes Placeholder 2"/>
          <p:cNvSpPr>
            <a:spLocks noGrp="1"/>
          </p:cNvSpPr>
          <p:nvPr>
            <p:ph type="body" idx="1"/>
          </p:nvPr>
        </p:nvSpPr>
        <p:spPr/>
        <p:txBody>
          <a:bodyPr/>
          <a:lstStyle/>
          <a:p>
            <a:r>
              <a:rPr lang="en-US" b="1" dirty="0"/>
              <a:t>Facilitator notes:</a:t>
            </a:r>
            <a:endParaRPr lang="en-US" b="0" dirty="0"/>
          </a:p>
          <a:p>
            <a:pPr marL="174708" indent="-174708">
              <a:buFont typeface="Arial" panose="020B0604020202020204" pitchFamily="34" charset="0"/>
              <a:buChar char="•"/>
            </a:pPr>
            <a:r>
              <a:rPr lang="en-US" dirty="0"/>
              <a:t>Pause and allow the participants to reflect on the content in this session. Consider asking the following questions to gauge where participants are in their understanding of the content and their confidence in executing the model within their local program:</a:t>
            </a:r>
          </a:p>
          <a:p>
            <a:pPr marL="640594" lvl="1" indent="-174708">
              <a:buFont typeface="Arial" panose="020B0604020202020204" pitchFamily="34" charset="0"/>
              <a:buChar char="•"/>
            </a:pPr>
            <a:r>
              <a:rPr lang="en-US" dirty="0"/>
              <a:t>What from this section can I </a:t>
            </a:r>
            <a:r>
              <a:rPr lang="en-US" b="1" dirty="0"/>
              <a:t>clarify</a:t>
            </a:r>
            <a:r>
              <a:rPr lang="en-US" dirty="0"/>
              <a:t>? </a:t>
            </a:r>
          </a:p>
          <a:p>
            <a:pPr marL="640594" lvl="1" indent="-174708">
              <a:buFont typeface="Arial" panose="020B0604020202020204" pitchFamily="34" charset="0"/>
              <a:buChar char="•"/>
            </a:pPr>
            <a:r>
              <a:rPr lang="en-US" dirty="0"/>
              <a:t>Based on the information in this section, how </a:t>
            </a:r>
            <a:r>
              <a:rPr lang="en-US" b="1" dirty="0"/>
              <a:t>confident</a:t>
            </a:r>
            <a:r>
              <a:rPr lang="en-US" dirty="0"/>
              <a:t> are you in your ability to implement this model in your program? </a:t>
            </a:r>
            <a:br>
              <a:rPr lang="en-US" dirty="0"/>
            </a:br>
            <a:r>
              <a:rPr lang="en-US" dirty="0"/>
              <a:t>(Consider asking participants to indicate their confidence using a hand-gesture scale of 1-5 fingers where five fingers indicates high confidence.)</a:t>
            </a:r>
          </a:p>
          <a:p>
            <a:pPr marL="1097794" marR="0" lvl="2"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Ask those who indicated a three or below what they would need to gain confidence.</a:t>
            </a:r>
          </a:p>
          <a:p>
            <a:pPr marL="1097794" lvl="2"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25</a:t>
            </a:fld>
            <a:endParaRPr lang="en-US" dirty="0"/>
          </a:p>
        </p:txBody>
      </p:sp>
    </p:spTree>
    <p:extLst>
      <p:ext uri="{BB962C8B-B14F-4D97-AF65-F5344CB8AC3E}">
        <p14:creationId xmlns:p14="http://schemas.microsoft.com/office/powerpoint/2010/main" val="11354996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p:txBody>
          <a:bodyPr/>
          <a:lstStyle/>
          <a:p>
            <a:r>
              <a:rPr lang="en-US" b="1" dirty="0"/>
              <a:t>Facilitator notes:</a:t>
            </a:r>
            <a:endParaRPr lang="en-US" b="0" dirty="0"/>
          </a:p>
          <a:p>
            <a:pPr marL="181225" indent="-181225">
              <a:buFont typeface="Arial" panose="020B0604020202020204" pitchFamily="34" charset="0"/>
              <a:buChar char="•"/>
            </a:pPr>
            <a:r>
              <a:rPr lang="en-US" dirty="0"/>
              <a:t>Briefly set context that this has been a multi-year process with various stakeholders to develop and test the model and now we are ready to roll it out nationally and ensure it is successful. </a:t>
            </a:r>
          </a:p>
          <a:p>
            <a:pPr marL="655478" lvl="1" indent="-181225">
              <a:buFont typeface="Arial" panose="020B0604020202020204" pitchFamily="34" charset="0"/>
              <a:buChar char="•"/>
            </a:pPr>
            <a:r>
              <a:rPr lang="en-US" dirty="0"/>
              <a:t>Note: Facilitators are not meant to walk through the timeline on screen- it is just meant to be a visual to display how long the project has been going on.</a:t>
            </a:r>
          </a:p>
          <a:p>
            <a:pPr marL="181225" indent="-181225">
              <a:buFont typeface="Arial" panose="020B0604020202020204" pitchFamily="34" charset="0"/>
              <a:buChar char="•"/>
            </a:pPr>
            <a:r>
              <a:rPr lang="en-US" dirty="0"/>
              <a:t>Draw attention that there</a:t>
            </a:r>
            <a:r>
              <a:rPr lang="en-US" baseline="0" dirty="0"/>
              <a:t> have been opportunities in the past decade for input and participation of all members of Team Ag Ed</a:t>
            </a:r>
            <a:endParaRPr lang="en-US" dirty="0"/>
          </a:p>
          <a:p>
            <a:endParaRPr lang="en-US"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26</a:t>
            </a:fld>
            <a:endParaRPr lang="en-US" dirty="0"/>
          </a:p>
        </p:txBody>
      </p:sp>
    </p:spTree>
    <p:extLst>
      <p:ext uri="{BB962C8B-B14F-4D97-AF65-F5344CB8AC3E}">
        <p14:creationId xmlns:p14="http://schemas.microsoft.com/office/powerpoint/2010/main" val="8431136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p:txBody>
          <a:bodyPr/>
          <a:lstStyle/>
          <a:p>
            <a:r>
              <a:rPr lang="en-US" b="1" dirty="0"/>
              <a:t>Facilitator notes:</a:t>
            </a:r>
            <a:endParaRPr lang="en-US" b="0" dirty="0"/>
          </a:p>
          <a:p>
            <a:pPr marL="181225" indent="-181225">
              <a:buFont typeface="Arial" panose="020B0604020202020204" pitchFamily="34" charset="0"/>
              <a:buChar char="•"/>
            </a:pPr>
            <a:r>
              <a:rPr lang="en-US" dirty="0"/>
              <a:t>Share that you’ll be presenting a renewed definition for SAE.</a:t>
            </a:r>
          </a:p>
          <a:p>
            <a:pPr marL="181225" indent="-181225">
              <a:buFont typeface="Arial" panose="020B0604020202020204" pitchFamily="34" charset="0"/>
              <a:buChar char="•"/>
            </a:pPr>
            <a:r>
              <a:rPr lang="en-US" dirty="0"/>
              <a:t>Ask participants to raise a thumbs up when they feel as though the definition is adequate.</a:t>
            </a:r>
          </a:p>
          <a:p>
            <a:pPr marL="664488" lvl="1" indent="-181225">
              <a:buFont typeface="Arial" panose="020B0604020202020204" pitchFamily="34" charset="0"/>
              <a:buChar char="•"/>
            </a:pPr>
            <a:r>
              <a:rPr lang="en-US" b="0" dirty="0"/>
              <a:t>The definition on this slide is intentionally broken into four parts. </a:t>
            </a:r>
            <a:r>
              <a:rPr lang="en-US" dirty="0">
                <a:sym typeface="Wingdings" pitchFamily="2" charset="2"/>
              </a:rPr>
              <a:t> </a:t>
            </a:r>
            <a:r>
              <a:rPr lang="en-US" b="0" dirty="0"/>
              <a:t>Click to reveal each component.</a:t>
            </a:r>
            <a:endParaRPr lang="en-US" dirty="0"/>
          </a:p>
          <a:p>
            <a:pPr marL="664488" lvl="1" indent="-181225">
              <a:buFont typeface="Arial" panose="020B0604020202020204" pitchFamily="34" charset="0"/>
              <a:buChar char="•"/>
            </a:pPr>
            <a:r>
              <a:rPr lang="en-US" dirty="0"/>
              <a:t>After the fourth and final component is revealed, allow learners to copy the complete definition into their Participant Guide on page 2.</a:t>
            </a:r>
          </a:p>
          <a:p>
            <a:pPr marL="181225" indent="-181225">
              <a:buFont typeface="Arial" panose="020B0604020202020204" pitchFamily="34" charset="0"/>
              <a:buChar char="•"/>
            </a:pPr>
            <a:r>
              <a:rPr lang="en-US" dirty="0"/>
              <a:t>Emphasize that this renewed definition moves beyond the basics to ensure alignment to AFNR standards and career focus.</a:t>
            </a:r>
          </a:p>
          <a:p>
            <a:pPr marL="655478" lvl="1" indent="-181225">
              <a:buFont typeface="Arial" panose="020B0604020202020204" pitchFamily="34" charset="0"/>
              <a:buChar char="•"/>
            </a:pPr>
            <a:r>
              <a:rPr lang="en-US" dirty="0"/>
              <a:t>Explain that this definition can provide opportunity for students with career goals outside of AFNR when content outcomes align with both agricultural careers and the student’s career goals. </a:t>
            </a:r>
          </a:p>
          <a:p>
            <a:pPr marL="181225" indent="-181225">
              <a:buFont typeface="Arial" panose="020B0604020202020204" pitchFamily="34" charset="0"/>
              <a:buChar char="•"/>
            </a:pPr>
            <a:r>
              <a:rPr lang="en-US" dirty="0"/>
              <a:t>Share that each element of this definition is broken down in greater detail in both the student and teacher versions of the ”SAE for All” guide (page 2 in both versions).</a:t>
            </a:r>
          </a:p>
          <a:p>
            <a:pPr marL="181225" indent="-181225">
              <a:buFont typeface="Arial" panose="020B0604020202020204" pitchFamily="34" charset="0"/>
              <a:buChar char="•"/>
            </a:pPr>
            <a:endParaRPr lang="en-US" dirty="0"/>
          </a:p>
          <a:p>
            <a:r>
              <a:rPr lang="en-US" b="1" kern="1200" dirty="0">
                <a:solidFill>
                  <a:schemeClr val="tx1"/>
                </a:solidFill>
                <a:effectLst/>
                <a:latin typeface="+mn-lt"/>
                <a:ea typeface="+mn-ea"/>
                <a:cs typeface="+mn-cs"/>
              </a:rPr>
              <a:t>Other notes:</a:t>
            </a:r>
          </a:p>
          <a:p>
            <a:pPr marL="181225" indent="-181225">
              <a:buFont typeface="Arial" panose="020B0604020202020204" pitchFamily="34" charset="0"/>
              <a:buChar char="•"/>
            </a:pPr>
            <a:r>
              <a:rPr lang="en-US" kern="1200" dirty="0">
                <a:solidFill>
                  <a:schemeClr val="tx1"/>
                </a:solidFill>
                <a:effectLst/>
                <a:latin typeface="+mn-lt"/>
                <a:ea typeface="+mn-ea"/>
                <a:cs typeface="+mn-cs"/>
              </a:rPr>
              <a:t>Both versions of the “SAE for All” guides can be found on the National Council for Agricultural Education website at https://thecouncil.ffa.org/sae/.</a:t>
            </a:r>
          </a:p>
          <a:p>
            <a:pPr marL="181225" indent="-181225">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27</a:t>
            </a:fld>
            <a:endParaRPr lang="en-US" dirty="0"/>
          </a:p>
        </p:txBody>
      </p:sp>
    </p:spTree>
    <p:extLst>
      <p:ext uri="{BB962C8B-B14F-4D97-AF65-F5344CB8AC3E}">
        <p14:creationId xmlns:p14="http://schemas.microsoft.com/office/powerpoint/2010/main" val="29076236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a:xfrm>
            <a:off x="5686050" y="367032"/>
            <a:ext cx="3727302" cy="5877394"/>
          </a:xfrm>
        </p:spPr>
        <p:txBody>
          <a:bodyPr/>
          <a:lstStyle/>
          <a:p>
            <a:r>
              <a:rPr lang="en-US" b="1" dirty="0"/>
              <a:t>Preparation for this slide:</a:t>
            </a:r>
          </a:p>
          <a:p>
            <a:pPr marL="181225" indent="-181225">
              <a:buFont typeface="Arial" panose="020B0604020202020204" pitchFamily="34" charset="0"/>
              <a:buChar char="•"/>
            </a:pPr>
            <a:r>
              <a:rPr lang="en-US" b="0" dirty="0"/>
              <a:t>Foundational SAEs will be a mindset shift for most experienced teachers. Before diving into the technical content, spend a few minutes demonstrating the need for a new approach.</a:t>
            </a:r>
            <a:br>
              <a:rPr lang="en-US" b="0" dirty="0"/>
            </a:br>
            <a:endParaRPr lang="en-US" b="1" dirty="0"/>
          </a:p>
          <a:p>
            <a:r>
              <a:rPr lang="en-US" b="1" dirty="0"/>
              <a:t>Facilitator notes:</a:t>
            </a:r>
            <a:endParaRPr lang="en-US" b="0" dirty="0"/>
          </a:p>
          <a:p>
            <a:pPr marL="181225" indent="-181225">
              <a:buFont typeface="Arial" panose="020B0604020202020204" pitchFamily="34" charset="0"/>
              <a:buChar char="•"/>
            </a:pPr>
            <a:r>
              <a:rPr lang="en-US" dirty="0"/>
              <a:t>By a show of hands, identify who in the room is a current or former agriculture teacher. </a:t>
            </a:r>
          </a:p>
          <a:p>
            <a:pPr marL="664488" lvl="1" indent="-181225">
              <a:buFont typeface="Arial" panose="020B0604020202020204" pitchFamily="34" charset="0"/>
              <a:buChar char="•"/>
            </a:pPr>
            <a:r>
              <a:rPr lang="en-US" dirty="0"/>
              <a:t>For those that aren’t, ask them to imagine themselves in the role.</a:t>
            </a:r>
          </a:p>
          <a:p>
            <a:pPr marL="181225" indent="-181225">
              <a:buFont typeface="Arial" panose="020B0604020202020204" pitchFamily="34" charset="0"/>
              <a:buChar char="•"/>
            </a:pPr>
            <a:r>
              <a:rPr lang="en-US" dirty="0"/>
              <a:t>Ask participants to raise their hand if they have taught/met/or heard of students like Tori who take four years of agricultural education courses.</a:t>
            </a:r>
          </a:p>
          <a:p>
            <a:pPr marL="181225" indent="-181225">
              <a:buFont typeface="Arial" panose="020B0604020202020204" pitchFamily="34" charset="0"/>
              <a:buChar char="•"/>
            </a:pPr>
            <a:r>
              <a:rPr lang="en-US" dirty="0"/>
              <a:t>Ask participants to raise their hand if they have taught/met/or heard of students like Isaac who come in and out of the program multiple times throughout their high school career.</a:t>
            </a:r>
          </a:p>
          <a:p>
            <a:pPr marL="181225" indent="-181225">
              <a:buFont typeface="Arial" panose="020B0604020202020204" pitchFamily="34" charset="0"/>
              <a:buChar char="•"/>
            </a:pPr>
            <a:r>
              <a:rPr lang="en-US" dirty="0"/>
              <a:t>Ask participants to raise their hand if they have taught/met/or heard of students like Emma who take only one course in the program.</a:t>
            </a:r>
          </a:p>
          <a:p>
            <a:pPr marL="664488" lvl="1" indent="-181225">
              <a:buFont typeface="Arial" panose="020B0604020202020204" pitchFamily="34" charset="0"/>
              <a:buChar char="•"/>
            </a:pPr>
            <a:r>
              <a:rPr lang="en-US" dirty="0">
                <a:sym typeface="Wingdings" pitchFamily="2" charset="2"/>
              </a:rPr>
              <a:t> </a:t>
            </a:r>
            <a:r>
              <a:rPr lang="en-US" dirty="0"/>
              <a:t>Click to focus participants’ attention on Isaac and Emma and away from Tori.</a:t>
            </a:r>
          </a:p>
          <a:p>
            <a:pPr marL="664488" lvl="1" indent="-181225">
              <a:buFont typeface="Arial" panose="020B0604020202020204" pitchFamily="34" charset="0"/>
              <a:buChar char="•"/>
            </a:pPr>
            <a:r>
              <a:rPr lang="en-US" dirty="0"/>
              <a:t>Ask what challenges exist in reinforcing SAE among students such as them. For example:</a:t>
            </a:r>
          </a:p>
          <a:p>
            <a:pPr marL="1147753" lvl="2"/>
            <a:r>
              <a:rPr lang="en-US" dirty="0"/>
              <a:t>Students like Isaac may lack continuity in their project and their record keeping. When they re-enter the program, they may be starting at square one again.</a:t>
            </a:r>
          </a:p>
          <a:p>
            <a:pPr marL="1147753" lvl="2" indent="-181225">
              <a:buFont typeface="Arial" panose="020B0604020202020204" pitchFamily="34" charset="0"/>
              <a:buChar char="•"/>
            </a:pPr>
            <a:r>
              <a:rPr lang="en-US" dirty="0"/>
              <a:t>Students like Emma may see one-off ag classes as a means to graduation. While she has a number of other things on her plate (potentially a part-time job) and limited time, she may comfortable doing the bare minimum.</a:t>
            </a:r>
          </a:p>
          <a:p>
            <a:pPr marL="664488" lvl="1" indent="-181225">
              <a:buFont typeface="Arial" panose="020B0604020202020204" pitchFamily="34" charset="0"/>
              <a:buChar char="•"/>
            </a:pPr>
            <a:r>
              <a:rPr lang="en-US" dirty="0"/>
              <a:t>Explain that a new classification of SAE — Foundational SAEs — alleviate some, if not all, of those challenges by enabling students to engage in SAE from the moment they enroll in agricultural education.</a:t>
            </a:r>
          </a:p>
          <a:p>
            <a:pPr marL="1147753" lvl="2" indent="-181225">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28</a:t>
            </a:fld>
            <a:endParaRPr lang="en-US" dirty="0"/>
          </a:p>
        </p:txBody>
      </p:sp>
    </p:spTree>
    <p:extLst>
      <p:ext uri="{BB962C8B-B14F-4D97-AF65-F5344CB8AC3E}">
        <p14:creationId xmlns:p14="http://schemas.microsoft.com/office/powerpoint/2010/main" val="39060606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p:txBody>
          <a:bodyPr/>
          <a:lstStyle/>
          <a:p>
            <a:r>
              <a:rPr lang="en-US" b="1" dirty="0"/>
              <a:t>Facilitator notes:</a:t>
            </a:r>
          </a:p>
          <a:p>
            <a:pPr marL="181225" indent="-181225">
              <a:buFont typeface="Arial" panose="020B0604020202020204" pitchFamily="34" charset="0"/>
              <a:buChar char="•"/>
            </a:pPr>
            <a:r>
              <a:rPr lang="en-US" b="0" dirty="0"/>
              <a:t>Before playing the video, acknowledge that the term “Foundational SAEs” may be a new term to veteran professionals. </a:t>
            </a:r>
          </a:p>
          <a:p>
            <a:pPr marL="664488" lvl="1" indent="-181225">
              <a:buFont typeface="Arial" panose="020B0604020202020204" pitchFamily="34" charset="0"/>
              <a:buChar char="•"/>
            </a:pPr>
            <a:r>
              <a:rPr lang="en-US" b="0" dirty="0"/>
              <a:t>Emphasize that it’s a new term to students as well, so the National Council for Agricultural Education has produced this video to explain the term to students. </a:t>
            </a:r>
          </a:p>
          <a:p>
            <a:pPr marL="664488" lvl="1" indent="-181225">
              <a:buFont typeface="Arial" panose="020B0604020202020204" pitchFamily="34" charset="0"/>
              <a:buChar char="•"/>
            </a:pPr>
            <a:r>
              <a:rPr lang="en-US" b="0" dirty="0"/>
              <a:t>Reassure the group that while they may not be the intended audience, the video does a nice job explaining the concept.</a:t>
            </a:r>
          </a:p>
          <a:p>
            <a:pPr marL="181225" indent="-181225">
              <a:buFont typeface="Arial" panose="020B0604020202020204" pitchFamily="34" charset="0"/>
              <a:buChar char="•"/>
            </a:pPr>
            <a:r>
              <a:rPr lang="en-US" b="0" dirty="0"/>
              <a:t>Following the video, reassure participants that you’re about to dissect the five elements of a Foundational SAE one-at-a-time.</a:t>
            </a:r>
            <a:r>
              <a:rPr lang="en-US" b="1" kern="1200" dirty="0">
                <a:solidFill>
                  <a:schemeClr val="tx1"/>
                </a:solidFill>
                <a:effectLst/>
                <a:latin typeface="+mn-lt"/>
                <a:ea typeface="+mn-ea"/>
                <a:cs typeface="+mn-cs"/>
              </a:rPr>
              <a:t> </a:t>
            </a:r>
          </a:p>
          <a:p>
            <a:endParaRPr lang="en-US" b="1" kern="1200" dirty="0">
              <a:solidFill>
                <a:schemeClr val="tx1"/>
              </a:solidFill>
              <a:effectLst/>
              <a:latin typeface="+mn-lt"/>
              <a:ea typeface="+mn-ea"/>
              <a:cs typeface="+mn-cs"/>
            </a:endParaRPr>
          </a:p>
          <a:p>
            <a:r>
              <a:rPr lang="en-US" b="1" kern="1200" dirty="0">
                <a:solidFill>
                  <a:schemeClr val="tx1"/>
                </a:solidFill>
                <a:effectLst/>
                <a:latin typeface="+mn-lt"/>
                <a:ea typeface="+mn-ea"/>
                <a:cs typeface="+mn-cs"/>
              </a:rPr>
              <a:t>Other notes:</a:t>
            </a:r>
          </a:p>
          <a:p>
            <a:pPr marL="181225" indent="-181225">
              <a:buFont typeface="Arial" panose="020B0604020202020204" pitchFamily="34" charset="0"/>
              <a:buChar char="•"/>
            </a:pPr>
            <a:r>
              <a:rPr lang="en-US" kern="1200" dirty="0">
                <a:solidFill>
                  <a:schemeClr val="tx1"/>
                </a:solidFill>
                <a:effectLst/>
                <a:latin typeface="+mn-lt"/>
                <a:ea typeface="+mn-ea"/>
                <a:cs typeface="+mn-cs"/>
              </a:rPr>
              <a:t>This video is from the “Learning Guides Online Course” found on the National Council for Agricultural Education website at https://thecouncil.ffa.org/sae/.</a:t>
            </a:r>
          </a:p>
          <a:p>
            <a:pPr marL="181225" indent="-181225">
              <a:buFont typeface="Arial" panose="020B0604020202020204" pitchFamily="34" charset="0"/>
              <a:buChar char="•"/>
            </a:pPr>
            <a:endParaRPr lang="en-US" b="0" dirty="0"/>
          </a:p>
          <a:p>
            <a:endParaRPr lang="en-US"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29</a:t>
            </a:fld>
            <a:endParaRPr lang="en-US" dirty="0"/>
          </a:p>
        </p:txBody>
      </p:sp>
    </p:spTree>
    <p:extLst>
      <p:ext uri="{BB962C8B-B14F-4D97-AF65-F5344CB8AC3E}">
        <p14:creationId xmlns:p14="http://schemas.microsoft.com/office/powerpoint/2010/main" val="2498358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3</a:t>
            </a:fld>
            <a:endParaRPr lang="en-US" dirty="0"/>
          </a:p>
        </p:txBody>
      </p:sp>
    </p:spTree>
    <p:extLst>
      <p:ext uri="{BB962C8B-B14F-4D97-AF65-F5344CB8AC3E}">
        <p14:creationId xmlns:p14="http://schemas.microsoft.com/office/powerpoint/2010/main" val="25938746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endParaRPr lang="en-US" b="0" dirty="0"/>
          </a:p>
          <a:p>
            <a:pPr marL="181225" indent="-181225">
              <a:buFont typeface="Arial" panose="020B0604020202020204" pitchFamily="34" charset="0"/>
              <a:buChar char="•"/>
            </a:pPr>
            <a:r>
              <a:rPr lang="en-US" dirty="0"/>
              <a:t>Introduce the “SAE Student Roadmap” model</a:t>
            </a:r>
          </a:p>
          <a:p>
            <a:pPr marL="181225" indent="-181225">
              <a:buFont typeface="Arial" panose="020B0604020202020204" pitchFamily="34" charset="0"/>
              <a:buChar char="•"/>
            </a:pPr>
            <a:r>
              <a:rPr lang="en-US" dirty="0"/>
              <a:t>Explain that the new</a:t>
            </a:r>
            <a:r>
              <a:rPr lang="en-US" baseline="0" dirty="0"/>
              <a:t> SAE for All model starts with the students entering the agricultural education program.</a:t>
            </a:r>
            <a:endParaRPr lang="en-US"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30</a:t>
            </a:fld>
            <a:endParaRPr lang="en-US" dirty="0"/>
          </a:p>
        </p:txBody>
      </p:sp>
    </p:spTree>
    <p:extLst>
      <p:ext uri="{BB962C8B-B14F-4D97-AF65-F5344CB8AC3E}">
        <p14:creationId xmlns:p14="http://schemas.microsoft.com/office/powerpoint/2010/main" val="25467884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endParaRPr lang="en-US" b="0" dirty="0"/>
          </a:p>
          <a:p>
            <a:pPr marL="177845" indent="-177845">
              <a:buFont typeface="Arial" panose="020B0604020202020204" pitchFamily="34" charset="0"/>
              <a:buChar char="•"/>
            </a:pPr>
            <a:r>
              <a:rPr lang="en-US" dirty="0"/>
              <a:t>Click to brin</a:t>
            </a:r>
            <a:r>
              <a:rPr lang="en-US" baseline="0" dirty="0"/>
              <a:t>g up the word “Foundational”</a:t>
            </a:r>
          </a:p>
          <a:p>
            <a:pPr marL="652099" lvl="1" indent="-177845">
              <a:buFont typeface="Arial" panose="020B0604020202020204" pitchFamily="34" charset="0"/>
              <a:buChar char="•"/>
            </a:pPr>
            <a:r>
              <a:rPr lang="en-US" dirty="0"/>
              <a:t>Explain that the Foundational</a:t>
            </a:r>
            <a:r>
              <a:rPr lang="en-US" baseline="0" dirty="0"/>
              <a:t> SAE is designed to extend throughout the student’s entire time in Ag Ed.  It is NOT just a one-time project or event.</a:t>
            </a:r>
          </a:p>
          <a:p>
            <a:pPr marL="181225" indent="-181225">
              <a:buFont typeface="Arial" panose="020B0604020202020204" pitchFamily="34" charset="0"/>
              <a:buChar char="•"/>
            </a:pPr>
            <a:r>
              <a:rPr lang="en-US" baseline="0" dirty="0"/>
              <a:t>Click to bring up the three levels.</a:t>
            </a:r>
          </a:p>
          <a:p>
            <a:pPr marL="655478" lvl="1" indent="-181225">
              <a:buFont typeface="Arial" panose="020B0604020202020204" pitchFamily="34" charset="0"/>
              <a:buChar char="•"/>
            </a:pPr>
            <a:r>
              <a:rPr lang="en-US" baseline="0" dirty="0"/>
              <a:t>Explain that as a student progresses through Ag Ed that they should “level up” with their Foundational SAE.  Describe that the three levels allow for students to enter Ag Ed at the Middle or High School level.</a:t>
            </a:r>
            <a:endParaRPr lang="en-US" dirty="0"/>
          </a:p>
          <a:p>
            <a:endParaRPr lang="en-US"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31</a:t>
            </a:fld>
            <a:endParaRPr lang="en-US" dirty="0"/>
          </a:p>
        </p:txBody>
      </p:sp>
    </p:spTree>
    <p:extLst>
      <p:ext uri="{BB962C8B-B14F-4D97-AF65-F5344CB8AC3E}">
        <p14:creationId xmlns:p14="http://schemas.microsoft.com/office/powerpoint/2010/main" val="11746871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endParaRPr lang="en-US" b="0" dirty="0"/>
          </a:p>
          <a:p>
            <a:pPr marL="181225" indent="-181225">
              <a:buFont typeface="Arial" panose="020B0604020202020204" pitchFamily="34" charset="0"/>
              <a:buChar char="•"/>
            </a:pPr>
            <a:r>
              <a:rPr lang="en-US" dirty="0"/>
              <a:t>Click to move the word “Foundational” to the side.</a:t>
            </a:r>
          </a:p>
          <a:p>
            <a:pPr marL="655478" lvl="1" indent="-181225">
              <a:buFont typeface="Arial" panose="020B0604020202020204" pitchFamily="34" charset="0"/>
              <a:buChar char="•"/>
            </a:pPr>
            <a:r>
              <a:rPr lang="en-US" dirty="0"/>
              <a:t>Explain</a:t>
            </a:r>
            <a:r>
              <a:rPr lang="en-US" baseline="0" dirty="0"/>
              <a:t> that </a:t>
            </a:r>
            <a:r>
              <a:rPr lang="en-US" u="sng" baseline="0" dirty="0"/>
              <a:t>everything</a:t>
            </a:r>
            <a:r>
              <a:rPr lang="en-US" baseline="0" dirty="0"/>
              <a:t> that we will add in the green Foundational arrow is a component of a Foundational SAE.  </a:t>
            </a:r>
          </a:p>
          <a:p>
            <a:pPr marL="655478" lvl="1" indent="-181225">
              <a:buFont typeface="Arial" panose="020B0604020202020204" pitchFamily="34" charset="0"/>
              <a:buChar char="•"/>
            </a:pPr>
            <a:r>
              <a:rPr lang="en-US" baseline="0" dirty="0"/>
              <a:t>Emphasize that what we are about to add are not “choices” of different types of Foundational SAEs, but rather all contribute to a complete Foundational SAE. (Nothing on the screen is “optional”.)</a:t>
            </a:r>
          </a:p>
          <a:p>
            <a:pPr marL="655478" lvl="1" indent="-181225">
              <a:buFont typeface="Arial" panose="020B0604020202020204" pitchFamily="34" charset="0"/>
              <a:buChar char="•"/>
            </a:pPr>
            <a:r>
              <a:rPr lang="en-US" baseline="0" dirty="0"/>
              <a:t>Emphasize that everything in the Foundational green arrow is intended to be graded (in every class), which ensures that this is truly an SAE for All students.</a:t>
            </a:r>
          </a:p>
          <a:p>
            <a:pPr marL="655478" lvl="1" indent="-181225">
              <a:buFont typeface="Arial" panose="020B0604020202020204" pitchFamily="34" charset="0"/>
              <a:buChar char="•"/>
            </a:pPr>
            <a:r>
              <a:rPr lang="en-US" baseline="0" dirty="0"/>
              <a:t>Ask teachers if they currently give a class grade for SAE, and if so, what percent?  </a:t>
            </a:r>
          </a:p>
          <a:p>
            <a:pPr marL="655478" lvl="1" indent="-181225">
              <a:buFont typeface="Arial" panose="020B0604020202020204" pitchFamily="34" charset="0"/>
              <a:buChar char="•"/>
            </a:pPr>
            <a:r>
              <a:rPr lang="en-US" baseline="0" dirty="0"/>
              <a:t>Ask how much class time they give to SAE and how that is used (usually record books).  Based on the percent grade, we should allow ourselves time in class to spend on SAE.  For example, a 20% grade is one day each week; a 10% is one day every other week.</a:t>
            </a:r>
          </a:p>
          <a:p>
            <a:pPr marL="655478" lvl="1" indent="-181225">
              <a:buFont typeface="Arial" panose="020B0604020202020204" pitchFamily="34" charset="0"/>
              <a:buChar char="•"/>
            </a:pPr>
            <a:r>
              <a:rPr lang="en-US" baseline="0" dirty="0"/>
              <a:t>What if we were to expand how we use class time for SAEs to includes other artifacts beyond a traditional record book?</a:t>
            </a:r>
          </a:p>
          <a:p>
            <a:pPr marL="181225" indent="-181225">
              <a:buFont typeface="Arial" panose="020B0604020202020204" pitchFamily="34" charset="0"/>
              <a:buChar char="•"/>
            </a:pPr>
            <a:r>
              <a:rPr lang="en-US" baseline="0" dirty="0"/>
              <a:t>Click to bring up the blank bars.</a:t>
            </a:r>
          </a:p>
          <a:p>
            <a:pPr marL="655478" lvl="1" indent="-181225">
              <a:buFont typeface="Arial" panose="020B0604020202020204" pitchFamily="34" charset="0"/>
              <a:buChar char="•"/>
            </a:pPr>
            <a:r>
              <a:rPr lang="en-US" baseline="0" dirty="0"/>
              <a:t>Explain that there are five parts. Re-emphasize that all are necessary for a Foundational SAE.</a:t>
            </a:r>
          </a:p>
          <a:p>
            <a:pPr marL="181225" indent="-181225">
              <a:buFont typeface="Arial" panose="020B0604020202020204" pitchFamily="34" charset="0"/>
              <a:buChar char="•"/>
            </a:pPr>
            <a:r>
              <a:rPr lang="en-US" baseline="0" dirty="0"/>
              <a:t>Click to bring up each component of a Foundational SAE. </a:t>
            </a:r>
          </a:p>
          <a:p>
            <a:pPr marL="655478" lvl="1" indent="-181225">
              <a:buFont typeface="Arial" panose="020B0604020202020204" pitchFamily="34" charset="0"/>
              <a:buChar char="•"/>
            </a:pPr>
            <a:r>
              <a:rPr lang="en-US" baseline="0" dirty="0"/>
              <a:t>Provide a bit of commentary for each part to draw attention to each component individually.  </a:t>
            </a:r>
          </a:p>
          <a:p>
            <a:pPr marL="655478" lvl="1" indent="-181225">
              <a:buFont typeface="Arial" panose="020B0604020202020204" pitchFamily="34" charset="0"/>
              <a:buChar char="•"/>
            </a:pPr>
            <a:r>
              <a:rPr lang="en-US" baseline="0" dirty="0"/>
              <a:t>Emphasize the need of each component for every student.  “Doesn’t every student deserve to spend time individually planning for their career?” etc.</a:t>
            </a:r>
          </a:p>
          <a:p>
            <a:pPr marL="181225" indent="-181225">
              <a:buFont typeface="Arial" panose="020B0604020202020204" pitchFamily="34" charset="0"/>
              <a:buChar char="•"/>
            </a:pPr>
            <a:r>
              <a:rPr lang="en-US" baseline="0" dirty="0"/>
              <a:t>Click to bring up the small Ag Literacy text.  </a:t>
            </a:r>
          </a:p>
          <a:p>
            <a:pPr marL="655478" lvl="1" indent="-181225">
              <a:buFont typeface="Arial" panose="020B0604020202020204" pitchFamily="34" charset="0"/>
              <a:buChar char="•"/>
            </a:pPr>
            <a:r>
              <a:rPr lang="en-US" baseline="0" dirty="0"/>
              <a:t>Explain how Ag Literacy can “fade away” for students who may add an Immersion SAE.  Mention that you’ll talk about that later as well.</a:t>
            </a:r>
            <a:endParaRPr lang="en-US" dirty="0"/>
          </a:p>
          <a:p>
            <a:endParaRPr lang="en-US"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32</a:t>
            </a:fld>
            <a:endParaRPr lang="en-US" dirty="0"/>
          </a:p>
        </p:txBody>
      </p:sp>
    </p:spTree>
    <p:extLst>
      <p:ext uri="{BB962C8B-B14F-4D97-AF65-F5344CB8AC3E}">
        <p14:creationId xmlns:p14="http://schemas.microsoft.com/office/powerpoint/2010/main" val="2930341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endParaRPr lang="en-US" b="0" dirty="0"/>
          </a:p>
          <a:p>
            <a:pPr marL="181225" indent="-181225">
              <a:buFont typeface="Arial" panose="020B0604020202020204" pitchFamily="34" charset="0"/>
              <a:buChar char="•"/>
            </a:pPr>
            <a:r>
              <a:rPr lang="en-US" dirty="0"/>
              <a:t>After</a:t>
            </a:r>
            <a:r>
              <a:rPr lang="en-US" baseline="0" dirty="0"/>
              <a:t> the Career Exploration and Planning box expands, explain that we are going to provide a </a:t>
            </a:r>
            <a:r>
              <a:rPr lang="en-US" u="sng" baseline="0" dirty="0"/>
              <a:t>conceptual example </a:t>
            </a:r>
            <a:r>
              <a:rPr lang="en-US" baseline="0" dirty="0"/>
              <a:t>of what students may experience within the Career Exploration and Planning component of a Foundational SAE at the three levels.</a:t>
            </a:r>
          </a:p>
          <a:p>
            <a:pPr marL="181225" indent="-181225">
              <a:buFont typeface="Arial" panose="020B0604020202020204" pitchFamily="34" charset="0"/>
              <a:buChar char="•"/>
            </a:pPr>
            <a:r>
              <a:rPr lang="en-US" baseline="0" dirty="0"/>
              <a:t>Click to move to the top.</a:t>
            </a:r>
          </a:p>
          <a:p>
            <a:endParaRPr lang="en-US"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33</a:t>
            </a:fld>
            <a:endParaRPr lang="en-US" dirty="0"/>
          </a:p>
        </p:txBody>
      </p:sp>
    </p:spTree>
    <p:extLst>
      <p:ext uri="{BB962C8B-B14F-4D97-AF65-F5344CB8AC3E}">
        <p14:creationId xmlns:p14="http://schemas.microsoft.com/office/powerpoint/2010/main" val="30505186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endParaRPr lang="en-US" b="0" dirty="0"/>
          </a:p>
          <a:p>
            <a:pPr marL="181225" indent="-181225">
              <a:buFont typeface="Arial" panose="020B0604020202020204" pitchFamily="34" charset="0"/>
              <a:buChar char="•"/>
            </a:pPr>
            <a:r>
              <a:rPr lang="en-US" baseline="0" dirty="0"/>
              <a:t>Click to show the Awareness examples.</a:t>
            </a:r>
          </a:p>
          <a:p>
            <a:pPr marL="655478" lvl="1" indent="-181225">
              <a:buFont typeface="Arial" panose="020B0604020202020204" pitchFamily="34" charset="0"/>
              <a:buChar char="•"/>
            </a:pPr>
            <a:r>
              <a:rPr lang="en-US" dirty="0"/>
              <a:t>Describe</a:t>
            </a:r>
            <a:r>
              <a:rPr lang="en-US" baseline="0" dirty="0"/>
              <a:t> the value of a student who would experience these types of activities.  </a:t>
            </a:r>
          </a:p>
          <a:p>
            <a:pPr marL="655478" lvl="1" indent="-181225">
              <a:buFont typeface="Arial" panose="020B0604020202020204" pitchFamily="34" charset="0"/>
              <a:buChar char="•"/>
            </a:pPr>
            <a:r>
              <a:rPr lang="en-US" baseline="0" dirty="0"/>
              <a:t>Draw particular attention to the Career Plan and the value it gives to the rest of the student experience.</a:t>
            </a:r>
          </a:p>
          <a:p>
            <a:pPr marL="181225" indent="-181225">
              <a:buFont typeface="Arial" panose="020B0604020202020204" pitchFamily="34" charset="0"/>
              <a:buChar char="•"/>
            </a:pPr>
            <a:r>
              <a:rPr lang="en-US" baseline="0" dirty="0"/>
              <a:t>Click to show the Intermediate examples.</a:t>
            </a:r>
          </a:p>
          <a:p>
            <a:pPr marL="655478" lvl="1" indent="-181225">
              <a:buFont typeface="Arial" panose="020B0604020202020204" pitchFamily="34" charset="0"/>
              <a:buChar char="•"/>
            </a:pPr>
            <a:r>
              <a:rPr lang="en-US" baseline="0" dirty="0"/>
              <a:t>Describe how the experiences listed here would help to “level up” students, individualizing and personalizing it for students.</a:t>
            </a:r>
          </a:p>
          <a:p>
            <a:pPr marL="181225" indent="-181225">
              <a:buFont typeface="Arial" panose="020B0604020202020204" pitchFamily="34" charset="0"/>
              <a:buChar char="•"/>
            </a:pPr>
            <a:r>
              <a:rPr lang="en-US" baseline="0" dirty="0"/>
              <a:t>Click to show the Advanced.</a:t>
            </a:r>
          </a:p>
          <a:p>
            <a:pPr marL="655478" lvl="1" indent="-181225">
              <a:buFont typeface="Arial" panose="020B0604020202020204" pitchFamily="34" charset="0"/>
              <a:buChar char="•"/>
            </a:pPr>
            <a:r>
              <a:rPr lang="en-US" baseline="0" dirty="0"/>
              <a:t>Continue the conversation.</a:t>
            </a:r>
          </a:p>
          <a:p>
            <a:pPr marL="655478" lvl="1" indent="-181225">
              <a:buFont typeface="Arial" panose="020B0604020202020204" pitchFamily="34" charset="0"/>
              <a:buChar char="•"/>
            </a:pPr>
            <a:r>
              <a:rPr lang="en-US" baseline="0" dirty="0"/>
              <a:t>Discuss that we “could” expand each of the other Foundational components (workplace safety, </a:t>
            </a:r>
            <a:r>
              <a:rPr lang="en-US" baseline="0" dirty="0" err="1"/>
              <a:t>etc</a:t>
            </a:r>
            <a:r>
              <a:rPr lang="en-US" baseline="0" dirty="0"/>
              <a:t>), but that participants will do that and also find examples in the SAE for All guide materials.</a:t>
            </a:r>
          </a:p>
          <a:p>
            <a:pPr marL="181225" indent="-181225">
              <a:buFont typeface="Arial" panose="020B0604020202020204" pitchFamily="34" charset="0"/>
              <a:buChar char="•"/>
            </a:pPr>
            <a:r>
              <a:rPr lang="en-US" baseline="0" dirty="0"/>
              <a:t>Click to “close” the example.</a:t>
            </a:r>
            <a:endParaRPr lang="en-US" dirty="0"/>
          </a:p>
          <a:p>
            <a:endParaRPr lang="en-US"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34</a:t>
            </a:fld>
            <a:endParaRPr lang="en-US" dirty="0"/>
          </a:p>
        </p:txBody>
      </p:sp>
    </p:spTree>
    <p:extLst>
      <p:ext uri="{BB962C8B-B14F-4D97-AF65-F5344CB8AC3E}">
        <p14:creationId xmlns:p14="http://schemas.microsoft.com/office/powerpoint/2010/main" val="30728742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endParaRPr lang="en-US" b="0" dirty="0"/>
          </a:p>
          <a:p>
            <a:pPr marL="181225" indent="-181225">
              <a:buFont typeface="Arial" panose="020B0604020202020204" pitchFamily="34" charset="0"/>
              <a:buChar char="•"/>
            </a:pPr>
            <a:r>
              <a:rPr lang="en-US" dirty="0"/>
              <a:t>Click</a:t>
            </a:r>
            <a:r>
              <a:rPr lang="en-US" baseline="0" dirty="0"/>
              <a:t> to the next slide.</a:t>
            </a:r>
            <a:endParaRPr lang="en-US" dirty="0"/>
          </a:p>
          <a:p>
            <a:endParaRPr lang="en-US"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35</a:t>
            </a:fld>
            <a:endParaRPr lang="en-US" dirty="0"/>
          </a:p>
        </p:txBody>
      </p:sp>
    </p:spTree>
    <p:extLst>
      <p:ext uri="{BB962C8B-B14F-4D97-AF65-F5344CB8AC3E}">
        <p14:creationId xmlns:p14="http://schemas.microsoft.com/office/powerpoint/2010/main" val="3156638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endParaRPr lang="en-US" b="0" dirty="0"/>
          </a:p>
          <a:p>
            <a:pPr marL="181225" indent="-181225">
              <a:buFont typeface="Arial" panose="020B0604020202020204" pitchFamily="34" charset="0"/>
              <a:buChar char="•"/>
            </a:pPr>
            <a:r>
              <a:rPr lang="en-US" dirty="0"/>
              <a:t>Click to add the arrow.</a:t>
            </a:r>
          </a:p>
          <a:p>
            <a:pPr marL="655478" lvl="1" indent="-181225">
              <a:buFont typeface="Arial" panose="020B0604020202020204" pitchFamily="34" charset="0"/>
              <a:buChar char="•"/>
            </a:pPr>
            <a:r>
              <a:rPr lang="en-US" dirty="0"/>
              <a:t>Emphasize that the Foundational SAE “lives” in the sliver</a:t>
            </a:r>
            <a:r>
              <a:rPr lang="en-US" baseline="0" dirty="0"/>
              <a:t> between the Class and SAE component of the Ag Ed Model.</a:t>
            </a:r>
          </a:p>
          <a:p>
            <a:pPr marL="655478" lvl="1" indent="-181225">
              <a:buFont typeface="Arial" panose="020B0604020202020204" pitchFamily="34" charset="0"/>
              <a:buChar char="•"/>
            </a:pPr>
            <a:r>
              <a:rPr lang="en-US" baseline="0" dirty="0"/>
              <a:t>Discuss that these things are “okay” to do in the classroom.  </a:t>
            </a:r>
          </a:p>
          <a:p>
            <a:pPr marL="181225" indent="-181225">
              <a:buFont typeface="Arial" panose="020B0604020202020204" pitchFamily="34" charset="0"/>
              <a:buChar char="•"/>
            </a:pPr>
            <a:r>
              <a:rPr lang="en-US" baseline="0" dirty="0"/>
              <a:t>Click to move back.</a:t>
            </a:r>
            <a:endParaRPr lang="en-US" dirty="0"/>
          </a:p>
          <a:p>
            <a:endParaRPr lang="en-US"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36</a:t>
            </a:fld>
            <a:endParaRPr lang="en-US" dirty="0"/>
          </a:p>
        </p:txBody>
      </p:sp>
    </p:spTree>
    <p:extLst>
      <p:ext uri="{BB962C8B-B14F-4D97-AF65-F5344CB8AC3E}">
        <p14:creationId xmlns:p14="http://schemas.microsoft.com/office/powerpoint/2010/main" val="30680525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endParaRPr lang="en-US" b="0" dirty="0"/>
          </a:p>
          <a:p>
            <a:pPr marL="181225" indent="-181225">
              <a:buFont typeface="Arial" panose="020B0604020202020204" pitchFamily="34" charset="0"/>
              <a:buChar char="•"/>
            </a:pPr>
            <a:r>
              <a:rPr lang="en-US" dirty="0"/>
              <a:t>Explain</a:t>
            </a:r>
            <a:r>
              <a:rPr lang="en-US" baseline="0" dirty="0"/>
              <a:t> that we’ll now add Immersion SAE.</a:t>
            </a:r>
          </a:p>
          <a:p>
            <a:pPr marL="181225" indent="-181225">
              <a:buFont typeface="Arial" panose="020B0604020202020204" pitchFamily="34" charset="0"/>
              <a:buChar char="•"/>
            </a:pPr>
            <a:r>
              <a:rPr lang="en-US" baseline="0" dirty="0"/>
              <a:t>Click to advance.</a:t>
            </a:r>
            <a:endParaRPr lang="en-US" dirty="0"/>
          </a:p>
          <a:p>
            <a:endParaRPr lang="en-US"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37</a:t>
            </a:fld>
            <a:endParaRPr lang="en-US" dirty="0"/>
          </a:p>
        </p:txBody>
      </p:sp>
    </p:spTree>
    <p:extLst>
      <p:ext uri="{BB962C8B-B14F-4D97-AF65-F5344CB8AC3E}">
        <p14:creationId xmlns:p14="http://schemas.microsoft.com/office/powerpoint/2010/main" val="34089855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endParaRPr lang="en-US" b="0" dirty="0"/>
          </a:p>
          <a:p>
            <a:pPr marL="181225" indent="-181225">
              <a:buFont typeface="Arial" panose="020B0604020202020204" pitchFamily="34" charset="0"/>
              <a:buChar char="•"/>
            </a:pPr>
            <a:r>
              <a:rPr lang="en-US" dirty="0"/>
              <a:t>Click to slide up the Foundational SAE.</a:t>
            </a:r>
          </a:p>
          <a:p>
            <a:pPr marL="181225" indent="-181225">
              <a:buFont typeface="Arial" panose="020B0604020202020204" pitchFamily="34" charset="0"/>
              <a:buChar char="•"/>
            </a:pPr>
            <a:r>
              <a:rPr lang="en-US" dirty="0"/>
              <a:t>Click</a:t>
            </a:r>
            <a:r>
              <a:rPr lang="en-US" baseline="0" dirty="0"/>
              <a:t> to add the arrows.</a:t>
            </a:r>
          </a:p>
          <a:p>
            <a:pPr marL="655478" lvl="1" indent="-181225">
              <a:buFont typeface="Arial" panose="020B0604020202020204" pitchFamily="34" charset="0"/>
              <a:buChar char="•"/>
            </a:pPr>
            <a:r>
              <a:rPr lang="en-US" baseline="0" dirty="0"/>
              <a:t>Reemphasize that what we are going to add is </a:t>
            </a:r>
            <a:r>
              <a:rPr lang="en-US" u="sng" baseline="0" dirty="0"/>
              <a:t>in addition </a:t>
            </a:r>
            <a:r>
              <a:rPr lang="en-US" baseline="0" dirty="0"/>
              <a:t>to students maintaining a Foundational SAE.</a:t>
            </a:r>
          </a:p>
          <a:p>
            <a:pPr marL="181225" indent="-181225">
              <a:buFont typeface="Arial" panose="020B0604020202020204" pitchFamily="34" charset="0"/>
              <a:buChar char="•"/>
            </a:pPr>
            <a:r>
              <a:rPr lang="en-US" baseline="0" dirty="0"/>
              <a:t>Click to add the Immersion box.</a:t>
            </a:r>
          </a:p>
          <a:p>
            <a:pPr marL="655478" lvl="1" indent="-181225">
              <a:buFont typeface="Arial" panose="020B0604020202020204" pitchFamily="34" charset="0"/>
              <a:buChar char="•"/>
            </a:pPr>
            <a:r>
              <a:rPr lang="en-US" baseline="0" dirty="0"/>
              <a:t>Everything added in this box is considered an Immersion SAE.</a:t>
            </a:r>
          </a:p>
          <a:p>
            <a:pPr marL="181225" indent="-181225">
              <a:buFont typeface="Arial" panose="020B0604020202020204" pitchFamily="34" charset="0"/>
              <a:buChar char="•"/>
            </a:pPr>
            <a:r>
              <a:rPr lang="en-US" baseline="0" dirty="0"/>
              <a:t>Click </a:t>
            </a:r>
            <a:r>
              <a:rPr lang="en-US" b="1" u="sng" baseline="0" dirty="0"/>
              <a:t>once</a:t>
            </a:r>
            <a:r>
              <a:rPr lang="en-US" baseline="0" dirty="0"/>
              <a:t> to add all five Immersion SAE categories.</a:t>
            </a:r>
          </a:p>
          <a:p>
            <a:pPr marL="655478" lvl="1" indent="-181225">
              <a:buFont typeface="Arial" panose="020B0604020202020204" pitchFamily="34" charset="0"/>
              <a:buChar char="•"/>
            </a:pPr>
            <a:r>
              <a:rPr lang="en-US" baseline="0" dirty="0"/>
              <a:t>Provide a brief explanation of each, reminding participants that they will have a “deep dive” of each Immersion SAE at a later time.</a:t>
            </a:r>
          </a:p>
          <a:p>
            <a:pPr marL="655478" lvl="1" indent="-181225">
              <a:buFont typeface="Arial" panose="020B0604020202020204" pitchFamily="34" charset="0"/>
              <a:buChar char="•"/>
            </a:pPr>
            <a:r>
              <a:rPr lang="en-US" baseline="0" dirty="0"/>
              <a:t>Explain that Immersion SAEs are designed to be “RESUME WORTHY” experiences.</a:t>
            </a:r>
          </a:p>
          <a:p>
            <a:pPr marL="655478" lvl="1" indent="-181225">
              <a:buFont typeface="Arial" panose="020B0604020202020204" pitchFamily="34" charset="0"/>
              <a:buChar char="•"/>
            </a:pPr>
            <a:r>
              <a:rPr lang="en-US" baseline="0" dirty="0"/>
              <a:t>Immersion SAEs directly align to Perkins V’s definition of Work-Based Learning Experiences. (Good info for state staff, in particular.)</a:t>
            </a:r>
          </a:p>
          <a:p>
            <a:pPr marL="181225" indent="-181225">
              <a:buFont typeface="Arial" panose="020B0604020202020204" pitchFamily="34" charset="0"/>
              <a:buChar char="•"/>
            </a:pPr>
            <a:r>
              <a:rPr lang="en-US" baseline="0" dirty="0"/>
              <a:t>Click </a:t>
            </a:r>
            <a:r>
              <a:rPr lang="en-US" b="1" u="sng" baseline="0" dirty="0"/>
              <a:t>once</a:t>
            </a:r>
            <a:r>
              <a:rPr lang="en-US" baseline="0" dirty="0"/>
              <a:t> to add the three levels of Immersion SAEs.  </a:t>
            </a:r>
          </a:p>
          <a:p>
            <a:pPr marL="655478" lvl="1" indent="-181225">
              <a:buFont typeface="Arial" panose="020B0604020202020204" pitchFamily="34" charset="0"/>
              <a:buChar char="•"/>
            </a:pPr>
            <a:r>
              <a:rPr lang="en-US" baseline="0" dirty="0"/>
              <a:t>Discuss that teachers should have graded expectations when they have an Immersion SAE.  </a:t>
            </a:r>
          </a:p>
          <a:p>
            <a:pPr marL="1129732" lvl="2" indent="-181225">
              <a:buFont typeface="Arial" panose="020B0604020202020204" pitchFamily="34" charset="0"/>
              <a:buChar char="•"/>
            </a:pPr>
            <a:r>
              <a:rPr lang="en-US" baseline="0" dirty="0"/>
              <a:t>The reason the Ag Literacy component “fades away” is because we are now also requiring graded artifacts for an Immersion SAE, which replaces the Ag Literacy grade.  </a:t>
            </a:r>
          </a:p>
          <a:p>
            <a:pPr marL="655478" lvl="1" indent="-181225">
              <a:buFont typeface="Arial" panose="020B0604020202020204" pitchFamily="34" charset="0"/>
              <a:buChar char="•"/>
            </a:pPr>
            <a:r>
              <a:rPr lang="en-US" baseline="0" dirty="0"/>
              <a:t>Discuss how we hope “stair step” student from extrinsic motivation (graded expectations) to more intrinsic motivation (recognition through FFA and career readiness, or being passionate about their future career).</a:t>
            </a:r>
          </a:p>
          <a:p>
            <a:pPr marL="655478" lvl="1" indent="-181225">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38</a:t>
            </a:fld>
            <a:endParaRPr lang="en-US" dirty="0"/>
          </a:p>
        </p:txBody>
      </p:sp>
    </p:spTree>
    <p:extLst>
      <p:ext uri="{BB962C8B-B14F-4D97-AF65-F5344CB8AC3E}">
        <p14:creationId xmlns:p14="http://schemas.microsoft.com/office/powerpoint/2010/main" val="34304263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endParaRPr lang="en-US" b="0" dirty="0"/>
          </a:p>
          <a:p>
            <a:pPr marL="181225" indent="-181225">
              <a:buFont typeface="Arial" panose="020B0604020202020204" pitchFamily="34" charset="0"/>
              <a:buChar char="•"/>
            </a:pPr>
            <a:r>
              <a:rPr lang="en-US" dirty="0"/>
              <a:t>Explain</a:t>
            </a:r>
            <a:r>
              <a:rPr lang="en-US" baseline="0" dirty="0"/>
              <a:t> this is how the SAE for All Roadmap appears in the SAE guides.</a:t>
            </a:r>
            <a:endParaRPr lang="en-US" dirty="0"/>
          </a:p>
          <a:p>
            <a:endParaRPr lang="en-US"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39</a:t>
            </a:fld>
            <a:endParaRPr lang="en-US" dirty="0"/>
          </a:p>
        </p:txBody>
      </p:sp>
    </p:spTree>
    <p:extLst>
      <p:ext uri="{BB962C8B-B14F-4D97-AF65-F5344CB8AC3E}">
        <p14:creationId xmlns:p14="http://schemas.microsoft.com/office/powerpoint/2010/main" val="4108081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p:txBody>
          <a:bodyPr/>
          <a:lstStyle/>
          <a:p>
            <a:r>
              <a:rPr lang="en-US" b="1" dirty="0"/>
              <a:t>Facilitator notes:</a:t>
            </a:r>
          </a:p>
          <a:p>
            <a:pPr marL="181225" indent="-181225">
              <a:buFont typeface="Arial" panose="020B0604020202020204" pitchFamily="34" charset="0"/>
              <a:buChar char="•"/>
            </a:pPr>
            <a:r>
              <a:rPr lang="en-US" dirty="0"/>
              <a:t>Once all participants are settled and have completed the pre-survey, invite them to introduce themselves to the group by answering the four questions on the slide.</a:t>
            </a:r>
          </a:p>
          <a:p>
            <a:pPr marL="664488" lvl="1" indent="-181225">
              <a:buFont typeface="Arial" panose="020B0604020202020204" pitchFamily="34" charset="0"/>
              <a:buChar char="•"/>
            </a:pPr>
            <a:r>
              <a:rPr lang="en-US" dirty="0"/>
              <a:t>Be the first to introduce yourself to model what this looks like.</a:t>
            </a:r>
          </a:p>
          <a:p>
            <a:pPr marL="181225" indent="-181225">
              <a:buFont typeface="Arial" panose="020B0604020202020204" pitchFamily="34" charset="0"/>
              <a:buChar char="•"/>
            </a:pPr>
            <a:r>
              <a:rPr lang="en-US" dirty="0"/>
              <a:t>Explain that your role is to equip this group of teachers with the knowledge and resources to lead an effective implementation of the National Council for Agricultural Education’s “SAE for All” model.</a:t>
            </a:r>
          </a:p>
          <a:p>
            <a:pPr marL="664488" lvl="1" indent="-181225">
              <a:buFont typeface="Arial" panose="020B0604020202020204" pitchFamily="34" charset="0"/>
              <a:buChar char="•"/>
            </a:pPr>
            <a:r>
              <a:rPr lang="en-US" dirty="0"/>
              <a:t>Share that this time together is meant to challenge assumptions, think critically, and create working plans to use beyond this workshop.</a:t>
            </a:r>
          </a:p>
          <a:p>
            <a:pPr marL="664488" lvl="1" indent="-181225">
              <a:buFont typeface="Arial" panose="020B0604020202020204" pitchFamily="34" charset="0"/>
              <a:buChar char="•"/>
            </a:pPr>
            <a:r>
              <a:rPr lang="en-US" dirty="0"/>
              <a:t>Insist that participants ask questions and hold you accountable to meeting their needs in this train-the-trainer format.</a:t>
            </a:r>
          </a:p>
        </p:txBody>
      </p:sp>
      <p:sp>
        <p:nvSpPr>
          <p:cNvPr id="4" name="Slide Number Placeholder 3"/>
          <p:cNvSpPr>
            <a:spLocks noGrp="1"/>
          </p:cNvSpPr>
          <p:nvPr>
            <p:ph type="sldNum" sz="quarter" idx="5"/>
          </p:nvPr>
        </p:nvSpPr>
        <p:spPr/>
        <p:txBody>
          <a:bodyPr/>
          <a:lstStyle/>
          <a:p>
            <a:fld id="{3F4C9C99-9468-D244-A281-001A0F23009C}" type="slidenum">
              <a:rPr lang="en-US" smtClean="0"/>
              <a:pPr/>
              <a:t>4</a:t>
            </a:fld>
            <a:endParaRPr lang="en-US" dirty="0"/>
          </a:p>
        </p:txBody>
      </p:sp>
    </p:spTree>
    <p:extLst>
      <p:ext uri="{BB962C8B-B14F-4D97-AF65-F5344CB8AC3E}">
        <p14:creationId xmlns:p14="http://schemas.microsoft.com/office/powerpoint/2010/main" val="34796807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p:txBody>
          <a:bodyPr/>
          <a:lstStyle/>
          <a:p>
            <a:r>
              <a:rPr lang="en-US" b="1" dirty="0"/>
              <a:t>Facilitator notes:</a:t>
            </a:r>
            <a:endParaRPr lang="en-US" b="0" dirty="0"/>
          </a:p>
          <a:p>
            <a:pPr marL="181225" indent="-181225">
              <a:buFont typeface="Arial" panose="020B0604020202020204" pitchFamily="34" charset="0"/>
              <a:buChar char="•"/>
            </a:pPr>
            <a:r>
              <a:rPr lang="en-US" dirty="0"/>
              <a:t>Remind participants that Foundational SAEs consist of five required and graded elements</a:t>
            </a:r>
          </a:p>
          <a:p>
            <a:pPr marL="181225" indent="-181225">
              <a:buFont typeface="Arial" panose="020B0604020202020204" pitchFamily="34" charset="0"/>
              <a:buChar char="•"/>
            </a:pPr>
            <a:r>
              <a:rPr lang="en-US" dirty="0"/>
              <a:t>Direct participants to pages 10-11 in the “SAE for All” Teacher Guide and allow time for them to read about each of the five elements.</a:t>
            </a:r>
          </a:p>
          <a:p>
            <a:pPr marL="181225" indent="-181225">
              <a:buFont typeface="Arial" panose="020B0604020202020204" pitchFamily="34" charset="0"/>
              <a:buChar char="•"/>
            </a:pPr>
            <a:r>
              <a:rPr lang="en-US" dirty="0"/>
              <a:t>Offer clarity as needed.</a:t>
            </a:r>
          </a:p>
          <a:p>
            <a:pPr marL="664488" lvl="1" indent="-181225">
              <a:buFont typeface="Arial" panose="020B0604020202020204" pitchFamily="34" charset="0"/>
              <a:buChar char="•"/>
            </a:pPr>
            <a:endParaRPr lang="en-US" dirty="0"/>
          </a:p>
          <a:p>
            <a:r>
              <a:rPr lang="en-US" b="1" dirty="0"/>
              <a:t>Other notes:</a:t>
            </a:r>
            <a:endParaRPr lang="en-US" b="0" dirty="0"/>
          </a:p>
          <a:p>
            <a:pPr marL="181225" indent="-181225">
              <a:buFont typeface="Arial" panose="020B0604020202020204" pitchFamily="34" charset="0"/>
              <a:buChar char="•"/>
            </a:pPr>
            <a:r>
              <a:rPr lang="en-US" dirty="0"/>
              <a:t>Access the “SAE for All” Teacher Guide at https://thecouncil.ffa.org/sae-resources/.</a:t>
            </a:r>
          </a:p>
          <a:p>
            <a:endParaRPr lang="en-US"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40</a:t>
            </a:fld>
            <a:endParaRPr lang="en-US" dirty="0"/>
          </a:p>
        </p:txBody>
      </p:sp>
    </p:spTree>
    <p:extLst>
      <p:ext uri="{BB962C8B-B14F-4D97-AF65-F5344CB8AC3E}">
        <p14:creationId xmlns:p14="http://schemas.microsoft.com/office/powerpoint/2010/main" val="20515459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a:xfrm>
            <a:off x="5462092" y="367031"/>
            <a:ext cx="4088060" cy="6260489"/>
          </a:xfrm>
        </p:spPr>
        <p:txBody>
          <a:bodyPr/>
          <a:lstStyle/>
          <a:p>
            <a:r>
              <a:rPr lang="en-US" b="1" dirty="0"/>
              <a:t>Preparation for this slide:</a:t>
            </a:r>
          </a:p>
          <a:p>
            <a:pPr marL="181225" indent="-181225">
              <a:buFont typeface="Arial" panose="020B0604020202020204" pitchFamily="34" charset="0"/>
              <a:buChar char="•"/>
            </a:pPr>
            <a:r>
              <a:rPr lang="en-US" b="0" dirty="0"/>
              <a:t>Create a tear sheet that associates each of the five elements of Foundational SAE with a number between one and five as shown at the bottom of page 2 in the Participant Guide. Label the poster “Map Legend” and display it prominently in view of all participants.</a:t>
            </a:r>
            <a:endParaRPr lang="en-US" dirty="0"/>
          </a:p>
          <a:p>
            <a:pPr marL="181225" indent="-181225">
              <a:buFont typeface="Arial" panose="020B0604020202020204" pitchFamily="34" charset="0"/>
              <a:buChar char="•"/>
            </a:pPr>
            <a:endParaRPr lang="en-US" dirty="0"/>
          </a:p>
          <a:p>
            <a:r>
              <a:rPr lang="en-US" b="1" dirty="0"/>
              <a:t>Facilitator notes:</a:t>
            </a:r>
          </a:p>
          <a:p>
            <a:pPr marL="181225" indent="-181225">
              <a:buFont typeface="Arial" panose="020B0604020202020204" pitchFamily="34" charset="0"/>
              <a:buChar char="•"/>
            </a:pPr>
            <a:r>
              <a:rPr lang="en-US" b="0" dirty="0"/>
              <a:t>Emphasize that the elements of Foundational SAE are meant to be measurable and graded components of every agricultural course.</a:t>
            </a:r>
          </a:p>
          <a:p>
            <a:pPr marL="181225" indent="-181225">
              <a:buFont typeface="Arial" panose="020B0604020202020204" pitchFamily="34" charset="0"/>
              <a:buChar char="•"/>
            </a:pPr>
            <a:r>
              <a:rPr lang="en-US" b="0" dirty="0"/>
              <a:t>Explain that you’re about to share a series of eight sample learning objectives that agricultural education instructors can use in their classroom.</a:t>
            </a:r>
          </a:p>
          <a:p>
            <a:pPr marL="664488" lvl="1" indent="-181225">
              <a:buFont typeface="Arial" panose="020B0604020202020204" pitchFamily="34" charset="0"/>
              <a:buChar char="•"/>
            </a:pPr>
            <a:r>
              <a:rPr lang="en-US" b="0" dirty="0"/>
              <a:t>Clarify that each objective can be mapped back to one of the five elements.</a:t>
            </a:r>
          </a:p>
          <a:p>
            <a:pPr marL="664488" lvl="1" indent="-181225">
              <a:buFont typeface="Arial" panose="020B0604020202020204" pitchFamily="34" charset="0"/>
              <a:buChar char="•"/>
            </a:pPr>
            <a:r>
              <a:rPr lang="en-US" b="0" dirty="0"/>
              <a:t>Using the poster you’ve created as a “Legend,” instruct participants to use their fingers to silently correspond each objective to one of the five elements.</a:t>
            </a:r>
          </a:p>
          <a:p>
            <a:pPr marL="664488" lvl="1" indent="-181225">
              <a:buFont typeface="Arial" panose="020B0604020202020204" pitchFamily="34" charset="0"/>
              <a:buChar char="•"/>
            </a:pPr>
            <a:r>
              <a:rPr lang="en-US" dirty="0">
                <a:sym typeface="Wingdings" pitchFamily="2" charset="2"/>
              </a:rPr>
              <a:t> </a:t>
            </a:r>
            <a:r>
              <a:rPr lang="en-US" b="0" dirty="0"/>
              <a:t>Click to reveal the first objective. </a:t>
            </a:r>
          </a:p>
          <a:p>
            <a:pPr marL="1138742" lvl="2" indent="-181225">
              <a:buFont typeface="Arial" panose="020B0604020202020204" pitchFamily="34" charset="0"/>
              <a:buChar char="•"/>
            </a:pPr>
            <a:r>
              <a:rPr lang="en-US" b="0" dirty="0">
                <a:sym typeface="Wingdings" pitchFamily="2" charset="2"/>
              </a:rPr>
              <a:t>Invite silent answers using fingers</a:t>
            </a:r>
          </a:p>
          <a:p>
            <a:pPr marL="664488" lvl="1" indent="-181225">
              <a:buFont typeface="Arial" panose="020B0604020202020204" pitchFamily="34" charset="0"/>
              <a:buChar char="•"/>
            </a:pPr>
            <a:r>
              <a:rPr lang="en-US" dirty="0">
                <a:sym typeface="Wingdings" pitchFamily="2" charset="2"/>
              </a:rPr>
              <a:t> </a:t>
            </a:r>
            <a:r>
              <a:rPr lang="en-US" b="0" dirty="0"/>
              <a:t>Click again to reveal the answer. Process through any disagreement.</a:t>
            </a:r>
          </a:p>
          <a:p>
            <a:pPr marL="1138742" lvl="2" indent="-181225">
              <a:buFont typeface="Arial" panose="020B0604020202020204" pitchFamily="34" charset="0"/>
              <a:buChar char="•"/>
            </a:pPr>
            <a:r>
              <a:rPr lang="en-US" b="0" dirty="0"/>
              <a:t>Instruct participants to capture the correct answers on page 3 in their Participant Guide.</a:t>
            </a:r>
          </a:p>
          <a:p>
            <a:pPr marL="664488" lvl="1" indent="-181225">
              <a:buFont typeface="Arial" panose="020B0604020202020204" pitchFamily="34" charset="0"/>
              <a:buChar char="•"/>
            </a:pPr>
            <a:r>
              <a:rPr lang="en-US" b="0" dirty="0"/>
              <a:t>Ask for verbal guesses as to which grade level (awareness, intermediate, advanced) the activity would correspond.</a:t>
            </a:r>
          </a:p>
          <a:p>
            <a:pPr marL="1138742" lvl="2" indent="-181225">
              <a:buFont typeface="Arial" panose="020B0604020202020204" pitchFamily="34" charset="0"/>
              <a:buChar char="•"/>
            </a:pPr>
            <a:r>
              <a:rPr lang="en-US" dirty="0">
                <a:sym typeface="Wingdings" pitchFamily="2" charset="2"/>
              </a:rPr>
              <a:t> </a:t>
            </a:r>
            <a:r>
              <a:rPr lang="en-US" b="0" dirty="0"/>
              <a:t>Click a third time to reveal the correct level.</a:t>
            </a:r>
          </a:p>
          <a:p>
            <a:pPr marL="181225"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41</a:t>
            </a:fld>
            <a:endParaRPr lang="en-US" dirty="0"/>
          </a:p>
        </p:txBody>
      </p:sp>
    </p:spTree>
    <p:extLst>
      <p:ext uri="{BB962C8B-B14F-4D97-AF65-F5344CB8AC3E}">
        <p14:creationId xmlns:p14="http://schemas.microsoft.com/office/powerpoint/2010/main" val="9288469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p:txBody>
          <a:bodyPr/>
          <a:lstStyle/>
          <a:p>
            <a:r>
              <a:rPr lang="en-US" b="1" dirty="0"/>
              <a:t>Facilitator notes:</a:t>
            </a:r>
          </a:p>
          <a:p>
            <a:pPr marL="190235" indent="-181225">
              <a:buFont typeface="Arial" panose="020B0604020202020204" pitchFamily="34" charset="0"/>
              <a:buChar char="•"/>
            </a:pPr>
            <a:r>
              <a:rPr lang="en-US" dirty="0">
                <a:sym typeface="Wingdings" pitchFamily="2" charset="2"/>
              </a:rPr>
              <a:t> </a:t>
            </a:r>
            <a:r>
              <a:rPr lang="en-US" b="0" dirty="0"/>
              <a:t>Click to reveal the next objective. </a:t>
            </a:r>
          </a:p>
          <a:p>
            <a:pPr marL="664488" lvl="1" indent="-181225">
              <a:buFont typeface="Arial" panose="020B0604020202020204" pitchFamily="34" charset="0"/>
              <a:buChar char="•"/>
            </a:pPr>
            <a:r>
              <a:rPr lang="en-US" b="0" dirty="0">
                <a:sym typeface="Wingdings" pitchFamily="2" charset="2"/>
              </a:rPr>
              <a:t>Invite silent answers using fingers</a:t>
            </a:r>
          </a:p>
          <a:p>
            <a:pPr marL="190235" indent="-181225">
              <a:buFont typeface="Arial" panose="020B0604020202020204" pitchFamily="34" charset="0"/>
              <a:buChar char="•"/>
            </a:pPr>
            <a:r>
              <a:rPr lang="en-US" dirty="0">
                <a:sym typeface="Wingdings" pitchFamily="2" charset="2"/>
              </a:rPr>
              <a:t> </a:t>
            </a:r>
            <a:r>
              <a:rPr lang="en-US" b="0" dirty="0"/>
              <a:t>Click again to reveal the answer. Process through any disagreement.</a:t>
            </a:r>
          </a:p>
          <a:p>
            <a:pPr marL="664488" lvl="1" indent="-181225">
              <a:buFont typeface="Arial" panose="020B0604020202020204" pitchFamily="34" charset="0"/>
              <a:buChar char="•"/>
            </a:pPr>
            <a:r>
              <a:rPr lang="en-US" b="0" dirty="0"/>
              <a:t>Instruct participants to capture the correct answers on page 3 in their Participant Guide.</a:t>
            </a:r>
          </a:p>
          <a:p>
            <a:pPr marL="190235" indent="-181225">
              <a:buFont typeface="Arial" panose="020B0604020202020204" pitchFamily="34" charset="0"/>
              <a:buChar char="•"/>
            </a:pPr>
            <a:r>
              <a:rPr lang="en-US" b="0" dirty="0"/>
              <a:t>Ask for verbal guesses as to which grade level (awareness, intermediate, advanced) the activity would correspond.</a:t>
            </a:r>
          </a:p>
          <a:p>
            <a:pPr marL="664488" lvl="1" indent="-181225">
              <a:buFont typeface="Arial" panose="020B0604020202020204" pitchFamily="34" charset="0"/>
              <a:buChar char="•"/>
            </a:pPr>
            <a:r>
              <a:rPr lang="en-US" dirty="0">
                <a:sym typeface="Wingdings" pitchFamily="2" charset="2"/>
              </a:rPr>
              <a:t> </a:t>
            </a:r>
            <a:r>
              <a:rPr lang="en-US" b="0" dirty="0"/>
              <a:t>Click a third time to reveal the correct level.</a:t>
            </a:r>
          </a:p>
        </p:txBody>
      </p:sp>
      <p:sp>
        <p:nvSpPr>
          <p:cNvPr id="4" name="Slide Number Placeholder 3"/>
          <p:cNvSpPr>
            <a:spLocks noGrp="1"/>
          </p:cNvSpPr>
          <p:nvPr>
            <p:ph type="sldNum" sz="quarter" idx="5"/>
          </p:nvPr>
        </p:nvSpPr>
        <p:spPr/>
        <p:txBody>
          <a:bodyPr/>
          <a:lstStyle/>
          <a:p>
            <a:fld id="{3F4C9C99-9468-D244-A281-001A0F23009C}" type="slidenum">
              <a:rPr lang="en-US" smtClean="0"/>
              <a:pPr/>
              <a:t>42</a:t>
            </a:fld>
            <a:endParaRPr lang="en-US" dirty="0"/>
          </a:p>
        </p:txBody>
      </p:sp>
    </p:spTree>
    <p:extLst>
      <p:ext uri="{BB962C8B-B14F-4D97-AF65-F5344CB8AC3E}">
        <p14:creationId xmlns:p14="http://schemas.microsoft.com/office/powerpoint/2010/main" val="1699382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p:txBody>
          <a:bodyPr/>
          <a:lstStyle/>
          <a:p>
            <a:r>
              <a:rPr lang="en-US" b="1" dirty="0"/>
              <a:t>Facilitator notes:</a:t>
            </a:r>
          </a:p>
          <a:p>
            <a:pPr marL="190235" indent="-181225">
              <a:buFont typeface="Arial" panose="020B0604020202020204" pitchFamily="34" charset="0"/>
              <a:buChar char="•"/>
            </a:pPr>
            <a:r>
              <a:rPr lang="en-US" dirty="0">
                <a:sym typeface="Wingdings" pitchFamily="2" charset="2"/>
              </a:rPr>
              <a:t> </a:t>
            </a:r>
            <a:r>
              <a:rPr lang="en-US" b="0" dirty="0"/>
              <a:t>Click to reveal the next objective. </a:t>
            </a:r>
          </a:p>
          <a:p>
            <a:pPr marL="664488" lvl="1" indent="-181225">
              <a:buFont typeface="Arial" panose="020B0604020202020204" pitchFamily="34" charset="0"/>
              <a:buChar char="•"/>
            </a:pPr>
            <a:r>
              <a:rPr lang="en-US" b="0" dirty="0">
                <a:sym typeface="Wingdings" pitchFamily="2" charset="2"/>
              </a:rPr>
              <a:t>Invite silent answers using fingers</a:t>
            </a:r>
          </a:p>
          <a:p>
            <a:pPr marL="190235" indent="-181225">
              <a:buFont typeface="Arial" panose="020B0604020202020204" pitchFamily="34" charset="0"/>
              <a:buChar char="•"/>
            </a:pPr>
            <a:r>
              <a:rPr lang="en-US" dirty="0">
                <a:sym typeface="Wingdings" pitchFamily="2" charset="2"/>
              </a:rPr>
              <a:t> </a:t>
            </a:r>
            <a:r>
              <a:rPr lang="en-US" b="0" dirty="0"/>
              <a:t>Click again to reveal the answer. Process through any disagreement.</a:t>
            </a:r>
          </a:p>
          <a:p>
            <a:pPr marL="664488" lvl="1" indent="-181225">
              <a:buFont typeface="Arial" panose="020B0604020202020204" pitchFamily="34" charset="0"/>
              <a:buChar char="•"/>
            </a:pPr>
            <a:r>
              <a:rPr lang="en-US" b="0" dirty="0"/>
              <a:t>Instruct participants to capture the correct answers on page 3 in their Participant Guide.</a:t>
            </a:r>
          </a:p>
          <a:p>
            <a:pPr marL="190235" indent="-181225">
              <a:buFont typeface="Arial" panose="020B0604020202020204" pitchFamily="34" charset="0"/>
              <a:buChar char="•"/>
            </a:pPr>
            <a:r>
              <a:rPr lang="en-US" b="0" dirty="0"/>
              <a:t>Ask for verbal guesses as to which grade level (awareness, intermediate, advanced) the activity would correspond.</a:t>
            </a:r>
          </a:p>
          <a:p>
            <a:pPr marL="664488" lvl="1" indent="-181225">
              <a:buFont typeface="Arial" panose="020B0604020202020204" pitchFamily="34" charset="0"/>
              <a:buChar char="•"/>
            </a:pPr>
            <a:r>
              <a:rPr lang="en-US" dirty="0">
                <a:sym typeface="Wingdings" pitchFamily="2" charset="2"/>
              </a:rPr>
              <a:t> </a:t>
            </a:r>
            <a:r>
              <a:rPr lang="en-US" b="0" dirty="0"/>
              <a:t>Click a third time to reveal the correct level.</a:t>
            </a:r>
          </a:p>
          <a:p>
            <a:pPr marL="181225" indent="-181225">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43</a:t>
            </a:fld>
            <a:endParaRPr lang="en-US" dirty="0"/>
          </a:p>
        </p:txBody>
      </p:sp>
    </p:spTree>
    <p:extLst>
      <p:ext uri="{BB962C8B-B14F-4D97-AF65-F5344CB8AC3E}">
        <p14:creationId xmlns:p14="http://schemas.microsoft.com/office/powerpoint/2010/main" val="10737324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p:txBody>
          <a:bodyPr/>
          <a:lstStyle/>
          <a:p>
            <a:r>
              <a:rPr lang="en-US" b="1" dirty="0"/>
              <a:t>Facilitator notes:</a:t>
            </a:r>
          </a:p>
          <a:p>
            <a:pPr marL="190235" indent="-181225">
              <a:buFont typeface="Arial" panose="020B0604020202020204" pitchFamily="34" charset="0"/>
              <a:buChar char="•"/>
            </a:pPr>
            <a:r>
              <a:rPr lang="en-US" dirty="0">
                <a:sym typeface="Wingdings" pitchFamily="2" charset="2"/>
              </a:rPr>
              <a:t> </a:t>
            </a:r>
            <a:r>
              <a:rPr lang="en-US" b="0" dirty="0"/>
              <a:t>Click to reveal the next objective. </a:t>
            </a:r>
          </a:p>
          <a:p>
            <a:pPr marL="664488" lvl="1" indent="-181225">
              <a:buFont typeface="Arial" panose="020B0604020202020204" pitchFamily="34" charset="0"/>
              <a:buChar char="•"/>
            </a:pPr>
            <a:r>
              <a:rPr lang="en-US" b="0" dirty="0">
                <a:sym typeface="Wingdings" pitchFamily="2" charset="2"/>
              </a:rPr>
              <a:t>Invite silent answers using fingers</a:t>
            </a:r>
          </a:p>
          <a:p>
            <a:pPr marL="190235" indent="-181225">
              <a:buFont typeface="Arial" panose="020B0604020202020204" pitchFamily="34" charset="0"/>
              <a:buChar char="•"/>
            </a:pPr>
            <a:r>
              <a:rPr lang="en-US" dirty="0">
                <a:sym typeface="Wingdings" pitchFamily="2" charset="2"/>
              </a:rPr>
              <a:t> </a:t>
            </a:r>
            <a:r>
              <a:rPr lang="en-US" b="0" dirty="0"/>
              <a:t>Click again to reveal the answer. Process through any disagreement.</a:t>
            </a:r>
          </a:p>
          <a:p>
            <a:pPr marL="664488" lvl="1" indent="-181225">
              <a:buFont typeface="Arial" panose="020B0604020202020204" pitchFamily="34" charset="0"/>
              <a:buChar char="•"/>
            </a:pPr>
            <a:r>
              <a:rPr lang="en-US" b="0" dirty="0"/>
              <a:t>Instruct participants to capture the correct answers on page 3 in their Participant Guide.</a:t>
            </a:r>
          </a:p>
          <a:p>
            <a:pPr marL="190235" indent="-181225">
              <a:buFont typeface="Arial" panose="020B0604020202020204" pitchFamily="34" charset="0"/>
              <a:buChar char="•"/>
            </a:pPr>
            <a:r>
              <a:rPr lang="en-US" b="0" dirty="0"/>
              <a:t>Ask for verbal guesses as to which grade level (awareness, intermediate, advanced) the activity would correspond.</a:t>
            </a:r>
          </a:p>
          <a:p>
            <a:pPr marL="664488" lvl="1" indent="-181225">
              <a:buFont typeface="Arial" panose="020B0604020202020204" pitchFamily="34" charset="0"/>
              <a:buChar char="•"/>
            </a:pPr>
            <a:r>
              <a:rPr lang="en-US" dirty="0">
                <a:sym typeface="Wingdings" pitchFamily="2" charset="2"/>
              </a:rPr>
              <a:t> </a:t>
            </a:r>
            <a:r>
              <a:rPr lang="en-US" b="0" dirty="0"/>
              <a:t>Click a third time to reveal the correct level.</a:t>
            </a:r>
          </a:p>
          <a:p>
            <a:pPr marL="181225" indent="-181225">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44</a:t>
            </a:fld>
            <a:endParaRPr lang="en-US" dirty="0"/>
          </a:p>
        </p:txBody>
      </p:sp>
    </p:spTree>
    <p:extLst>
      <p:ext uri="{BB962C8B-B14F-4D97-AF65-F5344CB8AC3E}">
        <p14:creationId xmlns:p14="http://schemas.microsoft.com/office/powerpoint/2010/main" val="28166611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p:txBody>
          <a:bodyPr/>
          <a:lstStyle/>
          <a:p>
            <a:r>
              <a:rPr lang="en-US" b="1" dirty="0"/>
              <a:t>Facilitator notes:</a:t>
            </a:r>
          </a:p>
          <a:p>
            <a:pPr marL="190235" indent="-181225">
              <a:buFont typeface="Arial" panose="020B0604020202020204" pitchFamily="34" charset="0"/>
              <a:buChar char="•"/>
            </a:pPr>
            <a:r>
              <a:rPr lang="en-US" dirty="0">
                <a:sym typeface="Wingdings" pitchFamily="2" charset="2"/>
              </a:rPr>
              <a:t> </a:t>
            </a:r>
            <a:r>
              <a:rPr lang="en-US" b="0" dirty="0"/>
              <a:t>Click to reveal the next objective. </a:t>
            </a:r>
          </a:p>
          <a:p>
            <a:pPr marL="664488" lvl="1" indent="-181225">
              <a:buFont typeface="Arial" panose="020B0604020202020204" pitchFamily="34" charset="0"/>
              <a:buChar char="•"/>
            </a:pPr>
            <a:r>
              <a:rPr lang="en-US" b="0" dirty="0">
                <a:sym typeface="Wingdings" pitchFamily="2" charset="2"/>
              </a:rPr>
              <a:t>Invite silent answers using fingers</a:t>
            </a:r>
          </a:p>
          <a:p>
            <a:pPr marL="190235" indent="-181225">
              <a:buFont typeface="Arial" panose="020B0604020202020204" pitchFamily="34" charset="0"/>
              <a:buChar char="•"/>
            </a:pPr>
            <a:r>
              <a:rPr lang="en-US" dirty="0">
                <a:sym typeface="Wingdings" pitchFamily="2" charset="2"/>
              </a:rPr>
              <a:t> </a:t>
            </a:r>
            <a:r>
              <a:rPr lang="en-US" b="0" dirty="0"/>
              <a:t>Click again to reveal the answer. Process through any disagreement.</a:t>
            </a:r>
          </a:p>
          <a:p>
            <a:pPr marL="664488" lvl="1" indent="-181225">
              <a:buFont typeface="Arial" panose="020B0604020202020204" pitchFamily="34" charset="0"/>
              <a:buChar char="•"/>
            </a:pPr>
            <a:r>
              <a:rPr lang="en-US" b="0" dirty="0"/>
              <a:t>Instruct participants to capture the correct answers on page 3 in their Participant Guide.</a:t>
            </a:r>
          </a:p>
          <a:p>
            <a:pPr marL="190235" indent="-181225">
              <a:buFont typeface="Arial" panose="020B0604020202020204" pitchFamily="34" charset="0"/>
              <a:buChar char="•"/>
            </a:pPr>
            <a:r>
              <a:rPr lang="en-US" b="0" dirty="0"/>
              <a:t>Ask for verbal guesses as to which grade level (awareness, intermediate, advanced) the activity would correspond.</a:t>
            </a:r>
          </a:p>
          <a:p>
            <a:pPr marL="664488" lvl="1" indent="-181225">
              <a:buFont typeface="Arial" panose="020B0604020202020204" pitchFamily="34" charset="0"/>
              <a:buChar char="•"/>
            </a:pPr>
            <a:r>
              <a:rPr lang="en-US" dirty="0">
                <a:sym typeface="Wingdings" pitchFamily="2" charset="2"/>
              </a:rPr>
              <a:t> </a:t>
            </a:r>
            <a:r>
              <a:rPr lang="en-US" b="0" dirty="0"/>
              <a:t>Click a third time to reveal the correct level.</a:t>
            </a:r>
          </a:p>
          <a:p>
            <a:pPr marL="181225" indent="-181225">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45</a:t>
            </a:fld>
            <a:endParaRPr lang="en-US" dirty="0"/>
          </a:p>
        </p:txBody>
      </p:sp>
    </p:spTree>
    <p:extLst>
      <p:ext uri="{BB962C8B-B14F-4D97-AF65-F5344CB8AC3E}">
        <p14:creationId xmlns:p14="http://schemas.microsoft.com/office/powerpoint/2010/main" val="25162863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p:txBody>
          <a:bodyPr/>
          <a:lstStyle/>
          <a:p>
            <a:r>
              <a:rPr lang="en-US" b="1" dirty="0"/>
              <a:t>Facilitator notes:</a:t>
            </a:r>
          </a:p>
          <a:p>
            <a:pPr marL="190235" indent="-181225">
              <a:buFont typeface="Arial" panose="020B0604020202020204" pitchFamily="34" charset="0"/>
              <a:buChar char="•"/>
            </a:pPr>
            <a:r>
              <a:rPr lang="en-US" dirty="0">
                <a:sym typeface="Wingdings" pitchFamily="2" charset="2"/>
              </a:rPr>
              <a:t> </a:t>
            </a:r>
            <a:r>
              <a:rPr lang="en-US" b="0" dirty="0"/>
              <a:t>Click to reveal the next objective. </a:t>
            </a:r>
          </a:p>
          <a:p>
            <a:pPr marL="664488" lvl="1" indent="-181225">
              <a:buFont typeface="Arial" panose="020B0604020202020204" pitchFamily="34" charset="0"/>
              <a:buChar char="•"/>
            </a:pPr>
            <a:r>
              <a:rPr lang="en-US" b="0" dirty="0">
                <a:sym typeface="Wingdings" pitchFamily="2" charset="2"/>
              </a:rPr>
              <a:t>Invite silent answers using fingers</a:t>
            </a:r>
          </a:p>
          <a:p>
            <a:pPr marL="190235" indent="-181225">
              <a:buFont typeface="Arial" panose="020B0604020202020204" pitchFamily="34" charset="0"/>
              <a:buChar char="•"/>
            </a:pPr>
            <a:r>
              <a:rPr lang="en-US" dirty="0">
                <a:sym typeface="Wingdings" pitchFamily="2" charset="2"/>
              </a:rPr>
              <a:t> </a:t>
            </a:r>
            <a:r>
              <a:rPr lang="en-US" b="0" dirty="0"/>
              <a:t>Click again to reveal the answer. Process through any disagreement.</a:t>
            </a:r>
          </a:p>
          <a:p>
            <a:pPr marL="664488" lvl="1" indent="-181225">
              <a:buFont typeface="Arial" panose="020B0604020202020204" pitchFamily="34" charset="0"/>
              <a:buChar char="•"/>
            </a:pPr>
            <a:r>
              <a:rPr lang="en-US" b="0" dirty="0"/>
              <a:t>Instruct participants to capture the correct answers on page 3 in their Participant Guide.</a:t>
            </a:r>
          </a:p>
          <a:p>
            <a:pPr marL="190235" indent="-181225">
              <a:buFont typeface="Arial" panose="020B0604020202020204" pitchFamily="34" charset="0"/>
              <a:buChar char="•"/>
            </a:pPr>
            <a:r>
              <a:rPr lang="en-US" b="0" dirty="0"/>
              <a:t>Ask for verbal guesses as to which grade level (awareness, intermediate, advanced) the activity would correspond.</a:t>
            </a:r>
          </a:p>
          <a:p>
            <a:pPr marL="664488" lvl="1" indent="-181225">
              <a:buFont typeface="Arial" panose="020B0604020202020204" pitchFamily="34" charset="0"/>
              <a:buChar char="•"/>
            </a:pPr>
            <a:r>
              <a:rPr lang="en-US" dirty="0">
                <a:sym typeface="Wingdings" pitchFamily="2" charset="2"/>
              </a:rPr>
              <a:t> </a:t>
            </a:r>
            <a:r>
              <a:rPr lang="en-US" b="0" dirty="0"/>
              <a:t>Click a third time to reveal the correct level.</a:t>
            </a:r>
          </a:p>
          <a:p>
            <a:pPr marL="181225" indent="-181225">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46</a:t>
            </a:fld>
            <a:endParaRPr lang="en-US" dirty="0"/>
          </a:p>
        </p:txBody>
      </p:sp>
    </p:spTree>
    <p:extLst>
      <p:ext uri="{BB962C8B-B14F-4D97-AF65-F5344CB8AC3E}">
        <p14:creationId xmlns:p14="http://schemas.microsoft.com/office/powerpoint/2010/main" val="40607031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p:txBody>
          <a:bodyPr/>
          <a:lstStyle/>
          <a:p>
            <a:r>
              <a:rPr lang="en-US" b="1" dirty="0"/>
              <a:t>Facilitator notes:</a:t>
            </a:r>
          </a:p>
          <a:p>
            <a:pPr marL="190235" indent="-181225">
              <a:buFont typeface="Arial" panose="020B0604020202020204" pitchFamily="34" charset="0"/>
              <a:buChar char="•"/>
            </a:pPr>
            <a:r>
              <a:rPr lang="en-US" dirty="0">
                <a:sym typeface="Wingdings" pitchFamily="2" charset="2"/>
              </a:rPr>
              <a:t> </a:t>
            </a:r>
            <a:r>
              <a:rPr lang="en-US" b="0" dirty="0"/>
              <a:t>Click to reveal the next objective. </a:t>
            </a:r>
          </a:p>
          <a:p>
            <a:pPr marL="664488" lvl="1" indent="-181225">
              <a:buFont typeface="Arial" panose="020B0604020202020204" pitchFamily="34" charset="0"/>
              <a:buChar char="•"/>
            </a:pPr>
            <a:r>
              <a:rPr lang="en-US" b="0" dirty="0">
                <a:sym typeface="Wingdings" pitchFamily="2" charset="2"/>
              </a:rPr>
              <a:t>Invite silent answers using fingers</a:t>
            </a:r>
          </a:p>
          <a:p>
            <a:pPr marL="190235" indent="-181225">
              <a:buFont typeface="Arial" panose="020B0604020202020204" pitchFamily="34" charset="0"/>
              <a:buChar char="•"/>
            </a:pPr>
            <a:r>
              <a:rPr lang="en-US" dirty="0">
                <a:sym typeface="Wingdings" pitchFamily="2" charset="2"/>
              </a:rPr>
              <a:t> </a:t>
            </a:r>
            <a:r>
              <a:rPr lang="en-US" b="0" dirty="0"/>
              <a:t>Click again to reveal the answer. Process through any disagreement.</a:t>
            </a:r>
          </a:p>
          <a:p>
            <a:pPr marL="664488" lvl="1" indent="-181225">
              <a:buFont typeface="Arial" panose="020B0604020202020204" pitchFamily="34" charset="0"/>
              <a:buChar char="•"/>
            </a:pPr>
            <a:r>
              <a:rPr lang="en-US" b="0" dirty="0"/>
              <a:t>Instruct participants to capture the correct answers on page 3 in their Participant Guide.</a:t>
            </a:r>
          </a:p>
          <a:p>
            <a:pPr marL="190235" indent="-181225">
              <a:buFont typeface="Arial" panose="020B0604020202020204" pitchFamily="34" charset="0"/>
              <a:buChar char="•"/>
            </a:pPr>
            <a:r>
              <a:rPr lang="en-US" b="0" dirty="0"/>
              <a:t>Ask for verbal guesses as to which grade level (awareness, intermediate, advanced) the activity would correspond.</a:t>
            </a:r>
          </a:p>
          <a:p>
            <a:pPr marL="664488" lvl="1" indent="-181225">
              <a:buFont typeface="Arial" panose="020B0604020202020204" pitchFamily="34" charset="0"/>
              <a:buChar char="•"/>
            </a:pPr>
            <a:r>
              <a:rPr lang="en-US" dirty="0">
                <a:sym typeface="Wingdings" pitchFamily="2" charset="2"/>
              </a:rPr>
              <a:t> </a:t>
            </a:r>
            <a:r>
              <a:rPr lang="en-US" b="0" dirty="0"/>
              <a:t>Click a third time to reveal the correct level.</a:t>
            </a:r>
          </a:p>
          <a:p>
            <a:pPr marL="181225" indent="-181225">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47</a:t>
            </a:fld>
            <a:endParaRPr lang="en-US" dirty="0"/>
          </a:p>
        </p:txBody>
      </p:sp>
    </p:spTree>
    <p:extLst>
      <p:ext uri="{BB962C8B-B14F-4D97-AF65-F5344CB8AC3E}">
        <p14:creationId xmlns:p14="http://schemas.microsoft.com/office/powerpoint/2010/main" val="392771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p:txBody>
          <a:bodyPr/>
          <a:lstStyle/>
          <a:p>
            <a:r>
              <a:rPr lang="en-US" b="1" dirty="0"/>
              <a:t>Facilitator notes:</a:t>
            </a:r>
          </a:p>
          <a:p>
            <a:r>
              <a:rPr lang="en-US" b="1" dirty="0"/>
              <a:t>Facilitator notes:</a:t>
            </a:r>
          </a:p>
          <a:p>
            <a:pPr marL="190235" indent="-181225">
              <a:buFont typeface="Arial" panose="020B0604020202020204" pitchFamily="34" charset="0"/>
              <a:buChar char="•"/>
            </a:pPr>
            <a:r>
              <a:rPr lang="en-US" dirty="0">
                <a:sym typeface="Wingdings" pitchFamily="2" charset="2"/>
              </a:rPr>
              <a:t> </a:t>
            </a:r>
            <a:r>
              <a:rPr lang="en-US" b="0" dirty="0"/>
              <a:t>Click to reveal the next objective. </a:t>
            </a:r>
          </a:p>
          <a:p>
            <a:pPr marL="664488" lvl="1" indent="-181225">
              <a:buFont typeface="Arial" panose="020B0604020202020204" pitchFamily="34" charset="0"/>
              <a:buChar char="•"/>
            </a:pPr>
            <a:r>
              <a:rPr lang="en-US" b="0" dirty="0">
                <a:sym typeface="Wingdings" pitchFamily="2" charset="2"/>
              </a:rPr>
              <a:t>Invite silent answers using fingers</a:t>
            </a:r>
          </a:p>
          <a:p>
            <a:pPr marL="190235" indent="-181225">
              <a:buFont typeface="Arial" panose="020B0604020202020204" pitchFamily="34" charset="0"/>
              <a:buChar char="•"/>
            </a:pPr>
            <a:r>
              <a:rPr lang="en-US" dirty="0">
                <a:sym typeface="Wingdings" pitchFamily="2" charset="2"/>
              </a:rPr>
              <a:t> </a:t>
            </a:r>
            <a:r>
              <a:rPr lang="en-US" b="0" dirty="0"/>
              <a:t>Click again to reveal the answer. Process through any disagreement.</a:t>
            </a:r>
          </a:p>
          <a:p>
            <a:pPr marL="664488" lvl="1" indent="-181225">
              <a:buFont typeface="Arial" panose="020B0604020202020204" pitchFamily="34" charset="0"/>
              <a:buChar char="•"/>
            </a:pPr>
            <a:r>
              <a:rPr lang="en-US" b="0" dirty="0"/>
              <a:t>Instruct participants to capture the correct answers on page 3 in their Participant Guide.</a:t>
            </a:r>
          </a:p>
          <a:p>
            <a:pPr marL="190235" indent="-181225">
              <a:buFont typeface="Arial" panose="020B0604020202020204" pitchFamily="34" charset="0"/>
              <a:buChar char="•"/>
            </a:pPr>
            <a:r>
              <a:rPr lang="en-US" b="0" dirty="0"/>
              <a:t>Ask for verbal guesses as to which grade level (awareness, intermediate, advanced) the activity would correspond.</a:t>
            </a:r>
          </a:p>
          <a:p>
            <a:pPr marL="664488" lvl="1" indent="-181225">
              <a:buFont typeface="Arial" panose="020B0604020202020204" pitchFamily="34" charset="0"/>
              <a:buChar char="•"/>
            </a:pPr>
            <a:r>
              <a:rPr lang="en-US" dirty="0">
                <a:sym typeface="Wingdings" pitchFamily="2" charset="2"/>
              </a:rPr>
              <a:t> </a:t>
            </a:r>
            <a:r>
              <a:rPr lang="en-US" b="0" dirty="0"/>
              <a:t>Click a third time to reveal the correct level.</a:t>
            </a:r>
          </a:p>
          <a:p>
            <a:pPr marL="181225" indent="-181225">
              <a:buFont typeface="Arial" panose="020B0604020202020204" pitchFamily="34" charset="0"/>
              <a:buChar char="•"/>
            </a:pPr>
            <a:r>
              <a:rPr lang="en-US" b="0" dirty="0"/>
              <a:t>Instruct learners to again use their fingers to indicate a number between one and five. This time, the number indicates their level of confidence in incorporating the five elements of Foundational SAE into classroom activities. </a:t>
            </a:r>
          </a:p>
          <a:p>
            <a:pPr marL="664488" lvl="1" indent="-181225">
              <a:buFont typeface="Arial" panose="020B0604020202020204" pitchFamily="34" charset="0"/>
              <a:buChar char="•"/>
            </a:pPr>
            <a:r>
              <a:rPr lang="en-US" b="0" dirty="0"/>
              <a:t>Establish that ”one” represents very low confidence and “five” represents very high confidence.</a:t>
            </a:r>
          </a:p>
          <a:p>
            <a:pPr marL="664488" lvl="1" indent="-181225">
              <a:buFont typeface="Arial" panose="020B0604020202020204" pitchFamily="34" charset="0"/>
              <a:buChar char="•"/>
            </a:pPr>
            <a:r>
              <a:rPr lang="en-US" b="0" dirty="0"/>
              <a:t>Ask those who indicated a three or below what they would need to gain confidence.</a:t>
            </a:r>
          </a:p>
          <a:p>
            <a:pPr marL="181225" indent="-181225">
              <a:buFont typeface="Arial" panose="020B0604020202020204" pitchFamily="34" charset="0"/>
              <a:buChar char="•"/>
            </a:pPr>
            <a:r>
              <a:rPr lang="en-US" b="0" dirty="0"/>
              <a:t>Explain that these eight learning objectives were created using an Appendix resource of the version of the “SAE for All” Teacher Guide. </a:t>
            </a:r>
          </a:p>
          <a:p>
            <a:pPr marL="664488" lvl="1" indent="-181225">
              <a:buFont typeface="Arial" panose="020B0604020202020204" pitchFamily="34" charset="0"/>
              <a:buChar char="•"/>
            </a:pPr>
            <a:r>
              <a:rPr lang="en-US" b="0" dirty="0"/>
              <a:t>If time permits, encourage learners to review that resource which begins on page 31.</a:t>
            </a:r>
          </a:p>
        </p:txBody>
      </p:sp>
      <p:sp>
        <p:nvSpPr>
          <p:cNvPr id="4" name="Slide Number Placeholder 3"/>
          <p:cNvSpPr>
            <a:spLocks noGrp="1"/>
          </p:cNvSpPr>
          <p:nvPr>
            <p:ph type="sldNum" sz="quarter" idx="5"/>
          </p:nvPr>
        </p:nvSpPr>
        <p:spPr/>
        <p:txBody>
          <a:bodyPr/>
          <a:lstStyle/>
          <a:p>
            <a:fld id="{3F4C9C99-9468-D244-A281-001A0F23009C}" type="slidenum">
              <a:rPr lang="en-US" smtClean="0"/>
              <a:pPr/>
              <a:t>48</a:t>
            </a:fld>
            <a:endParaRPr lang="en-US" dirty="0"/>
          </a:p>
        </p:txBody>
      </p:sp>
    </p:spTree>
    <p:extLst>
      <p:ext uri="{BB962C8B-B14F-4D97-AF65-F5344CB8AC3E}">
        <p14:creationId xmlns:p14="http://schemas.microsoft.com/office/powerpoint/2010/main" val="1074581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a:xfrm>
            <a:off x="5686050" y="367031"/>
            <a:ext cx="3727302" cy="5994013"/>
          </a:xfrm>
        </p:spPr>
        <p:txBody>
          <a:bodyPr/>
          <a:lstStyle/>
          <a:p>
            <a:r>
              <a:rPr lang="en-US" b="1" dirty="0"/>
              <a:t>Preparation for this slide:</a:t>
            </a:r>
            <a:endParaRPr lang="en-US" b="0" dirty="0"/>
          </a:p>
          <a:p>
            <a:pPr marL="177845" indent="-177845">
              <a:buFont typeface="Arial" panose="020B0604020202020204" pitchFamily="34" charset="0"/>
              <a:buChar char="•"/>
            </a:pPr>
            <a:r>
              <a:rPr lang="en-US" b="0" dirty="0"/>
              <a:t>Familiarize yourself with the National Council for Agricultural Education website, particularly the “SAE Resources” page (http://</a:t>
            </a:r>
            <a:r>
              <a:rPr lang="en-US" b="0" dirty="0" err="1"/>
              <a:t>thecouncil.ffa.org</a:t>
            </a:r>
            <a:r>
              <a:rPr lang="en-US" b="0" dirty="0"/>
              <a:t>/</a:t>
            </a:r>
            <a:r>
              <a:rPr lang="en-US" b="0" dirty="0" err="1"/>
              <a:t>sae</a:t>
            </a:r>
            <a:r>
              <a:rPr lang="en-US" b="0" dirty="0"/>
              <a:t>-resources/) and locate the Individualized Learning Guides.</a:t>
            </a:r>
            <a:br>
              <a:rPr lang="en-US" b="0" dirty="0"/>
            </a:br>
            <a:endParaRPr lang="en-US" b="1" dirty="0"/>
          </a:p>
          <a:p>
            <a:r>
              <a:rPr lang="en-US" b="1" dirty="0"/>
              <a:t>Facilitator notes:</a:t>
            </a:r>
          </a:p>
          <a:p>
            <a:pPr marL="181225" indent="-181225">
              <a:buFont typeface="Arial" panose="020B0604020202020204" pitchFamily="34" charset="0"/>
              <a:buChar char="•"/>
            </a:pPr>
            <a:r>
              <a:rPr lang="en-US" dirty="0">
                <a:sym typeface="Wingdings" pitchFamily="2" charset="2"/>
              </a:rPr>
              <a:t>Explain that the “SAE for All” guide isn’t the only place to find learning activities that support Foundational SAE.</a:t>
            </a:r>
          </a:p>
          <a:p>
            <a:pPr marL="655478" lvl="1" indent="-181225">
              <a:buFont typeface="Arial" panose="020B0604020202020204" pitchFamily="34" charset="0"/>
              <a:buChar char="•"/>
            </a:pPr>
            <a:r>
              <a:rPr lang="en-US" dirty="0">
                <a:sym typeface="Wingdings" pitchFamily="2" charset="2"/>
              </a:rPr>
              <a:t>The National Council for Ag Education website features a series of Individual Learning Guides as student resources.</a:t>
            </a:r>
          </a:p>
          <a:p>
            <a:pPr marL="181225" indent="-181225">
              <a:buFont typeface="Arial" panose="020B0604020202020204" pitchFamily="34" charset="0"/>
              <a:buChar char="•"/>
            </a:pPr>
            <a:r>
              <a:rPr lang="en-US" dirty="0">
                <a:sym typeface="Wingdings" pitchFamily="2" charset="2"/>
              </a:rPr>
              <a:t> </a:t>
            </a:r>
            <a:r>
              <a:rPr lang="en-US" b="0" dirty="0"/>
              <a:t>Click to trigger an animation that zooms on the activity table. </a:t>
            </a:r>
          </a:p>
          <a:p>
            <a:pPr marL="655478" lvl="1" indent="-181225">
              <a:buFont typeface="Arial" panose="020B0604020202020204" pitchFamily="34" charset="0"/>
              <a:buChar char="•"/>
            </a:pPr>
            <a:r>
              <a:rPr lang="en-US" dirty="0"/>
              <a:t>Share that each guide contains activities, authentic experiences and documentation guidelines. Grading rubrics and activity pages are also provided.</a:t>
            </a:r>
          </a:p>
          <a:p>
            <a:pPr marL="655478" lvl="1" indent="-181225">
              <a:buFont typeface="Arial" panose="020B0604020202020204" pitchFamily="34" charset="0"/>
              <a:buChar char="•"/>
            </a:pPr>
            <a:r>
              <a:rPr lang="en-US" dirty="0"/>
              <a:t>Explain that different versions of the guide exist for various grade levels from grades six through twelve.</a:t>
            </a:r>
          </a:p>
        </p:txBody>
      </p:sp>
      <p:sp>
        <p:nvSpPr>
          <p:cNvPr id="4" name="Slide Number Placeholder 3"/>
          <p:cNvSpPr>
            <a:spLocks noGrp="1"/>
          </p:cNvSpPr>
          <p:nvPr>
            <p:ph type="sldNum" sz="quarter" idx="5"/>
          </p:nvPr>
        </p:nvSpPr>
        <p:spPr/>
        <p:txBody>
          <a:bodyPr/>
          <a:lstStyle/>
          <a:p>
            <a:fld id="{3F4C9C99-9468-D244-A281-001A0F23009C}" type="slidenum">
              <a:rPr lang="en-US" smtClean="0"/>
              <a:pPr/>
              <a:t>49</a:t>
            </a:fld>
            <a:endParaRPr lang="en-US" dirty="0"/>
          </a:p>
        </p:txBody>
      </p:sp>
    </p:spTree>
    <p:extLst>
      <p:ext uri="{BB962C8B-B14F-4D97-AF65-F5344CB8AC3E}">
        <p14:creationId xmlns:p14="http://schemas.microsoft.com/office/powerpoint/2010/main" val="2242367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p:txBody>
          <a:bodyPr/>
          <a:lstStyle/>
          <a:p>
            <a:r>
              <a:rPr lang="en-US" b="1" dirty="0"/>
              <a:t>Facilitator notes:</a:t>
            </a:r>
            <a:endParaRPr lang="en-US" b="0" dirty="0"/>
          </a:p>
          <a:p>
            <a:pPr marL="181225" indent="-181225">
              <a:buFont typeface="Arial" panose="020B0604020202020204" pitchFamily="34" charset="0"/>
              <a:buChar char="•"/>
            </a:pPr>
            <a:r>
              <a:rPr lang="en-US" dirty="0"/>
              <a:t>Set context around goals for workshop and why we are here.  </a:t>
            </a:r>
          </a:p>
          <a:p>
            <a:pPr marL="181225" indent="-181225">
              <a:buFont typeface="Arial" panose="020B0604020202020204" pitchFamily="34" charset="0"/>
              <a:buChar char="•"/>
            </a:pPr>
            <a:r>
              <a:rPr lang="en-US" dirty="0"/>
              <a:t>Explain that up until now we’ve been demonstrating the need for a new model.  Now we will dive into the new model. </a:t>
            </a:r>
          </a:p>
          <a:p>
            <a:pPr marL="655478" lvl="1" indent="-181225">
              <a:buFont typeface="Arial" panose="020B0604020202020204" pitchFamily="34" charset="0"/>
              <a:buChar char="•"/>
            </a:pPr>
            <a:r>
              <a:rPr lang="en-US" dirty="0"/>
              <a:t>Assure participants that SAE for All does not mean a bunch more work for teachers – it is a new framework for how we approach what we do.</a:t>
            </a:r>
          </a:p>
        </p:txBody>
      </p:sp>
      <p:sp>
        <p:nvSpPr>
          <p:cNvPr id="4" name="Slide Number Placeholder 3"/>
          <p:cNvSpPr>
            <a:spLocks noGrp="1"/>
          </p:cNvSpPr>
          <p:nvPr>
            <p:ph type="sldNum" sz="quarter" idx="5"/>
          </p:nvPr>
        </p:nvSpPr>
        <p:spPr/>
        <p:txBody>
          <a:bodyPr/>
          <a:lstStyle/>
          <a:p>
            <a:fld id="{3F4C9C99-9468-D244-A281-001A0F23009C}" type="slidenum">
              <a:rPr lang="en-US" smtClean="0"/>
              <a:pPr/>
              <a:t>5</a:t>
            </a:fld>
            <a:endParaRPr lang="en-US" dirty="0"/>
          </a:p>
        </p:txBody>
      </p:sp>
    </p:spTree>
    <p:extLst>
      <p:ext uri="{BB962C8B-B14F-4D97-AF65-F5344CB8AC3E}">
        <p14:creationId xmlns:p14="http://schemas.microsoft.com/office/powerpoint/2010/main" val="41854749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a:xfrm>
            <a:off x="5686050" y="367031"/>
            <a:ext cx="3727302" cy="5994013"/>
          </a:xfrm>
        </p:spPr>
        <p:txBody>
          <a:bodyPr/>
          <a:lstStyle/>
          <a:p>
            <a:r>
              <a:rPr lang="en-US" b="1" dirty="0"/>
              <a:t>Facilitator notes:</a:t>
            </a:r>
          </a:p>
          <a:p>
            <a:pPr marL="181225" indent="-181225">
              <a:buFont typeface="Arial" panose="020B0604020202020204" pitchFamily="34" charset="0"/>
              <a:buChar char="•"/>
            </a:pPr>
            <a:r>
              <a:rPr lang="en-US" dirty="0"/>
              <a:t>Acknowledge that we don’t have time to dive deep into the guide here, but encourage participants to explore them on their own.</a:t>
            </a:r>
          </a:p>
          <a:p>
            <a:pPr marL="655478" lvl="1" indent="-181225" defTabSz="948507">
              <a:buFont typeface="Arial" panose="020B0604020202020204" pitchFamily="34" charset="0"/>
              <a:buChar char="•"/>
              <a:defRPr/>
            </a:pPr>
            <a:r>
              <a:rPr lang="en-US" dirty="0">
                <a:sym typeface="Wingdings" pitchFamily="2" charset="2"/>
              </a:rPr>
              <a:t> </a:t>
            </a:r>
            <a:r>
              <a:rPr lang="en-US" b="0" dirty="0"/>
              <a:t>Click on the link to show participants where the Individual Learning Guides can be found on the Council website (requires </a:t>
            </a:r>
            <a:r>
              <a:rPr lang="en-US" b="0" dirty="0" err="1"/>
              <a:t>WiFi</a:t>
            </a:r>
            <a:r>
              <a:rPr lang="en-US" b="0" dirty="0"/>
              <a:t>).</a:t>
            </a:r>
            <a:endParaRPr lang="en-US"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50</a:t>
            </a:fld>
            <a:endParaRPr lang="en-US" dirty="0"/>
          </a:p>
        </p:txBody>
      </p:sp>
    </p:spTree>
    <p:extLst>
      <p:ext uri="{BB962C8B-B14F-4D97-AF65-F5344CB8AC3E}">
        <p14:creationId xmlns:p14="http://schemas.microsoft.com/office/powerpoint/2010/main" val="28238355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a:xfrm>
            <a:off x="5686050" y="367032"/>
            <a:ext cx="3727302" cy="5877394"/>
          </a:xfrm>
        </p:spPr>
        <p:txBody>
          <a:bodyPr/>
          <a:lstStyle/>
          <a:p>
            <a:r>
              <a:rPr lang="en-US" b="1" dirty="0"/>
              <a:t>Facilitator notes:</a:t>
            </a:r>
            <a:endParaRPr lang="en-US" dirty="0"/>
          </a:p>
          <a:p>
            <a:pPr marL="181225" indent="-181225" defTabSz="948507">
              <a:buFont typeface="Arial" panose="020B0604020202020204" pitchFamily="34" charset="0"/>
              <a:buChar char="•"/>
              <a:defRPr/>
            </a:pPr>
            <a:r>
              <a:rPr lang="en-US" dirty="0"/>
              <a:t>Tell participants that even delivering foundational SAE’s can be differentiated.  This allows us to meet students where they are. No matter where they are at in their Ag Ed journey, we can tailor foundational SAEs to meet their needs. </a:t>
            </a:r>
          </a:p>
          <a:p>
            <a:pPr marL="181225" indent="-181225">
              <a:buFont typeface="Arial" panose="020B0604020202020204" pitchFamily="34" charset="0"/>
              <a:buChar char="•"/>
            </a:pPr>
            <a:r>
              <a:rPr lang="en-US" dirty="0"/>
              <a:t>Revisit Tori, Isaac, and Emma to introduce the different levels of Foundational SAEs.</a:t>
            </a:r>
          </a:p>
          <a:p>
            <a:pPr marL="655478" lvl="1" indent="-181225">
              <a:buFont typeface="Arial" panose="020B0604020202020204" pitchFamily="34" charset="0"/>
              <a:buChar char="•"/>
            </a:pPr>
            <a:r>
              <a:rPr lang="en-US" dirty="0"/>
              <a:t>Awareness: Grades 6-9</a:t>
            </a:r>
          </a:p>
          <a:p>
            <a:pPr marL="1129732" lvl="2" indent="-181225">
              <a:buFont typeface="Arial" panose="020B0604020202020204" pitchFamily="34" charset="0"/>
              <a:buChar char="•"/>
            </a:pPr>
            <a:r>
              <a:rPr lang="en-US" dirty="0">
                <a:sym typeface="Wingdings" pitchFamily="2" charset="2"/>
              </a:rPr>
              <a:t> </a:t>
            </a:r>
            <a:r>
              <a:rPr lang="en-US" b="0" dirty="0"/>
              <a:t>Click to trigger label by Isaac</a:t>
            </a:r>
            <a:endParaRPr lang="en-US" dirty="0"/>
          </a:p>
          <a:p>
            <a:pPr marL="655478" lvl="1" indent="-181225">
              <a:buFont typeface="Arial" panose="020B0604020202020204" pitchFamily="34" charset="0"/>
              <a:buChar char="•"/>
            </a:pPr>
            <a:r>
              <a:rPr lang="en-US" dirty="0"/>
              <a:t>Intermediate: Grades 9-11</a:t>
            </a:r>
          </a:p>
          <a:p>
            <a:pPr marL="1129732" lvl="2" indent="-181225">
              <a:buFont typeface="Arial" panose="020B0604020202020204" pitchFamily="34" charset="0"/>
              <a:buChar char="•"/>
            </a:pPr>
            <a:r>
              <a:rPr lang="en-US" dirty="0">
                <a:sym typeface="Wingdings" pitchFamily="2" charset="2"/>
              </a:rPr>
              <a:t> </a:t>
            </a:r>
            <a:r>
              <a:rPr lang="en-US" b="0" dirty="0"/>
              <a:t>Click to trigger label by Emma</a:t>
            </a:r>
            <a:endParaRPr lang="en-US" dirty="0"/>
          </a:p>
          <a:p>
            <a:pPr marL="655478" lvl="1" indent="-181225">
              <a:buFont typeface="Arial" panose="020B0604020202020204" pitchFamily="34" charset="0"/>
              <a:buChar char="•"/>
            </a:pPr>
            <a:r>
              <a:rPr lang="en-US" dirty="0"/>
              <a:t>Advanced: Grades 11-12</a:t>
            </a:r>
          </a:p>
          <a:p>
            <a:pPr marL="1129732" lvl="2" indent="-181225">
              <a:buFont typeface="Arial" panose="020B0604020202020204" pitchFamily="34" charset="0"/>
              <a:buChar char="•"/>
            </a:pPr>
            <a:r>
              <a:rPr lang="en-US" dirty="0">
                <a:sym typeface="Wingdings" pitchFamily="2" charset="2"/>
              </a:rPr>
              <a:t> </a:t>
            </a:r>
            <a:r>
              <a:rPr lang="en-US" b="0" dirty="0"/>
              <a:t>Click to trigger label by Tori</a:t>
            </a:r>
            <a:endParaRPr lang="en-US"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51</a:t>
            </a:fld>
            <a:endParaRPr lang="en-US" dirty="0"/>
          </a:p>
        </p:txBody>
      </p:sp>
    </p:spTree>
    <p:extLst>
      <p:ext uri="{BB962C8B-B14F-4D97-AF65-F5344CB8AC3E}">
        <p14:creationId xmlns:p14="http://schemas.microsoft.com/office/powerpoint/2010/main" val="20074597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125" y="352425"/>
            <a:ext cx="4946650" cy="2782888"/>
          </a:xfrm>
        </p:spPr>
      </p:sp>
      <p:sp>
        <p:nvSpPr>
          <p:cNvPr id="3" name="Notes Placeholder 2"/>
          <p:cNvSpPr>
            <a:spLocks noGrp="1"/>
          </p:cNvSpPr>
          <p:nvPr>
            <p:ph type="body" idx="1"/>
          </p:nvPr>
        </p:nvSpPr>
        <p:spPr/>
        <p:txBody>
          <a:bodyPr/>
          <a:lstStyle/>
          <a:p>
            <a:r>
              <a:rPr lang="en-US" b="1" dirty="0"/>
              <a:t>Facilitator notes:</a:t>
            </a:r>
            <a:endParaRPr lang="en-US" b="0" dirty="0"/>
          </a:p>
          <a:p>
            <a:pPr marL="174708" indent="-174708">
              <a:buFont typeface="Arial" panose="020B0604020202020204" pitchFamily="34" charset="0"/>
              <a:buChar char="•"/>
            </a:pPr>
            <a:r>
              <a:rPr lang="en-US" dirty="0"/>
              <a:t>Pause and allow the participants to reflect on the content in this session. Consider asking the following questions to gauge where participants are in their understanding of the content and their confidence in executing the model within their local program:</a:t>
            </a:r>
          </a:p>
          <a:p>
            <a:pPr marL="640594" lvl="1" indent="-174708">
              <a:buFont typeface="Arial" panose="020B0604020202020204" pitchFamily="34" charset="0"/>
              <a:buChar char="•"/>
            </a:pPr>
            <a:r>
              <a:rPr lang="en-US" dirty="0"/>
              <a:t>What from this section can I </a:t>
            </a:r>
            <a:r>
              <a:rPr lang="en-US" b="1" dirty="0"/>
              <a:t>clarify</a:t>
            </a:r>
            <a:r>
              <a:rPr lang="en-US" dirty="0"/>
              <a:t>? </a:t>
            </a:r>
          </a:p>
          <a:p>
            <a:pPr marL="640594" lvl="1" indent="-174708">
              <a:buFont typeface="Arial" panose="020B0604020202020204" pitchFamily="34" charset="0"/>
              <a:buChar char="•"/>
            </a:pPr>
            <a:r>
              <a:rPr lang="en-US" dirty="0"/>
              <a:t>Based on the information in this section, how </a:t>
            </a:r>
            <a:r>
              <a:rPr lang="en-US" b="1" dirty="0"/>
              <a:t>confident</a:t>
            </a:r>
            <a:r>
              <a:rPr lang="en-US" dirty="0"/>
              <a:t> are you in your ability to implement this model in your program? </a:t>
            </a:r>
            <a:br>
              <a:rPr lang="en-US" dirty="0"/>
            </a:br>
            <a:r>
              <a:rPr lang="en-US" dirty="0"/>
              <a:t>(Consider asking participants to indicate their confidence using a hand-gesture scale of 1-5 fingers where five fingers indicates high confidence.)</a:t>
            </a:r>
          </a:p>
          <a:p>
            <a:pPr marL="1097794" marR="0" lvl="2"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Ask those who indicated a three or below what they would need to gain confidence.</a:t>
            </a:r>
          </a:p>
          <a:p>
            <a:pPr marL="1097794" lvl="2"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52</a:t>
            </a:fld>
            <a:endParaRPr lang="en-US" dirty="0"/>
          </a:p>
        </p:txBody>
      </p:sp>
    </p:spTree>
    <p:extLst>
      <p:ext uri="{BB962C8B-B14F-4D97-AF65-F5344CB8AC3E}">
        <p14:creationId xmlns:p14="http://schemas.microsoft.com/office/powerpoint/2010/main" val="25403254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p:txBody>
          <a:bodyPr/>
          <a:lstStyle/>
          <a:p>
            <a:r>
              <a:rPr lang="en-US" b="1" dirty="0"/>
              <a:t>Facilitator notes:</a:t>
            </a:r>
          </a:p>
          <a:p>
            <a:pPr marL="181225" indent="-181225">
              <a:buFont typeface="Arial" panose="020B0604020202020204" pitchFamily="34" charset="0"/>
              <a:buChar char="•"/>
            </a:pPr>
            <a:r>
              <a:rPr lang="en-US" b="0" dirty="0"/>
              <a:t>Acknowledge that participants are the key ingredient to a successful roll-out of the “SAE for All” model in their states.</a:t>
            </a:r>
          </a:p>
          <a:p>
            <a:pPr marL="664488" lvl="1" indent="-181225">
              <a:buFont typeface="Arial" panose="020B0604020202020204" pitchFamily="34" charset="0"/>
              <a:buChar char="•"/>
            </a:pPr>
            <a:r>
              <a:rPr lang="en-US" b="0" dirty="0"/>
              <a:t>Emphasize that while they may not be local teachers, they will need to help local teachers adopt these principles into their total agricultural education program.</a:t>
            </a:r>
          </a:p>
          <a:p>
            <a:pPr marL="664488" lvl="1" indent="-181225">
              <a:buFont typeface="Arial" panose="020B0604020202020204" pitchFamily="34" charset="0"/>
              <a:buChar char="•"/>
            </a:pPr>
            <a:r>
              <a:rPr lang="en-US" b="0" dirty="0"/>
              <a:t>Explain that you’re about to share a plan to integrate the model successfully. Stress the importance of understanding how to use this resource in order to effectively assist teachers at the local level.</a:t>
            </a:r>
          </a:p>
          <a:p>
            <a:pPr marL="181225" indent="-181225">
              <a:buFont typeface="Arial" panose="020B0604020202020204" pitchFamily="34" charset="0"/>
              <a:buChar char="•"/>
            </a:pPr>
            <a:r>
              <a:rPr lang="en-US" b="0" dirty="0"/>
              <a:t>Direct learners’ attention to the SAE Integration Plan on page 5-6 in their Participant Guide.</a:t>
            </a:r>
          </a:p>
          <a:p>
            <a:pPr marL="664488" lvl="1" indent="-181225">
              <a:buFont typeface="Arial" panose="020B0604020202020204" pitchFamily="34" charset="0"/>
              <a:buChar char="•"/>
            </a:pPr>
            <a:r>
              <a:rPr lang="en-US" b="0" dirty="0"/>
              <a:t>Explain that the Integration Guide will be a take-home tool to guide their implementation of the new SAE model.</a:t>
            </a:r>
          </a:p>
          <a:p>
            <a:pPr marL="181225" indent="-181225">
              <a:buFont typeface="Arial" panose="020B0604020202020204" pitchFamily="34" charset="0"/>
              <a:buChar char="•"/>
            </a:pPr>
            <a:r>
              <a:rPr lang="en-US" b="0" dirty="0"/>
              <a:t>Draw attention to the five elements of Foundational SAE in the left-most column.</a:t>
            </a:r>
          </a:p>
          <a:p>
            <a:pPr marL="664488" lvl="1" indent="-181225">
              <a:buFont typeface="Arial" panose="020B0604020202020204" pitchFamily="34" charset="0"/>
              <a:buChar char="•"/>
            </a:pPr>
            <a:r>
              <a:rPr lang="en-US" b="0" dirty="0"/>
              <a:t>Remind participants that a Foundational SAE contains all five components, therefore all five components should be infused into each course taught.</a:t>
            </a:r>
          </a:p>
          <a:p>
            <a:pPr marL="664488" lvl="1" indent="-181225">
              <a:buFont typeface="Arial" panose="020B0604020202020204" pitchFamily="34" charset="0"/>
              <a:buChar char="•"/>
            </a:pPr>
            <a:r>
              <a:rPr lang="en-US" b="0" dirty="0"/>
              <a:t>Emphasize that for each element, participants will build out the remaining columns:</a:t>
            </a:r>
          </a:p>
          <a:p>
            <a:pPr marL="1147753" lvl="2" indent="-181225">
              <a:buFont typeface="Arial" panose="020B0604020202020204" pitchFamily="34" charset="0"/>
              <a:buChar char="•"/>
            </a:pPr>
            <a:r>
              <a:rPr lang="en-US" b="0" dirty="0"/>
              <a:t>Instruction: What will you teach students regarding this element?</a:t>
            </a:r>
          </a:p>
          <a:p>
            <a:pPr marL="1147753" lvl="2" indent="-181225">
              <a:buFont typeface="Arial" panose="020B0604020202020204" pitchFamily="34" charset="0"/>
              <a:buChar char="•"/>
            </a:pPr>
            <a:r>
              <a:rPr lang="en-US" dirty="0"/>
              <a:t>Hands-on Activity: What will be your instructional method?</a:t>
            </a:r>
          </a:p>
          <a:p>
            <a:pPr marL="1147753" lvl="2" indent="-181225">
              <a:buFont typeface="Arial" panose="020B0604020202020204" pitchFamily="34" charset="0"/>
              <a:buChar char="•"/>
            </a:pPr>
            <a:r>
              <a:rPr lang="en-US" b="0" dirty="0"/>
              <a:t>Graded Artifact: What will you use to verify that learning occurred?</a:t>
            </a:r>
          </a:p>
          <a:p>
            <a:pPr marL="199246" indent="-181225">
              <a:buFont typeface="Arial" panose="020B0604020202020204" pitchFamily="34" charset="0"/>
              <a:buChar char="•"/>
            </a:pPr>
            <a:r>
              <a:rPr lang="en-US" b="0" dirty="0"/>
              <a:t>Highlight that there are different levels for Awareness, Intermediate, and Advanced and they should think of examples for each.</a:t>
            </a:r>
          </a:p>
          <a:p>
            <a:pPr marL="199246" indent="-181225">
              <a:buFont typeface="Arial" panose="020B0604020202020204" pitchFamily="34" charset="0"/>
              <a:buChar char="•"/>
            </a:pPr>
            <a:r>
              <a:rPr lang="en-US" b="0" dirty="0"/>
              <a:t>Suggest that state staff can pair up or work in small groups with people who are currently classroom teachers.</a:t>
            </a:r>
          </a:p>
          <a:p>
            <a:pPr marL="181225" indent="-181225">
              <a:buFont typeface="Arial" panose="020B0604020202020204" pitchFamily="34" charset="0"/>
              <a:buChar char="•"/>
            </a:pPr>
            <a:r>
              <a:rPr lang="en-US" b="0" dirty="0"/>
              <a:t>Offer clarity and give the group ample time to work, making yourself available for questions.</a:t>
            </a:r>
          </a:p>
          <a:p>
            <a:pPr marL="664488" lvl="1" indent="-181225">
              <a:buFont typeface="Arial" panose="020B0604020202020204" pitchFamily="34" charset="0"/>
              <a:buChar char="•"/>
            </a:pPr>
            <a:r>
              <a:rPr lang="en-US" b="0" dirty="0"/>
              <a:t>If time allows, seek one or more volunteers to share their integration plan with the group.</a:t>
            </a:r>
          </a:p>
          <a:p>
            <a:pPr marL="1147753" lvl="2" indent="-181225">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53</a:t>
            </a:fld>
            <a:endParaRPr lang="en-US" dirty="0"/>
          </a:p>
        </p:txBody>
      </p:sp>
    </p:spTree>
    <p:extLst>
      <p:ext uri="{BB962C8B-B14F-4D97-AF65-F5344CB8AC3E}">
        <p14:creationId xmlns:p14="http://schemas.microsoft.com/office/powerpoint/2010/main" val="38332482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C9C99-9468-D244-A281-001A0F23009C}" type="slidenum">
              <a:rPr lang="en-US" smtClean="0"/>
              <a:pPr/>
              <a:t>54</a:t>
            </a:fld>
            <a:endParaRPr lang="en-US" dirty="0"/>
          </a:p>
        </p:txBody>
      </p:sp>
    </p:spTree>
    <p:extLst>
      <p:ext uri="{BB962C8B-B14F-4D97-AF65-F5344CB8AC3E}">
        <p14:creationId xmlns:p14="http://schemas.microsoft.com/office/powerpoint/2010/main" val="33067987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C9C99-9468-D244-A281-001A0F23009C}" type="slidenum">
              <a:rPr lang="en-US" smtClean="0"/>
              <a:pPr/>
              <a:t>55</a:t>
            </a:fld>
            <a:endParaRPr lang="en-US" dirty="0"/>
          </a:p>
        </p:txBody>
      </p:sp>
    </p:spTree>
    <p:extLst>
      <p:ext uri="{BB962C8B-B14F-4D97-AF65-F5344CB8AC3E}">
        <p14:creationId xmlns:p14="http://schemas.microsoft.com/office/powerpoint/2010/main" val="5872250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C9C99-9468-D244-A281-001A0F23009C}" type="slidenum">
              <a:rPr lang="en-US" smtClean="0"/>
              <a:pPr/>
              <a:t>56</a:t>
            </a:fld>
            <a:endParaRPr lang="en-US" dirty="0"/>
          </a:p>
        </p:txBody>
      </p:sp>
    </p:spTree>
    <p:extLst>
      <p:ext uri="{BB962C8B-B14F-4D97-AF65-F5344CB8AC3E}">
        <p14:creationId xmlns:p14="http://schemas.microsoft.com/office/powerpoint/2010/main" val="14588249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p:txBody>
          <a:bodyPr/>
          <a:lstStyle/>
          <a:p>
            <a:r>
              <a:rPr lang="en-US" b="1" dirty="0"/>
              <a:t>Preparation for this slide:</a:t>
            </a:r>
          </a:p>
          <a:p>
            <a:pPr marL="181225" indent="-181225">
              <a:buFont typeface="Arial" panose="020B0604020202020204" pitchFamily="34" charset="0"/>
              <a:buChar char="•"/>
            </a:pPr>
            <a:r>
              <a:rPr lang="en-US" b="0" dirty="0"/>
              <a:t>Confer with your host site coordinator regarding any housekeeping items.</a:t>
            </a:r>
          </a:p>
          <a:p>
            <a:endParaRPr lang="en-US" b="1" dirty="0"/>
          </a:p>
          <a:p>
            <a:pPr marL="181225" indent="-181225">
              <a:buFont typeface="Arial" panose="020B0604020202020204" pitchFamily="34" charset="0"/>
              <a:buChar char="•"/>
            </a:pPr>
            <a:r>
              <a:rPr lang="en-US" b="0" dirty="0"/>
              <a:t>Make any housekeeping announcements on behalf of the host site.</a:t>
            </a:r>
          </a:p>
          <a:p>
            <a:endParaRPr lang="en-US"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57</a:t>
            </a:fld>
            <a:endParaRPr lang="en-US" dirty="0"/>
          </a:p>
        </p:txBody>
      </p:sp>
    </p:spTree>
    <p:extLst>
      <p:ext uri="{BB962C8B-B14F-4D97-AF65-F5344CB8AC3E}">
        <p14:creationId xmlns:p14="http://schemas.microsoft.com/office/powerpoint/2010/main" val="13329852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C9C99-9468-D244-A281-001A0F23009C}" type="slidenum">
              <a:rPr lang="en-US" smtClean="0"/>
              <a:t>58</a:t>
            </a:fld>
            <a:endParaRPr lang="en-US" dirty="0"/>
          </a:p>
        </p:txBody>
      </p:sp>
    </p:spTree>
    <p:extLst>
      <p:ext uri="{BB962C8B-B14F-4D97-AF65-F5344CB8AC3E}">
        <p14:creationId xmlns:p14="http://schemas.microsoft.com/office/powerpoint/2010/main" val="2188666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designed to introduce</a:t>
            </a:r>
            <a:r>
              <a:rPr lang="en-US" baseline="0" dirty="0"/>
              <a:t> the concept of processional effects</a:t>
            </a:r>
          </a:p>
          <a:p>
            <a:r>
              <a:rPr lang="en-US" baseline="0" dirty="0"/>
              <a:t>Ask the audience why bees go to flowers.  Gather several answers and then come to consensus on the bees purpose.</a:t>
            </a:r>
          </a:p>
          <a:p>
            <a:endParaRPr lang="en-US" baseline="0" dirty="0"/>
          </a:p>
          <a:p>
            <a:pPr marL="177845" indent="-177845">
              <a:buFont typeface="Arial" panose="020B0604020202020204" pitchFamily="34" charset="0"/>
              <a:buChar char="•"/>
            </a:pPr>
            <a:r>
              <a:rPr lang="en-US" baseline="0" dirty="0"/>
              <a:t>The other answers, most likely pollination, is considered a processional effects</a:t>
            </a:r>
          </a:p>
          <a:p>
            <a:pPr marL="177845" indent="-177845">
              <a:buFont typeface="Arial" panose="020B0604020202020204" pitchFamily="34" charset="0"/>
              <a:buChar char="•"/>
            </a:pPr>
            <a:r>
              <a:rPr lang="en-US" baseline="0" dirty="0"/>
              <a:t>There are both positive and negative positive effects that occur for any primary purpose.</a:t>
            </a:r>
          </a:p>
          <a:p>
            <a:pPr marL="177845" indent="-177845">
              <a:buFont typeface="Arial" panose="020B0604020202020204" pitchFamily="34" charset="0"/>
              <a:buChar char="•"/>
            </a:pPr>
            <a:r>
              <a:rPr lang="en-US" baseline="0" dirty="0"/>
              <a:t>Pollination would be a positive effect.  </a:t>
            </a:r>
          </a:p>
          <a:p>
            <a:pPr marL="177845" indent="-177845">
              <a:buFont typeface="Arial" panose="020B0604020202020204" pitchFamily="34" charset="0"/>
              <a:buChar char="•"/>
            </a:pPr>
            <a:r>
              <a:rPr lang="en-US" baseline="0" dirty="0"/>
              <a:t>If there were a disease that attacked flowers that was spread by moving pollen from a diseased flower t a healthy flower this would be a negative effect.</a:t>
            </a:r>
          </a:p>
        </p:txBody>
      </p:sp>
      <p:sp>
        <p:nvSpPr>
          <p:cNvPr id="4" name="Slide Number Placeholder 3"/>
          <p:cNvSpPr>
            <a:spLocks noGrp="1"/>
          </p:cNvSpPr>
          <p:nvPr>
            <p:ph type="sldNum" sz="quarter" idx="10"/>
          </p:nvPr>
        </p:nvSpPr>
        <p:spPr/>
        <p:txBody>
          <a:bodyPr/>
          <a:lstStyle/>
          <a:p>
            <a:fld id="{3F4C9C99-9468-D244-A281-001A0F23009C}" type="slidenum">
              <a:rPr lang="en-US" smtClean="0"/>
              <a:pPr/>
              <a:t>6</a:t>
            </a:fld>
            <a:endParaRPr lang="en-US" dirty="0"/>
          </a:p>
        </p:txBody>
      </p:sp>
    </p:spTree>
    <p:extLst>
      <p:ext uri="{BB962C8B-B14F-4D97-AF65-F5344CB8AC3E}">
        <p14:creationId xmlns:p14="http://schemas.microsoft.com/office/powerpoint/2010/main" val="369603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Facilitate a discussion:  </a:t>
            </a:r>
          </a:p>
          <a:p>
            <a:endParaRPr lang="en-US" baseline="0" dirty="0"/>
          </a:p>
          <a:p>
            <a:r>
              <a:rPr lang="en-US" baseline="0" dirty="0"/>
              <a:t>What if the Bee represents SAE?  If so, then what do most Ag teachers see as SAE’s purpose?  (See the next hidden slide for possible answers.)  </a:t>
            </a:r>
          </a:p>
          <a:p>
            <a:r>
              <a:rPr lang="en-US" baseline="0" dirty="0"/>
              <a:t>Facilitate a discussion about the positive and negative (processional effects/byproducts) of each suggested purpose.</a:t>
            </a:r>
          </a:p>
          <a:p>
            <a:pPr marL="177845" indent="-177845">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F4C9C99-9468-D244-A281-001A0F23009C}" type="slidenum">
              <a:rPr lang="en-US" smtClean="0"/>
              <a:pPr/>
              <a:t>7</a:t>
            </a:fld>
            <a:endParaRPr lang="en-US" dirty="0"/>
          </a:p>
        </p:txBody>
      </p:sp>
    </p:spTree>
    <p:extLst>
      <p:ext uri="{BB962C8B-B14F-4D97-AF65-F5344CB8AC3E}">
        <p14:creationId xmlns:p14="http://schemas.microsoft.com/office/powerpoint/2010/main" val="1623351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p:txBody>
          <a:bodyPr/>
          <a:lstStyle/>
          <a:p>
            <a:pPr marL="181225" indent="-181225">
              <a:buFont typeface="Arial" panose="020B0604020202020204" pitchFamily="34" charset="0"/>
              <a:buChar char="•"/>
            </a:pPr>
            <a:r>
              <a:rPr lang="en-US" b="0" kern="1200" dirty="0">
                <a:solidFill>
                  <a:schemeClr val="tx1"/>
                </a:solidFill>
                <a:effectLst/>
                <a:latin typeface="+mn-lt"/>
                <a:ea typeface="+mn-ea"/>
                <a:cs typeface="+mn-cs"/>
              </a:rPr>
              <a:t>These are potential SAE outcomes and positive/negative processional effects.</a:t>
            </a:r>
          </a:p>
        </p:txBody>
      </p:sp>
      <p:sp>
        <p:nvSpPr>
          <p:cNvPr id="4" name="Slide Number Placeholder 3"/>
          <p:cNvSpPr>
            <a:spLocks noGrp="1"/>
          </p:cNvSpPr>
          <p:nvPr>
            <p:ph type="sldNum" sz="quarter" idx="5"/>
          </p:nvPr>
        </p:nvSpPr>
        <p:spPr/>
        <p:txBody>
          <a:bodyPr/>
          <a:lstStyle/>
          <a:p>
            <a:fld id="{3F4C9C99-9468-D244-A281-001A0F23009C}" type="slidenum">
              <a:rPr lang="en-US" smtClean="0"/>
              <a:pPr/>
              <a:t>8</a:t>
            </a:fld>
            <a:endParaRPr lang="en-US" dirty="0"/>
          </a:p>
        </p:txBody>
      </p:sp>
    </p:spTree>
    <p:extLst>
      <p:ext uri="{BB962C8B-B14F-4D97-AF65-F5344CB8AC3E}">
        <p14:creationId xmlns:p14="http://schemas.microsoft.com/office/powerpoint/2010/main" val="2848991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p:txBody>
          <a:bodyPr/>
          <a:lstStyle/>
          <a:p>
            <a:r>
              <a:rPr lang="en-US" b="1" dirty="0"/>
              <a:t>Facilitator notes:</a:t>
            </a:r>
            <a:endParaRPr lang="en-US" b="0" dirty="0"/>
          </a:p>
          <a:p>
            <a:pPr marL="181225" indent="-181225">
              <a:buFont typeface="Arial" panose="020B0604020202020204" pitchFamily="34" charset="0"/>
              <a:buChar char="•"/>
            </a:pPr>
            <a:r>
              <a:rPr lang="en-US" dirty="0"/>
              <a:t>Ask participants what is Ag Ed’s purpose</a:t>
            </a:r>
            <a:r>
              <a:rPr lang="en-US" baseline="0" dirty="0"/>
              <a:t> which leads them to defining the ag ed mission.</a:t>
            </a:r>
          </a:p>
          <a:p>
            <a:pPr marL="181225" indent="-181225">
              <a:buFont typeface="Arial" panose="020B0604020202020204" pitchFamily="34" charset="0"/>
              <a:buChar char="•"/>
            </a:pPr>
            <a:r>
              <a:rPr lang="en-US" baseline="0" dirty="0"/>
              <a:t> Click to bring up the mission </a:t>
            </a:r>
            <a:r>
              <a:rPr lang="en-US" dirty="0"/>
              <a:t>(directly from the National Council for Agricultural Education’s website).</a:t>
            </a:r>
          </a:p>
          <a:p>
            <a:pPr marL="181225" indent="-181225">
              <a:buFont typeface="Arial" panose="020B0604020202020204" pitchFamily="34" charset="0"/>
              <a:buChar char="•"/>
            </a:pPr>
            <a:r>
              <a:rPr lang="en-US" dirty="0"/>
              <a:t>If this is the purpose</a:t>
            </a:r>
            <a:r>
              <a:rPr lang="en-US" baseline="0" dirty="0"/>
              <a:t> of ag ed why would the focus of SAE not be the same?</a:t>
            </a:r>
          </a:p>
          <a:p>
            <a:pPr marL="181225" indent="-181225">
              <a:buFont typeface="Arial" panose="020B0604020202020204" pitchFamily="34" charset="0"/>
              <a:buChar char="•"/>
            </a:pPr>
            <a:r>
              <a:rPr lang="en-US" baseline="0" dirty="0"/>
              <a:t>Bring out the fifth poster with career prep focused and ask participants to provide positive and negative processional effects on the new poster</a:t>
            </a:r>
          </a:p>
          <a:p>
            <a:pPr marL="181225" indent="-181225">
              <a:buFont typeface="Arial" panose="020B0604020202020204" pitchFamily="34" charset="0"/>
              <a:buChar char="•"/>
            </a:pPr>
            <a:r>
              <a:rPr lang="en-US" baseline="0" dirty="0"/>
              <a:t>Have participants voice these as the facilitator writes them on the poster.</a:t>
            </a:r>
          </a:p>
          <a:p>
            <a:pPr marL="181225" indent="-181225">
              <a:buFont typeface="Arial" panose="020B0604020202020204" pitchFamily="34" charset="0"/>
              <a:buChar char="•"/>
            </a:pPr>
            <a:r>
              <a:rPr lang="en-US" baseline="0" dirty="0"/>
              <a:t>Make note that there should be greater positive effects than the previous four posters</a:t>
            </a:r>
            <a:endParaRPr lang="en-US"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9</a:t>
            </a:fld>
            <a:endParaRPr lang="en-US" dirty="0"/>
          </a:p>
        </p:txBody>
      </p:sp>
    </p:spTree>
    <p:extLst>
      <p:ext uri="{BB962C8B-B14F-4D97-AF65-F5344CB8AC3E}">
        <p14:creationId xmlns:p14="http://schemas.microsoft.com/office/powerpoint/2010/main" val="36227590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AD3592-24A6-7A47-8BB8-33C36F361CA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874E0EF8-3DFF-1942-87A9-ED4BE2F71EC4}"/>
              </a:ext>
            </a:extLst>
          </p:cNvPr>
          <p:cNvSpPr>
            <a:spLocks noGrp="1"/>
          </p:cNvSpPr>
          <p:nvPr>
            <p:ph type="ctrTitle" hasCustomPrompt="1"/>
          </p:nvPr>
        </p:nvSpPr>
        <p:spPr>
          <a:xfrm>
            <a:off x="5306941" y="3393102"/>
            <a:ext cx="6417276" cy="1821698"/>
          </a:xfrm>
        </p:spPr>
        <p:txBody>
          <a:bodyPr anchor="t">
            <a:normAutofit/>
          </a:bodyPr>
          <a:lstStyle>
            <a:lvl1pPr algn="l">
              <a:defRPr sz="4000" b="0" i="0">
                <a:solidFill>
                  <a:srgbClr val="005543"/>
                </a:solidFill>
                <a:latin typeface="Calibre Medium" panose="020B0503030202060203" pitchFamily="34" charset="77"/>
              </a:defRPr>
            </a:lvl1pPr>
          </a:lstStyle>
          <a:p>
            <a:r>
              <a:rPr lang="en-US" dirty="0"/>
              <a:t>Title of guide</a:t>
            </a:r>
            <a:br>
              <a:rPr lang="en-US" dirty="0"/>
            </a:br>
            <a:r>
              <a:rPr lang="en-US" dirty="0"/>
              <a:t>will go here</a:t>
            </a:r>
          </a:p>
        </p:txBody>
      </p:sp>
      <p:sp>
        <p:nvSpPr>
          <p:cNvPr id="13" name="Text Placeholder 12">
            <a:extLst>
              <a:ext uri="{FF2B5EF4-FFF2-40B4-BE49-F238E27FC236}">
                <a16:creationId xmlns:a16="http://schemas.microsoft.com/office/drawing/2014/main" id="{5DCD835B-6DC5-AA4F-9A02-4506917F76C9}"/>
              </a:ext>
            </a:extLst>
          </p:cNvPr>
          <p:cNvSpPr>
            <a:spLocks noGrp="1"/>
          </p:cNvSpPr>
          <p:nvPr>
            <p:ph type="body" sz="quarter" idx="10" hasCustomPrompt="1"/>
          </p:nvPr>
        </p:nvSpPr>
        <p:spPr>
          <a:xfrm>
            <a:off x="6481405" y="5917900"/>
            <a:ext cx="5172633" cy="462005"/>
          </a:xfrm>
        </p:spPr>
        <p:txBody>
          <a:bodyPr anchor="t">
            <a:noAutofit/>
          </a:bodyPr>
          <a:lstStyle>
            <a:lvl1pPr marL="0" indent="0" algn="l">
              <a:buNone/>
              <a:defRPr sz="2800" b="0" i="0">
                <a:solidFill>
                  <a:srgbClr val="005543"/>
                </a:solidFill>
                <a:latin typeface="Calibre" panose="020B0503030202060203" pitchFamily="34" charset="77"/>
              </a:defRPr>
            </a:lvl1pPr>
          </a:lstStyle>
          <a:p>
            <a:pPr lvl="0"/>
            <a:r>
              <a:rPr lang="en-US" dirty="0"/>
              <a:t>Edition name here</a:t>
            </a:r>
          </a:p>
        </p:txBody>
      </p:sp>
    </p:spTree>
    <p:extLst>
      <p:ext uri="{BB962C8B-B14F-4D97-AF65-F5344CB8AC3E}">
        <p14:creationId xmlns:p14="http://schemas.microsoft.com/office/powerpoint/2010/main" val="578260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ontent slide 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98175B-015D-DD48-99B0-0050948E12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 Placeholder 6">
            <a:extLst>
              <a:ext uri="{FF2B5EF4-FFF2-40B4-BE49-F238E27FC236}">
                <a16:creationId xmlns:a16="http://schemas.microsoft.com/office/drawing/2014/main" id="{07D39D9D-D0DF-114C-B75E-83D813FF8BB8}"/>
              </a:ext>
            </a:extLst>
          </p:cNvPr>
          <p:cNvSpPr>
            <a:spLocks noGrp="1"/>
          </p:cNvSpPr>
          <p:nvPr>
            <p:ph type="body" sz="quarter" idx="13" hasCustomPrompt="1"/>
          </p:nvPr>
        </p:nvSpPr>
        <p:spPr>
          <a:xfrm>
            <a:off x="220662" y="5917938"/>
            <a:ext cx="6707359" cy="403225"/>
          </a:xfrm>
        </p:spPr>
        <p:txBody>
          <a:bodyPr anchor="ctr"/>
          <a:lstStyle>
            <a:lvl1pPr marL="0" indent="0">
              <a:buNone/>
              <a:defRPr sz="1400">
                <a:solidFill>
                  <a:srgbClr val="00845D"/>
                </a:solidFill>
              </a:defRPr>
            </a:lvl1pPr>
          </a:lstStyle>
          <a:p>
            <a:pPr lvl="0"/>
            <a:r>
              <a:rPr lang="en-US" dirty="0"/>
              <a:t>Text here</a:t>
            </a:r>
          </a:p>
        </p:txBody>
      </p:sp>
      <p:sp>
        <p:nvSpPr>
          <p:cNvPr id="15" name="Text Placeholder 22">
            <a:extLst>
              <a:ext uri="{FF2B5EF4-FFF2-40B4-BE49-F238E27FC236}">
                <a16:creationId xmlns:a16="http://schemas.microsoft.com/office/drawing/2014/main" id="{BD43EAF4-EB18-184A-B316-BF561CF89629}"/>
              </a:ext>
            </a:extLst>
          </p:cNvPr>
          <p:cNvSpPr>
            <a:spLocks noGrp="1"/>
          </p:cNvSpPr>
          <p:nvPr>
            <p:ph type="body" sz="quarter" idx="15" hasCustomPrompt="1"/>
          </p:nvPr>
        </p:nvSpPr>
        <p:spPr>
          <a:xfrm>
            <a:off x="11327027" y="6348412"/>
            <a:ext cx="782595" cy="365124"/>
          </a:xfrm>
        </p:spPr>
        <p:txBody>
          <a:bodyPr anchor="ctr">
            <a:noAutofit/>
          </a:bodyPr>
          <a:lstStyle>
            <a:lvl1pPr marL="0" indent="0" algn="r">
              <a:buNone/>
              <a:defRPr sz="2000" b="1" i="0">
                <a:solidFill>
                  <a:schemeClr val="bg1"/>
                </a:solidFill>
                <a:latin typeface="Calibre Semibold" panose="020B0503030202060203" pitchFamily="34" charset="77"/>
              </a:defRPr>
            </a:lvl1pPr>
            <a:lvl2pPr marL="457200" indent="0" algn="r">
              <a:buNone/>
              <a:defRPr sz="1800"/>
            </a:lvl2pPr>
            <a:lvl3pPr marL="914400" indent="0" algn="r">
              <a:buNone/>
              <a:defRPr sz="1800"/>
            </a:lvl3pPr>
            <a:lvl4pPr marL="1371600" indent="0" algn="r">
              <a:buNone/>
              <a:defRPr sz="1800"/>
            </a:lvl4pPr>
            <a:lvl5pPr marL="1828800" indent="0" algn="r">
              <a:buNone/>
              <a:defRPr sz="1800"/>
            </a:lvl5pPr>
          </a:lstStyle>
          <a:p>
            <a:pPr lvl="0"/>
            <a:r>
              <a:rPr lang="en-US" dirty="0" err="1"/>
              <a:t>Pg</a:t>
            </a:r>
            <a:r>
              <a:rPr lang="en-US" dirty="0"/>
              <a:t>#</a:t>
            </a:r>
          </a:p>
        </p:txBody>
      </p:sp>
      <p:sp>
        <p:nvSpPr>
          <p:cNvPr id="16" name="Text Placeholder 24">
            <a:extLst>
              <a:ext uri="{FF2B5EF4-FFF2-40B4-BE49-F238E27FC236}">
                <a16:creationId xmlns:a16="http://schemas.microsoft.com/office/drawing/2014/main" id="{70DA4E66-ECBA-E54D-B653-6FE2EF8FD42B}"/>
              </a:ext>
            </a:extLst>
          </p:cNvPr>
          <p:cNvSpPr>
            <a:spLocks noGrp="1"/>
          </p:cNvSpPr>
          <p:nvPr>
            <p:ph type="body" sz="quarter" idx="16" hasCustomPrompt="1"/>
          </p:nvPr>
        </p:nvSpPr>
        <p:spPr>
          <a:xfrm>
            <a:off x="6928021" y="6348414"/>
            <a:ext cx="3930650" cy="365124"/>
          </a:xfrm>
        </p:spPr>
        <p:txBody>
          <a:bodyPr anchor="ctr">
            <a:noAutofit/>
          </a:bodyPr>
          <a:lstStyle>
            <a:lvl1pPr marL="0" indent="0" algn="r">
              <a:buNone/>
              <a:defRPr sz="1100" b="0" i="0">
                <a:latin typeface="Calibre" panose="020B0503030202060203" pitchFamily="34" charset="77"/>
              </a:defRPr>
            </a:lvl1pPr>
            <a:lvl2pPr marL="457200" indent="0">
              <a:buNone/>
              <a:defRPr sz="1100" b="0" i="0">
                <a:latin typeface="Calibre" panose="020B0503030202060203" pitchFamily="34" charset="77"/>
              </a:defRPr>
            </a:lvl2pPr>
            <a:lvl3pPr marL="914400" indent="0">
              <a:buNone/>
              <a:defRPr sz="1100" b="0" i="0">
                <a:latin typeface="Calibre" panose="020B0503030202060203" pitchFamily="34" charset="77"/>
              </a:defRPr>
            </a:lvl3pPr>
            <a:lvl4pPr marL="1371600" indent="0">
              <a:buNone/>
              <a:defRPr sz="1100" b="0" i="0">
                <a:latin typeface="Calibre" panose="020B0503030202060203" pitchFamily="34" charset="77"/>
              </a:defRPr>
            </a:lvl4pPr>
            <a:lvl5pPr marL="1828800" indent="0">
              <a:buNone/>
              <a:defRPr sz="1100" b="0" i="0">
                <a:latin typeface="Calibre" panose="020B0503030202060203" pitchFamily="34" charset="77"/>
              </a:defRPr>
            </a:lvl5pPr>
          </a:lstStyle>
          <a:p>
            <a:pPr lvl="0"/>
            <a:r>
              <a:rPr lang="en-US" dirty="0"/>
              <a:t>© 2019 The National Council for Agricultural Education</a:t>
            </a:r>
          </a:p>
        </p:txBody>
      </p:sp>
    </p:spTree>
    <p:extLst>
      <p:ext uri="{BB962C8B-B14F-4D97-AF65-F5344CB8AC3E}">
        <p14:creationId xmlns:p14="http://schemas.microsoft.com/office/powerpoint/2010/main" val="123754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ntent slide B">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BF44F3-ACD4-BB48-BD8E-A61CBDEFBC7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9A507FA-5A82-A741-AD8D-E9DF2693F989}"/>
              </a:ext>
            </a:extLst>
          </p:cNvPr>
          <p:cNvSpPr>
            <a:spLocks noGrp="1"/>
          </p:cNvSpPr>
          <p:nvPr>
            <p:ph type="title"/>
          </p:nvPr>
        </p:nvSpPr>
        <p:spPr>
          <a:xfrm>
            <a:off x="576649" y="461319"/>
            <a:ext cx="11013989" cy="1229369"/>
          </a:xfrm>
        </p:spPr>
        <p:txBody>
          <a:bodyPr anchor="t">
            <a:normAutofit/>
          </a:bodyPr>
          <a:lstStyle>
            <a:lvl1pPr>
              <a:defRPr sz="4000">
                <a:solidFill>
                  <a:srgbClr val="00554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20D631D-58AD-E545-BC7F-D372BA8DE23F}"/>
              </a:ext>
            </a:extLst>
          </p:cNvPr>
          <p:cNvSpPr>
            <a:spLocks noGrp="1"/>
          </p:cNvSpPr>
          <p:nvPr>
            <p:ph sz="half" idx="1"/>
          </p:nvPr>
        </p:nvSpPr>
        <p:spPr>
          <a:xfrm>
            <a:off x="576649" y="1825625"/>
            <a:ext cx="5443151" cy="372667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BF2A523-A55E-3C49-B287-8C41B9D8BDF8}"/>
              </a:ext>
            </a:extLst>
          </p:cNvPr>
          <p:cNvSpPr>
            <a:spLocks noGrp="1"/>
          </p:cNvSpPr>
          <p:nvPr>
            <p:ph sz="half" idx="2"/>
          </p:nvPr>
        </p:nvSpPr>
        <p:spPr>
          <a:xfrm>
            <a:off x="6172200" y="1825625"/>
            <a:ext cx="5418438" cy="37266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6">
            <a:extLst>
              <a:ext uri="{FF2B5EF4-FFF2-40B4-BE49-F238E27FC236}">
                <a16:creationId xmlns:a16="http://schemas.microsoft.com/office/drawing/2014/main" id="{996726FD-F548-5F4B-9EBD-76C5488D3518}"/>
              </a:ext>
            </a:extLst>
          </p:cNvPr>
          <p:cNvSpPr>
            <a:spLocks noGrp="1"/>
          </p:cNvSpPr>
          <p:nvPr>
            <p:ph type="body" sz="quarter" idx="13" hasCustomPrompt="1"/>
          </p:nvPr>
        </p:nvSpPr>
        <p:spPr>
          <a:xfrm>
            <a:off x="220662" y="5917938"/>
            <a:ext cx="6707359" cy="403225"/>
          </a:xfrm>
        </p:spPr>
        <p:txBody>
          <a:bodyPr anchor="ctr"/>
          <a:lstStyle>
            <a:lvl1pPr marL="0" indent="0">
              <a:buNone/>
              <a:defRPr sz="1400">
                <a:solidFill>
                  <a:srgbClr val="00845D"/>
                </a:solidFill>
              </a:defRPr>
            </a:lvl1pPr>
          </a:lstStyle>
          <a:p>
            <a:pPr lvl="0"/>
            <a:r>
              <a:rPr lang="en-US" dirty="0"/>
              <a:t>Text here</a:t>
            </a:r>
          </a:p>
        </p:txBody>
      </p:sp>
      <p:sp>
        <p:nvSpPr>
          <p:cNvPr id="18" name="Text Placeholder 22">
            <a:extLst>
              <a:ext uri="{FF2B5EF4-FFF2-40B4-BE49-F238E27FC236}">
                <a16:creationId xmlns:a16="http://schemas.microsoft.com/office/drawing/2014/main" id="{52D2839C-AFFA-1347-BA09-66A245E6ECE5}"/>
              </a:ext>
            </a:extLst>
          </p:cNvPr>
          <p:cNvSpPr>
            <a:spLocks noGrp="1"/>
          </p:cNvSpPr>
          <p:nvPr>
            <p:ph type="body" sz="quarter" idx="15" hasCustomPrompt="1"/>
          </p:nvPr>
        </p:nvSpPr>
        <p:spPr>
          <a:xfrm>
            <a:off x="11327027" y="6348412"/>
            <a:ext cx="782595" cy="365124"/>
          </a:xfrm>
        </p:spPr>
        <p:txBody>
          <a:bodyPr anchor="ctr">
            <a:noAutofit/>
          </a:bodyPr>
          <a:lstStyle>
            <a:lvl1pPr marL="0" indent="0" algn="r">
              <a:buNone/>
              <a:defRPr sz="2000" b="1" i="0">
                <a:solidFill>
                  <a:schemeClr val="bg1"/>
                </a:solidFill>
                <a:latin typeface="Calibre Semibold" panose="020B0503030202060203" pitchFamily="34" charset="77"/>
              </a:defRPr>
            </a:lvl1pPr>
            <a:lvl2pPr marL="457200" indent="0" algn="r">
              <a:buNone/>
              <a:defRPr sz="1800"/>
            </a:lvl2pPr>
            <a:lvl3pPr marL="914400" indent="0" algn="r">
              <a:buNone/>
              <a:defRPr sz="1800"/>
            </a:lvl3pPr>
            <a:lvl4pPr marL="1371600" indent="0" algn="r">
              <a:buNone/>
              <a:defRPr sz="1800"/>
            </a:lvl4pPr>
            <a:lvl5pPr marL="1828800" indent="0" algn="r">
              <a:buNone/>
              <a:defRPr sz="1800"/>
            </a:lvl5pPr>
          </a:lstStyle>
          <a:p>
            <a:pPr lvl="0"/>
            <a:r>
              <a:rPr lang="en-US" dirty="0" err="1"/>
              <a:t>Pg</a:t>
            </a:r>
            <a:r>
              <a:rPr lang="en-US" dirty="0"/>
              <a:t>#</a:t>
            </a:r>
          </a:p>
        </p:txBody>
      </p:sp>
      <p:sp>
        <p:nvSpPr>
          <p:cNvPr id="19" name="Text Placeholder 24">
            <a:extLst>
              <a:ext uri="{FF2B5EF4-FFF2-40B4-BE49-F238E27FC236}">
                <a16:creationId xmlns:a16="http://schemas.microsoft.com/office/drawing/2014/main" id="{4F83367A-B731-1A41-B855-4ECB8D0D4CFA}"/>
              </a:ext>
            </a:extLst>
          </p:cNvPr>
          <p:cNvSpPr>
            <a:spLocks noGrp="1"/>
          </p:cNvSpPr>
          <p:nvPr>
            <p:ph type="body" sz="quarter" idx="16" hasCustomPrompt="1"/>
          </p:nvPr>
        </p:nvSpPr>
        <p:spPr>
          <a:xfrm>
            <a:off x="6928021" y="6348414"/>
            <a:ext cx="3930650" cy="365124"/>
          </a:xfrm>
        </p:spPr>
        <p:txBody>
          <a:bodyPr anchor="ctr">
            <a:noAutofit/>
          </a:bodyPr>
          <a:lstStyle>
            <a:lvl1pPr marL="0" indent="0" algn="r">
              <a:buNone/>
              <a:defRPr sz="1100" b="0" i="0">
                <a:latin typeface="Calibre" panose="020B0503030202060203" pitchFamily="34" charset="77"/>
              </a:defRPr>
            </a:lvl1pPr>
            <a:lvl2pPr marL="457200" indent="0">
              <a:buNone/>
              <a:defRPr sz="1100" b="0" i="0">
                <a:latin typeface="Calibre" panose="020B0503030202060203" pitchFamily="34" charset="77"/>
              </a:defRPr>
            </a:lvl2pPr>
            <a:lvl3pPr marL="914400" indent="0">
              <a:buNone/>
              <a:defRPr sz="1100" b="0" i="0">
                <a:latin typeface="Calibre" panose="020B0503030202060203" pitchFamily="34" charset="77"/>
              </a:defRPr>
            </a:lvl3pPr>
            <a:lvl4pPr marL="1371600" indent="0">
              <a:buNone/>
              <a:defRPr sz="1100" b="0" i="0">
                <a:latin typeface="Calibre" panose="020B0503030202060203" pitchFamily="34" charset="77"/>
              </a:defRPr>
            </a:lvl4pPr>
            <a:lvl5pPr marL="1828800" indent="0">
              <a:buNone/>
              <a:defRPr sz="1100" b="0" i="0">
                <a:latin typeface="Calibre" panose="020B0503030202060203" pitchFamily="34" charset="77"/>
              </a:defRPr>
            </a:lvl5pPr>
          </a:lstStyle>
          <a:p>
            <a:pPr lvl="0"/>
            <a:r>
              <a:rPr lang="en-US" dirty="0"/>
              <a:t>© 2019 The National Council for Agricultural Education</a:t>
            </a:r>
          </a:p>
        </p:txBody>
      </p:sp>
    </p:spTree>
    <p:extLst>
      <p:ext uri="{BB962C8B-B14F-4D97-AF65-F5344CB8AC3E}">
        <p14:creationId xmlns:p14="http://schemas.microsoft.com/office/powerpoint/2010/main" val="3996711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ontent slide C">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5F53A0-7383-DC48-AD59-ABA97A73953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75C9B4A-4876-FD44-A1D8-D649BEECAAB4}"/>
              </a:ext>
            </a:extLst>
          </p:cNvPr>
          <p:cNvSpPr>
            <a:spLocks noGrp="1"/>
          </p:cNvSpPr>
          <p:nvPr>
            <p:ph type="title"/>
          </p:nvPr>
        </p:nvSpPr>
        <p:spPr>
          <a:xfrm>
            <a:off x="576650" y="457200"/>
            <a:ext cx="4195375" cy="1484727"/>
          </a:xfrm>
        </p:spPr>
        <p:txBody>
          <a:bodyPr anchor="t"/>
          <a:lstStyle>
            <a:lvl1pPr>
              <a:defRPr sz="3200">
                <a:solidFill>
                  <a:srgbClr val="00554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B5DBEF6-1259-5E48-8CB1-DBCE1AC3DDCA}"/>
              </a:ext>
            </a:extLst>
          </p:cNvPr>
          <p:cNvSpPr>
            <a:spLocks noGrp="1"/>
          </p:cNvSpPr>
          <p:nvPr>
            <p:ph idx="1"/>
          </p:nvPr>
        </p:nvSpPr>
        <p:spPr>
          <a:xfrm>
            <a:off x="5183187" y="457201"/>
            <a:ext cx="6432163" cy="51476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8F4CCED-FE21-8946-B340-50716E532969}"/>
              </a:ext>
            </a:extLst>
          </p:cNvPr>
          <p:cNvSpPr>
            <a:spLocks noGrp="1"/>
          </p:cNvSpPr>
          <p:nvPr>
            <p:ph type="body" sz="half" idx="2"/>
          </p:nvPr>
        </p:nvSpPr>
        <p:spPr>
          <a:xfrm>
            <a:off x="576650" y="1941928"/>
            <a:ext cx="4195375" cy="366147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6" name="Text Placeholder 6">
            <a:extLst>
              <a:ext uri="{FF2B5EF4-FFF2-40B4-BE49-F238E27FC236}">
                <a16:creationId xmlns:a16="http://schemas.microsoft.com/office/drawing/2014/main" id="{2E1003F9-9CB2-3243-AA3B-33915BD322E5}"/>
              </a:ext>
            </a:extLst>
          </p:cNvPr>
          <p:cNvSpPr>
            <a:spLocks noGrp="1"/>
          </p:cNvSpPr>
          <p:nvPr>
            <p:ph type="body" sz="quarter" idx="13" hasCustomPrompt="1"/>
          </p:nvPr>
        </p:nvSpPr>
        <p:spPr>
          <a:xfrm>
            <a:off x="220662" y="5917938"/>
            <a:ext cx="6707359" cy="403225"/>
          </a:xfrm>
        </p:spPr>
        <p:txBody>
          <a:bodyPr anchor="ctr"/>
          <a:lstStyle>
            <a:lvl1pPr marL="0" indent="0">
              <a:buNone/>
              <a:defRPr sz="1400">
                <a:solidFill>
                  <a:srgbClr val="00845D"/>
                </a:solidFill>
              </a:defRPr>
            </a:lvl1pPr>
          </a:lstStyle>
          <a:p>
            <a:pPr lvl="0"/>
            <a:r>
              <a:rPr lang="en-US" dirty="0"/>
              <a:t>Text here</a:t>
            </a:r>
          </a:p>
        </p:txBody>
      </p:sp>
      <p:sp>
        <p:nvSpPr>
          <p:cNvPr id="18" name="Text Placeholder 22">
            <a:extLst>
              <a:ext uri="{FF2B5EF4-FFF2-40B4-BE49-F238E27FC236}">
                <a16:creationId xmlns:a16="http://schemas.microsoft.com/office/drawing/2014/main" id="{D80AB2C2-1793-F645-84B6-15926F749F12}"/>
              </a:ext>
            </a:extLst>
          </p:cNvPr>
          <p:cNvSpPr>
            <a:spLocks noGrp="1"/>
          </p:cNvSpPr>
          <p:nvPr>
            <p:ph type="body" sz="quarter" idx="15" hasCustomPrompt="1"/>
          </p:nvPr>
        </p:nvSpPr>
        <p:spPr>
          <a:xfrm>
            <a:off x="11327027" y="6348412"/>
            <a:ext cx="782595" cy="365124"/>
          </a:xfrm>
        </p:spPr>
        <p:txBody>
          <a:bodyPr anchor="ctr">
            <a:noAutofit/>
          </a:bodyPr>
          <a:lstStyle>
            <a:lvl1pPr marL="0" indent="0" algn="r">
              <a:buNone/>
              <a:defRPr sz="2000" b="1" i="0">
                <a:solidFill>
                  <a:schemeClr val="bg1"/>
                </a:solidFill>
                <a:latin typeface="Calibre Semibold" panose="020B0503030202060203" pitchFamily="34" charset="77"/>
              </a:defRPr>
            </a:lvl1pPr>
            <a:lvl2pPr marL="457200" indent="0" algn="r">
              <a:buNone/>
              <a:defRPr sz="1800"/>
            </a:lvl2pPr>
            <a:lvl3pPr marL="914400" indent="0" algn="r">
              <a:buNone/>
              <a:defRPr sz="1800"/>
            </a:lvl3pPr>
            <a:lvl4pPr marL="1371600" indent="0" algn="r">
              <a:buNone/>
              <a:defRPr sz="1800"/>
            </a:lvl4pPr>
            <a:lvl5pPr marL="1828800" indent="0" algn="r">
              <a:buNone/>
              <a:defRPr sz="1800"/>
            </a:lvl5pPr>
          </a:lstStyle>
          <a:p>
            <a:pPr lvl="0"/>
            <a:r>
              <a:rPr lang="en-US" dirty="0" err="1"/>
              <a:t>Pg</a:t>
            </a:r>
            <a:r>
              <a:rPr lang="en-US" dirty="0"/>
              <a:t>#</a:t>
            </a:r>
          </a:p>
        </p:txBody>
      </p:sp>
      <p:sp>
        <p:nvSpPr>
          <p:cNvPr id="19" name="Text Placeholder 24">
            <a:extLst>
              <a:ext uri="{FF2B5EF4-FFF2-40B4-BE49-F238E27FC236}">
                <a16:creationId xmlns:a16="http://schemas.microsoft.com/office/drawing/2014/main" id="{F07581A9-862E-D449-AF75-8A23918D3E83}"/>
              </a:ext>
            </a:extLst>
          </p:cNvPr>
          <p:cNvSpPr>
            <a:spLocks noGrp="1"/>
          </p:cNvSpPr>
          <p:nvPr>
            <p:ph type="body" sz="quarter" idx="16" hasCustomPrompt="1"/>
          </p:nvPr>
        </p:nvSpPr>
        <p:spPr>
          <a:xfrm>
            <a:off x="6928021" y="6348414"/>
            <a:ext cx="3930650" cy="365124"/>
          </a:xfrm>
        </p:spPr>
        <p:txBody>
          <a:bodyPr anchor="ctr">
            <a:noAutofit/>
          </a:bodyPr>
          <a:lstStyle>
            <a:lvl1pPr marL="0" indent="0" algn="r">
              <a:buNone/>
              <a:defRPr sz="1100" b="0" i="0">
                <a:latin typeface="Calibre" panose="020B0503030202060203" pitchFamily="34" charset="77"/>
              </a:defRPr>
            </a:lvl1pPr>
            <a:lvl2pPr marL="457200" indent="0">
              <a:buNone/>
              <a:defRPr sz="1100" b="0" i="0">
                <a:latin typeface="Calibre" panose="020B0503030202060203" pitchFamily="34" charset="77"/>
              </a:defRPr>
            </a:lvl2pPr>
            <a:lvl3pPr marL="914400" indent="0">
              <a:buNone/>
              <a:defRPr sz="1100" b="0" i="0">
                <a:latin typeface="Calibre" panose="020B0503030202060203" pitchFamily="34" charset="77"/>
              </a:defRPr>
            </a:lvl3pPr>
            <a:lvl4pPr marL="1371600" indent="0">
              <a:buNone/>
              <a:defRPr sz="1100" b="0" i="0">
                <a:latin typeface="Calibre" panose="020B0503030202060203" pitchFamily="34" charset="77"/>
              </a:defRPr>
            </a:lvl4pPr>
            <a:lvl5pPr marL="1828800" indent="0">
              <a:buNone/>
              <a:defRPr sz="1100" b="0" i="0">
                <a:latin typeface="Calibre" panose="020B0503030202060203" pitchFamily="34" charset="77"/>
              </a:defRPr>
            </a:lvl5pPr>
          </a:lstStyle>
          <a:p>
            <a:pPr lvl="0"/>
            <a:r>
              <a:rPr lang="en-US" dirty="0"/>
              <a:t>© 2019 The National Council for Agricultural Education</a:t>
            </a:r>
          </a:p>
        </p:txBody>
      </p:sp>
    </p:spTree>
    <p:extLst>
      <p:ext uri="{BB962C8B-B14F-4D97-AF65-F5344CB8AC3E}">
        <p14:creationId xmlns:p14="http://schemas.microsoft.com/office/powerpoint/2010/main" val="1435418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2E9C82-C60D-8E4F-A258-BD0CBBEE5AE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15EFF720-DF28-2A46-A982-B413962D8A09}"/>
              </a:ext>
            </a:extLst>
          </p:cNvPr>
          <p:cNvSpPr>
            <a:spLocks noGrp="1"/>
          </p:cNvSpPr>
          <p:nvPr>
            <p:ph type="ctrTitle" hasCustomPrompt="1"/>
          </p:nvPr>
        </p:nvSpPr>
        <p:spPr>
          <a:xfrm>
            <a:off x="5853838" y="2203125"/>
            <a:ext cx="6338162" cy="1821698"/>
          </a:xfrm>
        </p:spPr>
        <p:txBody>
          <a:bodyPr anchor="t">
            <a:normAutofit/>
          </a:bodyPr>
          <a:lstStyle>
            <a:lvl1pPr algn="l">
              <a:defRPr sz="4000" b="0" i="0">
                <a:solidFill>
                  <a:srgbClr val="005543"/>
                </a:solidFill>
                <a:latin typeface="Calibre Medium" panose="020B0503030202060203" pitchFamily="34" charset="77"/>
              </a:defRPr>
            </a:lvl1pPr>
          </a:lstStyle>
          <a:p>
            <a:r>
              <a:rPr lang="en-US" dirty="0"/>
              <a:t>Section header</a:t>
            </a:r>
          </a:p>
        </p:txBody>
      </p:sp>
      <p:sp>
        <p:nvSpPr>
          <p:cNvPr id="11" name="Text Placeholder 22">
            <a:extLst>
              <a:ext uri="{FF2B5EF4-FFF2-40B4-BE49-F238E27FC236}">
                <a16:creationId xmlns:a16="http://schemas.microsoft.com/office/drawing/2014/main" id="{0468E555-5980-124A-89B6-10C081672F24}"/>
              </a:ext>
            </a:extLst>
          </p:cNvPr>
          <p:cNvSpPr>
            <a:spLocks noGrp="1"/>
          </p:cNvSpPr>
          <p:nvPr>
            <p:ph type="body" sz="quarter" idx="15" hasCustomPrompt="1"/>
          </p:nvPr>
        </p:nvSpPr>
        <p:spPr>
          <a:xfrm>
            <a:off x="11327027" y="6348412"/>
            <a:ext cx="782595" cy="365124"/>
          </a:xfrm>
        </p:spPr>
        <p:txBody>
          <a:bodyPr anchor="ctr">
            <a:noAutofit/>
          </a:bodyPr>
          <a:lstStyle>
            <a:lvl1pPr marL="0" indent="0" algn="r">
              <a:buNone/>
              <a:defRPr sz="2000" b="0" i="0">
                <a:solidFill>
                  <a:schemeClr val="bg1"/>
                </a:solidFill>
                <a:latin typeface="Calibre Medium" panose="020B0503030202060203" pitchFamily="34" charset="77"/>
              </a:defRPr>
            </a:lvl1pPr>
            <a:lvl2pPr marL="457200" indent="0" algn="r">
              <a:buNone/>
              <a:defRPr sz="1800"/>
            </a:lvl2pPr>
            <a:lvl3pPr marL="914400" indent="0" algn="r">
              <a:buNone/>
              <a:defRPr sz="1800"/>
            </a:lvl3pPr>
            <a:lvl4pPr marL="1371600" indent="0" algn="r">
              <a:buNone/>
              <a:defRPr sz="1800"/>
            </a:lvl4pPr>
            <a:lvl5pPr marL="1828800" indent="0" algn="r">
              <a:buNone/>
              <a:defRPr sz="1800"/>
            </a:lvl5pPr>
          </a:lstStyle>
          <a:p>
            <a:pPr lvl="0"/>
            <a:r>
              <a:rPr lang="en-US" dirty="0" err="1"/>
              <a:t>Pg</a:t>
            </a:r>
            <a:r>
              <a:rPr lang="en-US" dirty="0"/>
              <a:t>#</a:t>
            </a:r>
          </a:p>
        </p:txBody>
      </p:sp>
      <p:sp>
        <p:nvSpPr>
          <p:cNvPr id="12" name="Text Placeholder 24">
            <a:extLst>
              <a:ext uri="{FF2B5EF4-FFF2-40B4-BE49-F238E27FC236}">
                <a16:creationId xmlns:a16="http://schemas.microsoft.com/office/drawing/2014/main" id="{2E945BC7-9B04-EE44-A293-148181C2A04E}"/>
              </a:ext>
            </a:extLst>
          </p:cNvPr>
          <p:cNvSpPr>
            <a:spLocks noGrp="1"/>
          </p:cNvSpPr>
          <p:nvPr>
            <p:ph type="body" sz="quarter" idx="16" hasCustomPrompt="1"/>
          </p:nvPr>
        </p:nvSpPr>
        <p:spPr>
          <a:xfrm>
            <a:off x="7108825" y="6364227"/>
            <a:ext cx="3806102" cy="365124"/>
          </a:xfrm>
        </p:spPr>
        <p:txBody>
          <a:bodyPr anchor="ctr">
            <a:noAutofit/>
          </a:bodyPr>
          <a:lstStyle>
            <a:lvl1pPr marL="0" indent="0" algn="r">
              <a:buNone/>
              <a:defRPr sz="1100" b="0" i="0">
                <a:solidFill>
                  <a:srgbClr val="005543"/>
                </a:solidFill>
                <a:latin typeface="Calibre" panose="020B0503030202060203" pitchFamily="34" charset="77"/>
              </a:defRPr>
            </a:lvl1pPr>
            <a:lvl2pPr marL="457200" indent="0">
              <a:buNone/>
              <a:defRPr sz="1100" b="0" i="0">
                <a:latin typeface="Calibre" panose="020B0503030202060203" pitchFamily="34" charset="77"/>
              </a:defRPr>
            </a:lvl2pPr>
            <a:lvl3pPr marL="914400" indent="0">
              <a:buNone/>
              <a:defRPr sz="1100" b="0" i="0">
                <a:latin typeface="Calibre" panose="020B0503030202060203" pitchFamily="34" charset="77"/>
              </a:defRPr>
            </a:lvl3pPr>
            <a:lvl4pPr marL="1371600" indent="0">
              <a:buNone/>
              <a:defRPr sz="1100" b="0" i="0">
                <a:latin typeface="Calibre" panose="020B0503030202060203" pitchFamily="34" charset="77"/>
              </a:defRPr>
            </a:lvl4pPr>
            <a:lvl5pPr marL="1828800" indent="0">
              <a:buNone/>
              <a:defRPr sz="1100" b="0" i="0">
                <a:latin typeface="Calibre" panose="020B0503030202060203" pitchFamily="34" charset="77"/>
              </a:defRPr>
            </a:lvl5pPr>
          </a:lstStyle>
          <a:p>
            <a:pPr lvl="0"/>
            <a:r>
              <a:rPr lang="en-US" dirty="0"/>
              <a:t>© 2019 The National Council for Agricultural Education</a:t>
            </a:r>
          </a:p>
        </p:txBody>
      </p:sp>
      <p:sp>
        <p:nvSpPr>
          <p:cNvPr id="14" name="Text Placeholder 13">
            <a:extLst>
              <a:ext uri="{FF2B5EF4-FFF2-40B4-BE49-F238E27FC236}">
                <a16:creationId xmlns:a16="http://schemas.microsoft.com/office/drawing/2014/main" id="{9911BEE7-D6E5-FB46-A7B5-F348E1C80979}"/>
              </a:ext>
            </a:extLst>
          </p:cNvPr>
          <p:cNvSpPr>
            <a:spLocks noGrp="1"/>
          </p:cNvSpPr>
          <p:nvPr>
            <p:ph type="body" sz="quarter" idx="17"/>
          </p:nvPr>
        </p:nvSpPr>
        <p:spPr>
          <a:xfrm>
            <a:off x="198438" y="6364288"/>
            <a:ext cx="6910387" cy="365125"/>
          </a:xfrm>
        </p:spPr>
        <p:txBody>
          <a:bodyPr anchor="ctr">
            <a:normAutofit/>
          </a:bodyPr>
          <a:lstStyle>
            <a:lvl1pPr marL="0" indent="0" algn="l">
              <a:buNone/>
              <a:defRPr sz="1800" b="0" i="0">
                <a:solidFill>
                  <a:schemeClr val="bg1"/>
                </a:solidFill>
                <a:latin typeface="Calibre Medium" panose="020B0503030202060203" pitchFamily="34" charset="77"/>
              </a:defRPr>
            </a:lvl1pPr>
          </a:lstStyle>
          <a:p>
            <a:pPr lvl="0"/>
            <a:r>
              <a:rPr lang="en-US" dirty="0"/>
              <a:t>Click to</a:t>
            </a:r>
          </a:p>
        </p:txBody>
      </p:sp>
    </p:spTree>
    <p:extLst>
      <p:ext uri="{BB962C8B-B14F-4D97-AF65-F5344CB8AC3E}">
        <p14:creationId xmlns:p14="http://schemas.microsoft.com/office/powerpoint/2010/main" val="2218297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ontent slide A">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18DC7A59-3A4D-6E43-8A49-BE6B3B95946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22">
            <a:extLst>
              <a:ext uri="{FF2B5EF4-FFF2-40B4-BE49-F238E27FC236}">
                <a16:creationId xmlns:a16="http://schemas.microsoft.com/office/drawing/2014/main" id="{867017DF-7173-4846-B6AF-18945AEC2804}"/>
              </a:ext>
            </a:extLst>
          </p:cNvPr>
          <p:cNvSpPr>
            <a:spLocks noGrp="1"/>
          </p:cNvSpPr>
          <p:nvPr>
            <p:ph type="body" sz="quarter" idx="15" hasCustomPrompt="1"/>
          </p:nvPr>
        </p:nvSpPr>
        <p:spPr>
          <a:xfrm>
            <a:off x="11327027" y="6348412"/>
            <a:ext cx="782595" cy="365124"/>
          </a:xfrm>
        </p:spPr>
        <p:txBody>
          <a:bodyPr anchor="ctr">
            <a:noAutofit/>
          </a:bodyPr>
          <a:lstStyle>
            <a:lvl1pPr marL="0" indent="0" algn="r">
              <a:buNone/>
              <a:defRPr sz="2000" b="0" i="0">
                <a:solidFill>
                  <a:schemeClr val="bg1"/>
                </a:solidFill>
                <a:latin typeface="Calibre Medium" panose="020B0503030202060203" pitchFamily="34" charset="77"/>
              </a:defRPr>
            </a:lvl1pPr>
            <a:lvl2pPr marL="457200" indent="0" algn="r">
              <a:buNone/>
              <a:defRPr sz="1800"/>
            </a:lvl2pPr>
            <a:lvl3pPr marL="914400" indent="0" algn="r">
              <a:buNone/>
              <a:defRPr sz="1800"/>
            </a:lvl3pPr>
            <a:lvl4pPr marL="1371600" indent="0" algn="r">
              <a:buNone/>
              <a:defRPr sz="1800"/>
            </a:lvl4pPr>
            <a:lvl5pPr marL="1828800" indent="0" algn="r">
              <a:buNone/>
              <a:defRPr sz="1800"/>
            </a:lvl5pPr>
          </a:lstStyle>
          <a:p>
            <a:pPr lvl="0"/>
            <a:r>
              <a:rPr lang="en-US" dirty="0" err="1"/>
              <a:t>Pg</a:t>
            </a:r>
            <a:r>
              <a:rPr lang="en-US" dirty="0"/>
              <a:t>#</a:t>
            </a:r>
          </a:p>
        </p:txBody>
      </p:sp>
      <p:sp>
        <p:nvSpPr>
          <p:cNvPr id="16" name="Text Placeholder 24">
            <a:extLst>
              <a:ext uri="{FF2B5EF4-FFF2-40B4-BE49-F238E27FC236}">
                <a16:creationId xmlns:a16="http://schemas.microsoft.com/office/drawing/2014/main" id="{9BD64294-DDFD-844B-86CB-0C5A107C9748}"/>
              </a:ext>
            </a:extLst>
          </p:cNvPr>
          <p:cNvSpPr>
            <a:spLocks noGrp="1"/>
          </p:cNvSpPr>
          <p:nvPr>
            <p:ph type="body" sz="quarter" idx="16" hasCustomPrompt="1"/>
          </p:nvPr>
        </p:nvSpPr>
        <p:spPr>
          <a:xfrm>
            <a:off x="7108825" y="6364227"/>
            <a:ext cx="3794527" cy="365124"/>
          </a:xfrm>
        </p:spPr>
        <p:txBody>
          <a:bodyPr anchor="ctr">
            <a:noAutofit/>
          </a:bodyPr>
          <a:lstStyle>
            <a:lvl1pPr marL="0" indent="0" algn="r">
              <a:buNone/>
              <a:defRPr sz="1100" b="0" i="0">
                <a:solidFill>
                  <a:srgbClr val="005543"/>
                </a:solidFill>
                <a:latin typeface="Calibre" panose="020B0503030202060203" pitchFamily="34" charset="77"/>
              </a:defRPr>
            </a:lvl1pPr>
            <a:lvl2pPr marL="457200" indent="0">
              <a:buNone/>
              <a:defRPr sz="1100" b="0" i="0">
                <a:latin typeface="Calibre" panose="020B0503030202060203" pitchFamily="34" charset="77"/>
              </a:defRPr>
            </a:lvl2pPr>
            <a:lvl3pPr marL="914400" indent="0">
              <a:buNone/>
              <a:defRPr sz="1100" b="0" i="0">
                <a:latin typeface="Calibre" panose="020B0503030202060203" pitchFamily="34" charset="77"/>
              </a:defRPr>
            </a:lvl3pPr>
            <a:lvl4pPr marL="1371600" indent="0">
              <a:buNone/>
              <a:defRPr sz="1100" b="0" i="0">
                <a:latin typeface="Calibre" panose="020B0503030202060203" pitchFamily="34" charset="77"/>
              </a:defRPr>
            </a:lvl4pPr>
            <a:lvl5pPr marL="1828800" indent="0">
              <a:buNone/>
              <a:defRPr sz="1100" b="0" i="0">
                <a:latin typeface="Calibre" panose="020B0503030202060203" pitchFamily="34" charset="77"/>
              </a:defRPr>
            </a:lvl5pPr>
          </a:lstStyle>
          <a:p>
            <a:pPr lvl="0"/>
            <a:r>
              <a:rPr lang="en-US" dirty="0"/>
              <a:t>© 2019 The National Council for Agricultural Education</a:t>
            </a:r>
          </a:p>
        </p:txBody>
      </p:sp>
      <p:sp>
        <p:nvSpPr>
          <p:cNvPr id="17" name="Text Placeholder 13">
            <a:extLst>
              <a:ext uri="{FF2B5EF4-FFF2-40B4-BE49-F238E27FC236}">
                <a16:creationId xmlns:a16="http://schemas.microsoft.com/office/drawing/2014/main" id="{F47E08CC-215F-E541-A8C6-1411198E9487}"/>
              </a:ext>
            </a:extLst>
          </p:cNvPr>
          <p:cNvSpPr>
            <a:spLocks noGrp="1"/>
          </p:cNvSpPr>
          <p:nvPr>
            <p:ph type="body" sz="quarter" idx="17"/>
          </p:nvPr>
        </p:nvSpPr>
        <p:spPr>
          <a:xfrm>
            <a:off x="198438" y="6364288"/>
            <a:ext cx="6910387" cy="365125"/>
          </a:xfrm>
        </p:spPr>
        <p:txBody>
          <a:bodyPr anchor="ctr">
            <a:normAutofit/>
          </a:bodyPr>
          <a:lstStyle>
            <a:lvl1pPr marL="0" indent="0" algn="l">
              <a:buNone/>
              <a:defRPr sz="1800" b="0" i="0">
                <a:solidFill>
                  <a:schemeClr val="bg1"/>
                </a:solidFill>
                <a:latin typeface="Calibre Medium" panose="020B0503030202060203" pitchFamily="34" charset="77"/>
              </a:defRPr>
            </a:lvl1pPr>
          </a:lstStyle>
          <a:p>
            <a:pPr lvl="0"/>
            <a:r>
              <a:rPr lang="en-US" dirty="0"/>
              <a:t>Click to</a:t>
            </a:r>
          </a:p>
        </p:txBody>
      </p:sp>
    </p:spTree>
    <p:extLst>
      <p:ext uri="{BB962C8B-B14F-4D97-AF65-F5344CB8AC3E}">
        <p14:creationId xmlns:p14="http://schemas.microsoft.com/office/powerpoint/2010/main" val="613784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ontent slide B">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9C6660F2-8F2B-2548-A3A1-E9FD8588E81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9A507FA-5A82-A741-AD8D-E9DF2693F989}"/>
              </a:ext>
            </a:extLst>
          </p:cNvPr>
          <p:cNvSpPr>
            <a:spLocks noGrp="1"/>
          </p:cNvSpPr>
          <p:nvPr>
            <p:ph type="title"/>
          </p:nvPr>
        </p:nvSpPr>
        <p:spPr>
          <a:xfrm>
            <a:off x="576649" y="461319"/>
            <a:ext cx="11013989" cy="1229369"/>
          </a:xfrm>
        </p:spPr>
        <p:txBody>
          <a:bodyPr anchor="t">
            <a:normAutofit/>
          </a:bodyPr>
          <a:lstStyle>
            <a:lvl1pPr>
              <a:defRPr sz="4000">
                <a:solidFill>
                  <a:srgbClr val="00554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20D631D-58AD-E545-BC7F-D372BA8DE23F}"/>
              </a:ext>
            </a:extLst>
          </p:cNvPr>
          <p:cNvSpPr>
            <a:spLocks noGrp="1"/>
          </p:cNvSpPr>
          <p:nvPr>
            <p:ph sz="half" idx="1"/>
          </p:nvPr>
        </p:nvSpPr>
        <p:spPr>
          <a:xfrm>
            <a:off x="576649" y="1825625"/>
            <a:ext cx="5443151" cy="372667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BF2A523-A55E-3C49-B287-8C41B9D8BDF8}"/>
              </a:ext>
            </a:extLst>
          </p:cNvPr>
          <p:cNvSpPr>
            <a:spLocks noGrp="1"/>
          </p:cNvSpPr>
          <p:nvPr>
            <p:ph sz="half" idx="2"/>
          </p:nvPr>
        </p:nvSpPr>
        <p:spPr>
          <a:xfrm>
            <a:off x="6172200" y="1825625"/>
            <a:ext cx="5418438" cy="37266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2">
            <a:extLst>
              <a:ext uri="{FF2B5EF4-FFF2-40B4-BE49-F238E27FC236}">
                <a16:creationId xmlns:a16="http://schemas.microsoft.com/office/drawing/2014/main" id="{D3FC3EF3-37DB-8244-850A-D204A198B20B}"/>
              </a:ext>
            </a:extLst>
          </p:cNvPr>
          <p:cNvSpPr>
            <a:spLocks noGrp="1"/>
          </p:cNvSpPr>
          <p:nvPr>
            <p:ph type="body" sz="quarter" idx="15" hasCustomPrompt="1"/>
          </p:nvPr>
        </p:nvSpPr>
        <p:spPr>
          <a:xfrm>
            <a:off x="11327027" y="6348412"/>
            <a:ext cx="782595" cy="365124"/>
          </a:xfrm>
        </p:spPr>
        <p:txBody>
          <a:bodyPr anchor="ctr">
            <a:noAutofit/>
          </a:bodyPr>
          <a:lstStyle>
            <a:lvl1pPr marL="0" indent="0" algn="r">
              <a:buNone/>
              <a:defRPr sz="2000" b="0" i="0">
                <a:solidFill>
                  <a:schemeClr val="bg1"/>
                </a:solidFill>
                <a:latin typeface="Calibre Medium" panose="020B0503030202060203" pitchFamily="34" charset="77"/>
              </a:defRPr>
            </a:lvl1pPr>
            <a:lvl2pPr marL="457200" indent="0" algn="r">
              <a:buNone/>
              <a:defRPr sz="1800"/>
            </a:lvl2pPr>
            <a:lvl3pPr marL="914400" indent="0" algn="r">
              <a:buNone/>
              <a:defRPr sz="1800"/>
            </a:lvl3pPr>
            <a:lvl4pPr marL="1371600" indent="0" algn="r">
              <a:buNone/>
              <a:defRPr sz="1800"/>
            </a:lvl4pPr>
            <a:lvl5pPr marL="1828800" indent="0" algn="r">
              <a:buNone/>
              <a:defRPr sz="1800"/>
            </a:lvl5pPr>
          </a:lstStyle>
          <a:p>
            <a:pPr lvl="0"/>
            <a:r>
              <a:rPr lang="en-US" dirty="0" err="1"/>
              <a:t>Pg</a:t>
            </a:r>
            <a:r>
              <a:rPr lang="en-US" dirty="0"/>
              <a:t>#</a:t>
            </a:r>
          </a:p>
        </p:txBody>
      </p:sp>
      <p:sp>
        <p:nvSpPr>
          <p:cNvPr id="17" name="Text Placeholder 24">
            <a:extLst>
              <a:ext uri="{FF2B5EF4-FFF2-40B4-BE49-F238E27FC236}">
                <a16:creationId xmlns:a16="http://schemas.microsoft.com/office/drawing/2014/main" id="{E6E5F108-614F-5044-B0C4-21B90D9920D9}"/>
              </a:ext>
            </a:extLst>
          </p:cNvPr>
          <p:cNvSpPr>
            <a:spLocks noGrp="1"/>
          </p:cNvSpPr>
          <p:nvPr>
            <p:ph type="body" sz="quarter" idx="16" hasCustomPrompt="1"/>
          </p:nvPr>
        </p:nvSpPr>
        <p:spPr>
          <a:xfrm>
            <a:off x="7108825" y="6364227"/>
            <a:ext cx="3806102" cy="365124"/>
          </a:xfrm>
        </p:spPr>
        <p:txBody>
          <a:bodyPr anchor="ctr">
            <a:noAutofit/>
          </a:bodyPr>
          <a:lstStyle>
            <a:lvl1pPr marL="0" indent="0" algn="r">
              <a:buNone/>
              <a:defRPr sz="1100" b="0" i="0">
                <a:solidFill>
                  <a:srgbClr val="005543"/>
                </a:solidFill>
                <a:latin typeface="Calibre" panose="020B0503030202060203" pitchFamily="34" charset="77"/>
              </a:defRPr>
            </a:lvl1pPr>
            <a:lvl2pPr marL="457200" indent="0">
              <a:buNone/>
              <a:defRPr sz="1100" b="0" i="0">
                <a:latin typeface="Calibre" panose="020B0503030202060203" pitchFamily="34" charset="77"/>
              </a:defRPr>
            </a:lvl2pPr>
            <a:lvl3pPr marL="914400" indent="0">
              <a:buNone/>
              <a:defRPr sz="1100" b="0" i="0">
                <a:latin typeface="Calibre" panose="020B0503030202060203" pitchFamily="34" charset="77"/>
              </a:defRPr>
            </a:lvl3pPr>
            <a:lvl4pPr marL="1371600" indent="0">
              <a:buNone/>
              <a:defRPr sz="1100" b="0" i="0">
                <a:latin typeface="Calibre" panose="020B0503030202060203" pitchFamily="34" charset="77"/>
              </a:defRPr>
            </a:lvl4pPr>
            <a:lvl5pPr marL="1828800" indent="0">
              <a:buNone/>
              <a:defRPr sz="1100" b="0" i="0">
                <a:latin typeface="Calibre" panose="020B0503030202060203" pitchFamily="34" charset="77"/>
              </a:defRPr>
            </a:lvl5pPr>
          </a:lstStyle>
          <a:p>
            <a:pPr lvl="0"/>
            <a:r>
              <a:rPr lang="en-US" dirty="0"/>
              <a:t>© 2019 The National Council for Agricultural Education</a:t>
            </a:r>
          </a:p>
        </p:txBody>
      </p:sp>
      <p:sp>
        <p:nvSpPr>
          <p:cNvPr id="18" name="Text Placeholder 13">
            <a:extLst>
              <a:ext uri="{FF2B5EF4-FFF2-40B4-BE49-F238E27FC236}">
                <a16:creationId xmlns:a16="http://schemas.microsoft.com/office/drawing/2014/main" id="{4C28CC03-05C0-0B40-B087-93B552112260}"/>
              </a:ext>
            </a:extLst>
          </p:cNvPr>
          <p:cNvSpPr>
            <a:spLocks noGrp="1"/>
          </p:cNvSpPr>
          <p:nvPr>
            <p:ph type="body" sz="quarter" idx="17"/>
          </p:nvPr>
        </p:nvSpPr>
        <p:spPr>
          <a:xfrm>
            <a:off x="198438" y="6364288"/>
            <a:ext cx="6910387" cy="365125"/>
          </a:xfrm>
        </p:spPr>
        <p:txBody>
          <a:bodyPr anchor="ctr">
            <a:normAutofit/>
          </a:bodyPr>
          <a:lstStyle>
            <a:lvl1pPr marL="0" indent="0" algn="l">
              <a:buNone/>
              <a:defRPr sz="1800" b="0" i="0">
                <a:solidFill>
                  <a:schemeClr val="bg1"/>
                </a:solidFill>
                <a:latin typeface="Calibre Medium" panose="020B0503030202060203" pitchFamily="34" charset="77"/>
              </a:defRPr>
            </a:lvl1pPr>
          </a:lstStyle>
          <a:p>
            <a:pPr lvl="0"/>
            <a:r>
              <a:rPr lang="en-US" dirty="0"/>
              <a:t>Click to</a:t>
            </a:r>
          </a:p>
        </p:txBody>
      </p:sp>
    </p:spTree>
    <p:extLst>
      <p:ext uri="{BB962C8B-B14F-4D97-AF65-F5344CB8AC3E}">
        <p14:creationId xmlns:p14="http://schemas.microsoft.com/office/powerpoint/2010/main" val="1483150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ontent slide C">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45640F1E-AD48-A44E-A9A4-317147115A5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75C9B4A-4876-FD44-A1D8-D649BEECAAB4}"/>
              </a:ext>
            </a:extLst>
          </p:cNvPr>
          <p:cNvSpPr>
            <a:spLocks noGrp="1"/>
          </p:cNvSpPr>
          <p:nvPr>
            <p:ph type="title"/>
          </p:nvPr>
        </p:nvSpPr>
        <p:spPr>
          <a:xfrm>
            <a:off x="576650" y="457200"/>
            <a:ext cx="4195375" cy="1484727"/>
          </a:xfrm>
        </p:spPr>
        <p:txBody>
          <a:bodyPr anchor="t"/>
          <a:lstStyle>
            <a:lvl1pPr>
              <a:defRPr sz="3200">
                <a:solidFill>
                  <a:srgbClr val="00554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B5DBEF6-1259-5E48-8CB1-DBCE1AC3DDCA}"/>
              </a:ext>
            </a:extLst>
          </p:cNvPr>
          <p:cNvSpPr>
            <a:spLocks noGrp="1"/>
          </p:cNvSpPr>
          <p:nvPr>
            <p:ph idx="1"/>
          </p:nvPr>
        </p:nvSpPr>
        <p:spPr>
          <a:xfrm>
            <a:off x="5183187" y="457201"/>
            <a:ext cx="6432163" cy="51476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8F4CCED-FE21-8946-B340-50716E532969}"/>
              </a:ext>
            </a:extLst>
          </p:cNvPr>
          <p:cNvSpPr>
            <a:spLocks noGrp="1"/>
          </p:cNvSpPr>
          <p:nvPr>
            <p:ph type="body" sz="half" idx="2"/>
          </p:nvPr>
        </p:nvSpPr>
        <p:spPr>
          <a:xfrm>
            <a:off x="576650" y="1941928"/>
            <a:ext cx="4195375" cy="366147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7" name="Text Placeholder 22">
            <a:extLst>
              <a:ext uri="{FF2B5EF4-FFF2-40B4-BE49-F238E27FC236}">
                <a16:creationId xmlns:a16="http://schemas.microsoft.com/office/drawing/2014/main" id="{45519676-E27F-E64D-8C03-796A0E969627}"/>
              </a:ext>
            </a:extLst>
          </p:cNvPr>
          <p:cNvSpPr>
            <a:spLocks noGrp="1"/>
          </p:cNvSpPr>
          <p:nvPr>
            <p:ph type="body" sz="quarter" idx="15" hasCustomPrompt="1"/>
          </p:nvPr>
        </p:nvSpPr>
        <p:spPr>
          <a:xfrm>
            <a:off x="11327027" y="6348412"/>
            <a:ext cx="782595" cy="365124"/>
          </a:xfrm>
        </p:spPr>
        <p:txBody>
          <a:bodyPr anchor="ctr">
            <a:noAutofit/>
          </a:bodyPr>
          <a:lstStyle>
            <a:lvl1pPr marL="0" indent="0" algn="r">
              <a:buNone/>
              <a:defRPr sz="2000" b="0" i="0">
                <a:solidFill>
                  <a:schemeClr val="bg1"/>
                </a:solidFill>
                <a:latin typeface="Calibre Medium" panose="020B0503030202060203" pitchFamily="34" charset="77"/>
              </a:defRPr>
            </a:lvl1pPr>
            <a:lvl2pPr marL="457200" indent="0" algn="r">
              <a:buNone/>
              <a:defRPr sz="1800"/>
            </a:lvl2pPr>
            <a:lvl3pPr marL="914400" indent="0" algn="r">
              <a:buNone/>
              <a:defRPr sz="1800"/>
            </a:lvl3pPr>
            <a:lvl4pPr marL="1371600" indent="0" algn="r">
              <a:buNone/>
              <a:defRPr sz="1800"/>
            </a:lvl4pPr>
            <a:lvl5pPr marL="1828800" indent="0" algn="r">
              <a:buNone/>
              <a:defRPr sz="1800"/>
            </a:lvl5pPr>
          </a:lstStyle>
          <a:p>
            <a:pPr lvl="0"/>
            <a:r>
              <a:rPr lang="en-US" dirty="0" err="1"/>
              <a:t>Pg</a:t>
            </a:r>
            <a:r>
              <a:rPr lang="en-US" dirty="0"/>
              <a:t>#</a:t>
            </a:r>
          </a:p>
        </p:txBody>
      </p:sp>
      <p:sp>
        <p:nvSpPr>
          <p:cNvPr id="18" name="Text Placeholder 24">
            <a:extLst>
              <a:ext uri="{FF2B5EF4-FFF2-40B4-BE49-F238E27FC236}">
                <a16:creationId xmlns:a16="http://schemas.microsoft.com/office/drawing/2014/main" id="{AB6022C7-EC7A-5D49-AF00-BCD2C273877C}"/>
              </a:ext>
            </a:extLst>
          </p:cNvPr>
          <p:cNvSpPr>
            <a:spLocks noGrp="1"/>
          </p:cNvSpPr>
          <p:nvPr>
            <p:ph type="body" sz="quarter" idx="16" hasCustomPrompt="1"/>
          </p:nvPr>
        </p:nvSpPr>
        <p:spPr>
          <a:xfrm>
            <a:off x="7108825" y="6364227"/>
            <a:ext cx="3817676" cy="365124"/>
          </a:xfrm>
        </p:spPr>
        <p:txBody>
          <a:bodyPr anchor="ctr">
            <a:noAutofit/>
          </a:bodyPr>
          <a:lstStyle>
            <a:lvl1pPr marL="0" indent="0" algn="r">
              <a:buNone/>
              <a:defRPr sz="1100" b="0" i="0">
                <a:solidFill>
                  <a:srgbClr val="005543"/>
                </a:solidFill>
                <a:latin typeface="Calibre" panose="020B0503030202060203" pitchFamily="34" charset="77"/>
              </a:defRPr>
            </a:lvl1pPr>
            <a:lvl2pPr marL="457200" indent="0">
              <a:buNone/>
              <a:defRPr sz="1100" b="0" i="0">
                <a:latin typeface="Calibre" panose="020B0503030202060203" pitchFamily="34" charset="77"/>
              </a:defRPr>
            </a:lvl2pPr>
            <a:lvl3pPr marL="914400" indent="0">
              <a:buNone/>
              <a:defRPr sz="1100" b="0" i="0">
                <a:latin typeface="Calibre" panose="020B0503030202060203" pitchFamily="34" charset="77"/>
              </a:defRPr>
            </a:lvl3pPr>
            <a:lvl4pPr marL="1371600" indent="0">
              <a:buNone/>
              <a:defRPr sz="1100" b="0" i="0">
                <a:latin typeface="Calibre" panose="020B0503030202060203" pitchFamily="34" charset="77"/>
              </a:defRPr>
            </a:lvl4pPr>
            <a:lvl5pPr marL="1828800" indent="0">
              <a:buNone/>
              <a:defRPr sz="1100" b="0" i="0">
                <a:latin typeface="Calibre" panose="020B0503030202060203" pitchFamily="34" charset="77"/>
              </a:defRPr>
            </a:lvl5pPr>
          </a:lstStyle>
          <a:p>
            <a:pPr lvl="0"/>
            <a:r>
              <a:rPr lang="en-US" dirty="0"/>
              <a:t>© 2019 The National Council for Agricultural Education</a:t>
            </a:r>
          </a:p>
        </p:txBody>
      </p:sp>
      <p:sp>
        <p:nvSpPr>
          <p:cNvPr id="19" name="Text Placeholder 13">
            <a:extLst>
              <a:ext uri="{FF2B5EF4-FFF2-40B4-BE49-F238E27FC236}">
                <a16:creationId xmlns:a16="http://schemas.microsoft.com/office/drawing/2014/main" id="{B7543806-FB4F-A94B-931B-DF7364BDAD01}"/>
              </a:ext>
            </a:extLst>
          </p:cNvPr>
          <p:cNvSpPr>
            <a:spLocks noGrp="1"/>
          </p:cNvSpPr>
          <p:nvPr>
            <p:ph type="body" sz="quarter" idx="17"/>
          </p:nvPr>
        </p:nvSpPr>
        <p:spPr>
          <a:xfrm>
            <a:off x="198438" y="6364288"/>
            <a:ext cx="6910387" cy="365125"/>
          </a:xfrm>
        </p:spPr>
        <p:txBody>
          <a:bodyPr anchor="ctr">
            <a:normAutofit/>
          </a:bodyPr>
          <a:lstStyle>
            <a:lvl1pPr marL="0" indent="0" algn="l">
              <a:buNone/>
              <a:defRPr sz="1800" b="0" i="0">
                <a:solidFill>
                  <a:schemeClr val="bg1"/>
                </a:solidFill>
                <a:latin typeface="Calibre Medium" panose="020B0503030202060203" pitchFamily="34" charset="77"/>
              </a:defRPr>
            </a:lvl1pPr>
          </a:lstStyle>
          <a:p>
            <a:pPr lvl="0"/>
            <a:r>
              <a:rPr lang="en-US" dirty="0"/>
              <a:t>Click to</a:t>
            </a:r>
          </a:p>
        </p:txBody>
      </p:sp>
    </p:spTree>
    <p:extLst>
      <p:ext uri="{BB962C8B-B14F-4D97-AF65-F5344CB8AC3E}">
        <p14:creationId xmlns:p14="http://schemas.microsoft.com/office/powerpoint/2010/main" val="3309722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A7968C-E91F-D24A-BF9F-F7213564FB4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29889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ontent slide A">
    <p:spTree>
      <p:nvGrpSpPr>
        <p:cNvPr id="1" name=""/>
        <p:cNvGrpSpPr/>
        <p:nvPr/>
      </p:nvGrpSpPr>
      <p:grpSpPr>
        <a:xfrm>
          <a:off x="0" y="0"/>
          <a:ext cx="0" cy="0"/>
          <a:chOff x="0" y="0"/>
          <a:chExt cx="0" cy="0"/>
        </a:xfrm>
      </p:grpSpPr>
      <p:pic>
        <p:nvPicPr>
          <p:cNvPr id="7" name="Picture 6" descr="A close up of a street&#10;&#10;Description automatically generated">
            <a:extLst>
              <a:ext uri="{FF2B5EF4-FFF2-40B4-BE49-F238E27FC236}">
                <a16:creationId xmlns:a16="http://schemas.microsoft.com/office/drawing/2014/main" id="{9D3CC1FD-3838-B94B-853C-7CD68119D02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Text Placeholder 26">
            <a:extLst>
              <a:ext uri="{FF2B5EF4-FFF2-40B4-BE49-F238E27FC236}">
                <a16:creationId xmlns:a16="http://schemas.microsoft.com/office/drawing/2014/main" id="{315A6383-6679-BE4B-A09E-C048881AA3F2}"/>
              </a:ext>
            </a:extLst>
          </p:cNvPr>
          <p:cNvSpPr>
            <a:spLocks noGrp="1"/>
          </p:cNvSpPr>
          <p:nvPr>
            <p:ph type="body" sz="quarter" idx="13" hasCustomPrompt="1"/>
          </p:nvPr>
        </p:nvSpPr>
        <p:spPr>
          <a:xfrm>
            <a:off x="207298" y="6290537"/>
            <a:ext cx="6691183" cy="365125"/>
          </a:xfrm>
        </p:spPr>
        <p:txBody>
          <a:bodyPr anchor="ctr">
            <a:noAutofit/>
          </a:bodyPr>
          <a:lstStyle>
            <a:lvl1pPr marL="0" indent="0">
              <a:buNone/>
              <a:defRPr sz="1400">
                <a:solidFill>
                  <a:srgbClr val="00845D"/>
                </a:solidFill>
              </a:defRPr>
            </a:lvl1pPr>
            <a:lvl2pPr marL="457200" indent="0">
              <a:buNone/>
              <a:defRPr sz="1400">
                <a:solidFill>
                  <a:srgbClr val="00845D"/>
                </a:solidFill>
              </a:defRPr>
            </a:lvl2pPr>
            <a:lvl3pPr marL="914400" indent="0">
              <a:buNone/>
              <a:defRPr sz="1400">
                <a:solidFill>
                  <a:srgbClr val="00845D"/>
                </a:solidFill>
              </a:defRPr>
            </a:lvl3pPr>
            <a:lvl4pPr marL="1371600" indent="0">
              <a:buNone/>
              <a:defRPr sz="1400">
                <a:solidFill>
                  <a:srgbClr val="00845D"/>
                </a:solidFill>
              </a:defRPr>
            </a:lvl4pPr>
            <a:lvl5pPr marL="1828800" indent="0">
              <a:buNone/>
              <a:defRPr sz="1400">
                <a:solidFill>
                  <a:srgbClr val="00845D"/>
                </a:solidFill>
              </a:defRPr>
            </a:lvl5pPr>
          </a:lstStyle>
          <a:p>
            <a:pPr lvl="0"/>
            <a:r>
              <a:rPr lang="en-US" dirty="0"/>
              <a:t>Text here</a:t>
            </a:r>
          </a:p>
        </p:txBody>
      </p:sp>
      <p:sp>
        <p:nvSpPr>
          <p:cNvPr id="23" name="Text Placeholder 22">
            <a:extLst>
              <a:ext uri="{FF2B5EF4-FFF2-40B4-BE49-F238E27FC236}">
                <a16:creationId xmlns:a16="http://schemas.microsoft.com/office/drawing/2014/main" id="{11D0F1FB-190B-214D-91E2-BDA9082B74CC}"/>
              </a:ext>
            </a:extLst>
          </p:cNvPr>
          <p:cNvSpPr>
            <a:spLocks noGrp="1"/>
          </p:cNvSpPr>
          <p:nvPr>
            <p:ph type="body" sz="quarter" idx="14" hasCustomPrompt="1"/>
          </p:nvPr>
        </p:nvSpPr>
        <p:spPr>
          <a:xfrm>
            <a:off x="11384902" y="6290537"/>
            <a:ext cx="782595" cy="365124"/>
          </a:xfrm>
        </p:spPr>
        <p:txBody>
          <a:bodyPr anchor="ctr">
            <a:noAutofit/>
          </a:bodyPr>
          <a:lstStyle>
            <a:lvl1pPr marL="0" indent="0" algn="r">
              <a:buNone/>
              <a:defRPr sz="2000" b="1" i="0">
                <a:solidFill>
                  <a:schemeClr val="bg1"/>
                </a:solidFill>
                <a:latin typeface="Calibre Semibold" panose="020B0503030202060203" pitchFamily="34" charset="77"/>
              </a:defRPr>
            </a:lvl1pPr>
            <a:lvl2pPr marL="457200" indent="0" algn="r">
              <a:buNone/>
              <a:defRPr sz="1800"/>
            </a:lvl2pPr>
            <a:lvl3pPr marL="914400" indent="0" algn="r">
              <a:buNone/>
              <a:defRPr sz="1800"/>
            </a:lvl3pPr>
            <a:lvl4pPr marL="1371600" indent="0" algn="r">
              <a:buNone/>
              <a:defRPr sz="1800"/>
            </a:lvl4pPr>
            <a:lvl5pPr marL="1828800" indent="0" algn="r">
              <a:buNone/>
              <a:defRPr sz="1800"/>
            </a:lvl5pPr>
          </a:lstStyle>
          <a:p>
            <a:pPr lvl="0"/>
            <a:r>
              <a:rPr lang="en-US" dirty="0" err="1"/>
              <a:t>Pg</a:t>
            </a:r>
            <a:r>
              <a:rPr lang="en-US" dirty="0"/>
              <a:t>#</a:t>
            </a:r>
          </a:p>
        </p:txBody>
      </p:sp>
      <p:sp>
        <p:nvSpPr>
          <p:cNvPr id="25" name="Text Placeholder 24">
            <a:extLst>
              <a:ext uri="{FF2B5EF4-FFF2-40B4-BE49-F238E27FC236}">
                <a16:creationId xmlns:a16="http://schemas.microsoft.com/office/drawing/2014/main" id="{4D57607B-A4CB-564B-A94D-61A5B8759203}"/>
              </a:ext>
            </a:extLst>
          </p:cNvPr>
          <p:cNvSpPr>
            <a:spLocks noGrp="1"/>
          </p:cNvSpPr>
          <p:nvPr>
            <p:ph type="body" sz="quarter" idx="15" hasCustomPrompt="1"/>
          </p:nvPr>
        </p:nvSpPr>
        <p:spPr>
          <a:xfrm>
            <a:off x="7027800" y="6290539"/>
            <a:ext cx="3930650" cy="365124"/>
          </a:xfrm>
        </p:spPr>
        <p:txBody>
          <a:bodyPr anchor="ctr">
            <a:noAutofit/>
          </a:bodyPr>
          <a:lstStyle>
            <a:lvl1pPr marL="0" indent="0" algn="r">
              <a:buNone/>
              <a:defRPr sz="1100" b="0" i="0">
                <a:latin typeface="Calibre" panose="020B0503030202060203" pitchFamily="34" charset="77"/>
              </a:defRPr>
            </a:lvl1pPr>
            <a:lvl2pPr marL="457200" indent="0">
              <a:buNone/>
              <a:defRPr sz="1100" b="0" i="0">
                <a:latin typeface="Calibre" panose="020B0503030202060203" pitchFamily="34" charset="77"/>
              </a:defRPr>
            </a:lvl2pPr>
            <a:lvl3pPr marL="914400" indent="0">
              <a:buNone/>
              <a:defRPr sz="1100" b="0" i="0">
                <a:latin typeface="Calibre" panose="020B0503030202060203" pitchFamily="34" charset="77"/>
              </a:defRPr>
            </a:lvl3pPr>
            <a:lvl4pPr marL="1371600" indent="0">
              <a:buNone/>
              <a:defRPr sz="1100" b="0" i="0">
                <a:latin typeface="Calibre" panose="020B0503030202060203" pitchFamily="34" charset="77"/>
              </a:defRPr>
            </a:lvl4pPr>
            <a:lvl5pPr marL="1828800" indent="0">
              <a:buNone/>
              <a:defRPr sz="1100" b="0" i="0">
                <a:latin typeface="Calibre" panose="020B0503030202060203" pitchFamily="34" charset="77"/>
              </a:defRPr>
            </a:lvl5pPr>
          </a:lstStyle>
          <a:p>
            <a:pPr lvl="0"/>
            <a:r>
              <a:rPr lang="en-US" dirty="0"/>
              <a:t>© 2019 The National Council for Agricultural Education</a:t>
            </a:r>
          </a:p>
        </p:txBody>
      </p:sp>
    </p:spTree>
    <p:extLst>
      <p:ext uri="{BB962C8B-B14F-4D97-AF65-F5344CB8AC3E}">
        <p14:creationId xmlns:p14="http://schemas.microsoft.com/office/powerpoint/2010/main" val="4022483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2445EC-B66B-4D45-AA05-5118FCB2A09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15EFF720-DF28-2A46-A982-B413962D8A09}"/>
              </a:ext>
            </a:extLst>
          </p:cNvPr>
          <p:cNvSpPr>
            <a:spLocks noGrp="1"/>
          </p:cNvSpPr>
          <p:nvPr>
            <p:ph type="ctrTitle" hasCustomPrompt="1"/>
          </p:nvPr>
        </p:nvSpPr>
        <p:spPr>
          <a:xfrm>
            <a:off x="5853838" y="2214700"/>
            <a:ext cx="6338162" cy="1821698"/>
          </a:xfrm>
        </p:spPr>
        <p:txBody>
          <a:bodyPr anchor="t">
            <a:normAutofit/>
          </a:bodyPr>
          <a:lstStyle>
            <a:lvl1pPr algn="l">
              <a:defRPr sz="4000" b="0" i="0">
                <a:solidFill>
                  <a:srgbClr val="005543"/>
                </a:solidFill>
                <a:latin typeface="Calibre Medium" panose="020B0503030202060203" pitchFamily="34" charset="77"/>
              </a:defRPr>
            </a:lvl1pPr>
          </a:lstStyle>
          <a:p>
            <a:r>
              <a:rPr lang="en-US" dirty="0"/>
              <a:t>Section header</a:t>
            </a:r>
          </a:p>
        </p:txBody>
      </p:sp>
      <p:sp>
        <p:nvSpPr>
          <p:cNvPr id="19" name="Text Placeholder 26">
            <a:extLst>
              <a:ext uri="{FF2B5EF4-FFF2-40B4-BE49-F238E27FC236}">
                <a16:creationId xmlns:a16="http://schemas.microsoft.com/office/drawing/2014/main" id="{315A6383-6679-BE4B-A09E-C048881AA3F2}"/>
              </a:ext>
            </a:extLst>
          </p:cNvPr>
          <p:cNvSpPr>
            <a:spLocks noGrp="1"/>
          </p:cNvSpPr>
          <p:nvPr>
            <p:ph type="body" sz="quarter" idx="13" hasCustomPrompt="1"/>
          </p:nvPr>
        </p:nvSpPr>
        <p:spPr>
          <a:xfrm>
            <a:off x="230448" y="6290537"/>
            <a:ext cx="6691183" cy="365125"/>
          </a:xfrm>
        </p:spPr>
        <p:txBody>
          <a:bodyPr anchor="ctr">
            <a:noAutofit/>
          </a:bodyPr>
          <a:lstStyle>
            <a:lvl1pPr marL="0" indent="0">
              <a:buNone/>
              <a:defRPr sz="1400">
                <a:solidFill>
                  <a:srgbClr val="00845D"/>
                </a:solidFill>
              </a:defRPr>
            </a:lvl1pPr>
            <a:lvl2pPr marL="457200" indent="0">
              <a:buNone/>
              <a:defRPr sz="1400">
                <a:solidFill>
                  <a:srgbClr val="00845D"/>
                </a:solidFill>
              </a:defRPr>
            </a:lvl2pPr>
            <a:lvl3pPr marL="914400" indent="0">
              <a:buNone/>
              <a:defRPr sz="1400">
                <a:solidFill>
                  <a:srgbClr val="00845D"/>
                </a:solidFill>
              </a:defRPr>
            </a:lvl3pPr>
            <a:lvl4pPr marL="1371600" indent="0">
              <a:buNone/>
              <a:defRPr sz="1400">
                <a:solidFill>
                  <a:srgbClr val="00845D"/>
                </a:solidFill>
              </a:defRPr>
            </a:lvl4pPr>
            <a:lvl5pPr marL="1828800" indent="0">
              <a:buNone/>
              <a:defRPr sz="1400">
                <a:solidFill>
                  <a:srgbClr val="00845D"/>
                </a:solidFill>
              </a:defRPr>
            </a:lvl5pPr>
          </a:lstStyle>
          <a:p>
            <a:pPr lvl="0"/>
            <a:r>
              <a:rPr lang="en-US" dirty="0"/>
              <a:t>Text here</a:t>
            </a:r>
          </a:p>
        </p:txBody>
      </p:sp>
      <p:sp>
        <p:nvSpPr>
          <p:cNvPr id="23" name="Text Placeholder 22">
            <a:extLst>
              <a:ext uri="{FF2B5EF4-FFF2-40B4-BE49-F238E27FC236}">
                <a16:creationId xmlns:a16="http://schemas.microsoft.com/office/drawing/2014/main" id="{11D0F1FB-190B-214D-91E2-BDA9082B74CC}"/>
              </a:ext>
            </a:extLst>
          </p:cNvPr>
          <p:cNvSpPr>
            <a:spLocks noGrp="1"/>
          </p:cNvSpPr>
          <p:nvPr>
            <p:ph type="body" sz="quarter" idx="14" hasCustomPrompt="1"/>
          </p:nvPr>
        </p:nvSpPr>
        <p:spPr>
          <a:xfrm>
            <a:off x="11384902" y="6290537"/>
            <a:ext cx="782595" cy="365124"/>
          </a:xfrm>
        </p:spPr>
        <p:txBody>
          <a:bodyPr anchor="ctr">
            <a:noAutofit/>
          </a:bodyPr>
          <a:lstStyle>
            <a:lvl1pPr marL="0" indent="0" algn="r">
              <a:buNone/>
              <a:defRPr sz="2000" b="1" i="0">
                <a:solidFill>
                  <a:schemeClr val="bg1"/>
                </a:solidFill>
                <a:latin typeface="Calibre Semibold" panose="020B0503030202060203" pitchFamily="34" charset="77"/>
              </a:defRPr>
            </a:lvl1pPr>
            <a:lvl2pPr marL="457200" indent="0" algn="r">
              <a:buNone/>
              <a:defRPr sz="1800"/>
            </a:lvl2pPr>
            <a:lvl3pPr marL="914400" indent="0" algn="r">
              <a:buNone/>
              <a:defRPr sz="1800"/>
            </a:lvl3pPr>
            <a:lvl4pPr marL="1371600" indent="0" algn="r">
              <a:buNone/>
              <a:defRPr sz="1800"/>
            </a:lvl4pPr>
            <a:lvl5pPr marL="1828800" indent="0" algn="r">
              <a:buNone/>
              <a:defRPr sz="1800"/>
            </a:lvl5pPr>
          </a:lstStyle>
          <a:p>
            <a:pPr lvl="0"/>
            <a:r>
              <a:rPr lang="en-US" dirty="0" err="1"/>
              <a:t>Pg</a:t>
            </a:r>
            <a:r>
              <a:rPr lang="en-US" dirty="0"/>
              <a:t>#</a:t>
            </a:r>
          </a:p>
        </p:txBody>
      </p:sp>
      <p:sp>
        <p:nvSpPr>
          <p:cNvPr id="25" name="Text Placeholder 24">
            <a:extLst>
              <a:ext uri="{FF2B5EF4-FFF2-40B4-BE49-F238E27FC236}">
                <a16:creationId xmlns:a16="http://schemas.microsoft.com/office/drawing/2014/main" id="{4D57607B-A4CB-564B-A94D-61A5B8759203}"/>
              </a:ext>
            </a:extLst>
          </p:cNvPr>
          <p:cNvSpPr>
            <a:spLocks noGrp="1"/>
          </p:cNvSpPr>
          <p:nvPr>
            <p:ph type="body" sz="quarter" idx="15" hasCustomPrompt="1"/>
          </p:nvPr>
        </p:nvSpPr>
        <p:spPr>
          <a:xfrm>
            <a:off x="7050950" y="6290539"/>
            <a:ext cx="3930650" cy="365124"/>
          </a:xfrm>
        </p:spPr>
        <p:txBody>
          <a:bodyPr anchor="ctr">
            <a:noAutofit/>
          </a:bodyPr>
          <a:lstStyle>
            <a:lvl1pPr marL="0" indent="0" algn="r">
              <a:buNone/>
              <a:defRPr sz="1100" b="0" i="0">
                <a:latin typeface="Calibre" panose="020B0503030202060203" pitchFamily="34" charset="77"/>
              </a:defRPr>
            </a:lvl1pPr>
            <a:lvl2pPr marL="457200" indent="0">
              <a:buNone/>
              <a:defRPr sz="1100" b="0" i="0">
                <a:latin typeface="Calibre" panose="020B0503030202060203" pitchFamily="34" charset="77"/>
              </a:defRPr>
            </a:lvl2pPr>
            <a:lvl3pPr marL="914400" indent="0">
              <a:buNone/>
              <a:defRPr sz="1100" b="0" i="0">
                <a:latin typeface="Calibre" panose="020B0503030202060203" pitchFamily="34" charset="77"/>
              </a:defRPr>
            </a:lvl3pPr>
            <a:lvl4pPr marL="1371600" indent="0">
              <a:buNone/>
              <a:defRPr sz="1100" b="0" i="0">
                <a:latin typeface="Calibre" panose="020B0503030202060203" pitchFamily="34" charset="77"/>
              </a:defRPr>
            </a:lvl4pPr>
            <a:lvl5pPr marL="1828800" indent="0">
              <a:buNone/>
              <a:defRPr sz="1100" b="0" i="0">
                <a:latin typeface="Calibre" panose="020B0503030202060203" pitchFamily="34" charset="77"/>
              </a:defRPr>
            </a:lvl5pPr>
          </a:lstStyle>
          <a:p>
            <a:pPr lvl="0"/>
            <a:r>
              <a:rPr lang="en-US" dirty="0"/>
              <a:t>© 2019 The National Council for Agricultural Education</a:t>
            </a:r>
          </a:p>
        </p:txBody>
      </p:sp>
    </p:spTree>
    <p:extLst>
      <p:ext uri="{BB962C8B-B14F-4D97-AF65-F5344CB8AC3E}">
        <p14:creationId xmlns:p14="http://schemas.microsoft.com/office/powerpoint/2010/main" val="1010604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slide A">
    <p:spTree>
      <p:nvGrpSpPr>
        <p:cNvPr id="1" name=""/>
        <p:cNvGrpSpPr/>
        <p:nvPr/>
      </p:nvGrpSpPr>
      <p:grpSpPr>
        <a:xfrm>
          <a:off x="0" y="0"/>
          <a:ext cx="0" cy="0"/>
          <a:chOff x="0" y="0"/>
          <a:chExt cx="0" cy="0"/>
        </a:xfrm>
      </p:grpSpPr>
      <p:pic>
        <p:nvPicPr>
          <p:cNvPr id="7" name="Picture 6" descr="A close up of a street&#10;&#10;Description automatically generated">
            <a:extLst>
              <a:ext uri="{FF2B5EF4-FFF2-40B4-BE49-F238E27FC236}">
                <a16:creationId xmlns:a16="http://schemas.microsoft.com/office/drawing/2014/main" id="{9D3CC1FD-3838-B94B-853C-7CD68119D02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Text Placeholder 26">
            <a:extLst>
              <a:ext uri="{FF2B5EF4-FFF2-40B4-BE49-F238E27FC236}">
                <a16:creationId xmlns:a16="http://schemas.microsoft.com/office/drawing/2014/main" id="{315A6383-6679-BE4B-A09E-C048881AA3F2}"/>
              </a:ext>
            </a:extLst>
          </p:cNvPr>
          <p:cNvSpPr>
            <a:spLocks noGrp="1"/>
          </p:cNvSpPr>
          <p:nvPr>
            <p:ph type="body" sz="quarter" idx="13" hasCustomPrompt="1"/>
          </p:nvPr>
        </p:nvSpPr>
        <p:spPr>
          <a:xfrm>
            <a:off x="207298" y="6290537"/>
            <a:ext cx="6691183" cy="365125"/>
          </a:xfrm>
        </p:spPr>
        <p:txBody>
          <a:bodyPr anchor="ctr">
            <a:noAutofit/>
          </a:bodyPr>
          <a:lstStyle>
            <a:lvl1pPr marL="0" indent="0">
              <a:buNone/>
              <a:defRPr sz="1400">
                <a:solidFill>
                  <a:srgbClr val="00845D"/>
                </a:solidFill>
              </a:defRPr>
            </a:lvl1pPr>
            <a:lvl2pPr marL="457200" indent="0">
              <a:buNone/>
              <a:defRPr sz="1400">
                <a:solidFill>
                  <a:srgbClr val="00845D"/>
                </a:solidFill>
              </a:defRPr>
            </a:lvl2pPr>
            <a:lvl3pPr marL="914400" indent="0">
              <a:buNone/>
              <a:defRPr sz="1400">
                <a:solidFill>
                  <a:srgbClr val="00845D"/>
                </a:solidFill>
              </a:defRPr>
            </a:lvl3pPr>
            <a:lvl4pPr marL="1371600" indent="0">
              <a:buNone/>
              <a:defRPr sz="1400">
                <a:solidFill>
                  <a:srgbClr val="00845D"/>
                </a:solidFill>
              </a:defRPr>
            </a:lvl4pPr>
            <a:lvl5pPr marL="1828800" indent="0">
              <a:buNone/>
              <a:defRPr sz="1400">
                <a:solidFill>
                  <a:srgbClr val="00845D"/>
                </a:solidFill>
              </a:defRPr>
            </a:lvl5pPr>
          </a:lstStyle>
          <a:p>
            <a:pPr lvl="0"/>
            <a:r>
              <a:rPr lang="en-US" dirty="0"/>
              <a:t>Text here</a:t>
            </a:r>
          </a:p>
        </p:txBody>
      </p:sp>
      <p:sp>
        <p:nvSpPr>
          <p:cNvPr id="23" name="Text Placeholder 22">
            <a:extLst>
              <a:ext uri="{FF2B5EF4-FFF2-40B4-BE49-F238E27FC236}">
                <a16:creationId xmlns:a16="http://schemas.microsoft.com/office/drawing/2014/main" id="{11D0F1FB-190B-214D-91E2-BDA9082B74CC}"/>
              </a:ext>
            </a:extLst>
          </p:cNvPr>
          <p:cNvSpPr>
            <a:spLocks noGrp="1"/>
          </p:cNvSpPr>
          <p:nvPr>
            <p:ph type="body" sz="quarter" idx="14" hasCustomPrompt="1"/>
          </p:nvPr>
        </p:nvSpPr>
        <p:spPr>
          <a:xfrm>
            <a:off x="11384902" y="6290537"/>
            <a:ext cx="782595" cy="365124"/>
          </a:xfrm>
        </p:spPr>
        <p:txBody>
          <a:bodyPr anchor="ctr">
            <a:noAutofit/>
          </a:bodyPr>
          <a:lstStyle>
            <a:lvl1pPr marL="0" indent="0" algn="r">
              <a:buNone/>
              <a:defRPr sz="2000" b="1" i="0">
                <a:solidFill>
                  <a:schemeClr val="bg1"/>
                </a:solidFill>
                <a:latin typeface="Calibre Semibold" panose="020B0503030202060203" pitchFamily="34" charset="77"/>
              </a:defRPr>
            </a:lvl1pPr>
            <a:lvl2pPr marL="457200" indent="0" algn="r">
              <a:buNone/>
              <a:defRPr sz="1800"/>
            </a:lvl2pPr>
            <a:lvl3pPr marL="914400" indent="0" algn="r">
              <a:buNone/>
              <a:defRPr sz="1800"/>
            </a:lvl3pPr>
            <a:lvl4pPr marL="1371600" indent="0" algn="r">
              <a:buNone/>
              <a:defRPr sz="1800"/>
            </a:lvl4pPr>
            <a:lvl5pPr marL="1828800" indent="0" algn="r">
              <a:buNone/>
              <a:defRPr sz="1800"/>
            </a:lvl5pPr>
          </a:lstStyle>
          <a:p>
            <a:pPr lvl="0"/>
            <a:r>
              <a:rPr lang="en-US" dirty="0" err="1"/>
              <a:t>Pg</a:t>
            </a:r>
            <a:r>
              <a:rPr lang="en-US" dirty="0"/>
              <a:t>#</a:t>
            </a:r>
          </a:p>
        </p:txBody>
      </p:sp>
      <p:sp>
        <p:nvSpPr>
          <p:cNvPr id="25" name="Text Placeholder 24">
            <a:extLst>
              <a:ext uri="{FF2B5EF4-FFF2-40B4-BE49-F238E27FC236}">
                <a16:creationId xmlns:a16="http://schemas.microsoft.com/office/drawing/2014/main" id="{4D57607B-A4CB-564B-A94D-61A5B8759203}"/>
              </a:ext>
            </a:extLst>
          </p:cNvPr>
          <p:cNvSpPr>
            <a:spLocks noGrp="1"/>
          </p:cNvSpPr>
          <p:nvPr>
            <p:ph type="body" sz="quarter" idx="15" hasCustomPrompt="1"/>
          </p:nvPr>
        </p:nvSpPr>
        <p:spPr>
          <a:xfrm>
            <a:off x="7027800" y="6290539"/>
            <a:ext cx="3930650" cy="365124"/>
          </a:xfrm>
        </p:spPr>
        <p:txBody>
          <a:bodyPr anchor="ctr">
            <a:noAutofit/>
          </a:bodyPr>
          <a:lstStyle>
            <a:lvl1pPr marL="0" indent="0" algn="r">
              <a:buNone/>
              <a:defRPr sz="1100" b="0" i="0">
                <a:latin typeface="Calibre" panose="020B0503030202060203" pitchFamily="34" charset="77"/>
              </a:defRPr>
            </a:lvl1pPr>
            <a:lvl2pPr marL="457200" indent="0">
              <a:buNone/>
              <a:defRPr sz="1100" b="0" i="0">
                <a:latin typeface="Calibre" panose="020B0503030202060203" pitchFamily="34" charset="77"/>
              </a:defRPr>
            </a:lvl2pPr>
            <a:lvl3pPr marL="914400" indent="0">
              <a:buNone/>
              <a:defRPr sz="1100" b="0" i="0">
                <a:latin typeface="Calibre" panose="020B0503030202060203" pitchFamily="34" charset="77"/>
              </a:defRPr>
            </a:lvl3pPr>
            <a:lvl4pPr marL="1371600" indent="0">
              <a:buNone/>
              <a:defRPr sz="1100" b="0" i="0">
                <a:latin typeface="Calibre" panose="020B0503030202060203" pitchFamily="34" charset="77"/>
              </a:defRPr>
            </a:lvl4pPr>
            <a:lvl5pPr marL="1828800" indent="0">
              <a:buNone/>
              <a:defRPr sz="1100" b="0" i="0">
                <a:latin typeface="Calibre" panose="020B0503030202060203" pitchFamily="34" charset="77"/>
              </a:defRPr>
            </a:lvl5pPr>
          </a:lstStyle>
          <a:p>
            <a:pPr lvl="0"/>
            <a:r>
              <a:rPr lang="en-US" dirty="0"/>
              <a:t>© 2019 The National Council for Agricultural Education</a:t>
            </a:r>
          </a:p>
        </p:txBody>
      </p:sp>
    </p:spTree>
    <p:extLst>
      <p:ext uri="{BB962C8B-B14F-4D97-AF65-F5344CB8AC3E}">
        <p14:creationId xmlns:p14="http://schemas.microsoft.com/office/powerpoint/2010/main" val="4101871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slide B">
    <p:spTree>
      <p:nvGrpSpPr>
        <p:cNvPr id="1" name=""/>
        <p:cNvGrpSpPr/>
        <p:nvPr/>
      </p:nvGrpSpPr>
      <p:grpSpPr>
        <a:xfrm>
          <a:off x="0" y="0"/>
          <a:ext cx="0" cy="0"/>
          <a:chOff x="0" y="0"/>
          <a:chExt cx="0" cy="0"/>
        </a:xfrm>
      </p:grpSpPr>
      <p:pic>
        <p:nvPicPr>
          <p:cNvPr id="10" name="Picture 9" descr="A close up of a street&#10;&#10;Description automatically generated">
            <a:extLst>
              <a:ext uri="{FF2B5EF4-FFF2-40B4-BE49-F238E27FC236}">
                <a16:creationId xmlns:a16="http://schemas.microsoft.com/office/drawing/2014/main" id="{4654197F-769F-E44F-A8E2-79AB9075CF7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9A507FA-5A82-A741-AD8D-E9DF2693F989}"/>
              </a:ext>
            </a:extLst>
          </p:cNvPr>
          <p:cNvSpPr>
            <a:spLocks noGrp="1"/>
          </p:cNvSpPr>
          <p:nvPr>
            <p:ph type="title"/>
          </p:nvPr>
        </p:nvSpPr>
        <p:spPr>
          <a:xfrm>
            <a:off x="576649" y="461319"/>
            <a:ext cx="11013989" cy="1229369"/>
          </a:xfrm>
        </p:spPr>
        <p:txBody>
          <a:bodyPr anchor="t">
            <a:normAutofit/>
          </a:bodyPr>
          <a:lstStyle>
            <a:lvl1pPr>
              <a:defRPr sz="4000">
                <a:solidFill>
                  <a:srgbClr val="00554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20D631D-58AD-E545-BC7F-D372BA8DE23F}"/>
              </a:ext>
            </a:extLst>
          </p:cNvPr>
          <p:cNvSpPr>
            <a:spLocks noGrp="1"/>
          </p:cNvSpPr>
          <p:nvPr>
            <p:ph sz="half" idx="1"/>
          </p:nvPr>
        </p:nvSpPr>
        <p:spPr>
          <a:xfrm>
            <a:off x="576649" y="1825625"/>
            <a:ext cx="5443151"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BF2A523-A55E-3C49-B287-8C41B9D8BDF8}"/>
              </a:ext>
            </a:extLst>
          </p:cNvPr>
          <p:cNvSpPr>
            <a:spLocks noGrp="1"/>
          </p:cNvSpPr>
          <p:nvPr>
            <p:ph sz="half" idx="2"/>
          </p:nvPr>
        </p:nvSpPr>
        <p:spPr>
          <a:xfrm>
            <a:off x="6172200" y="1825625"/>
            <a:ext cx="541843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26">
            <a:extLst>
              <a:ext uri="{FF2B5EF4-FFF2-40B4-BE49-F238E27FC236}">
                <a16:creationId xmlns:a16="http://schemas.microsoft.com/office/drawing/2014/main" id="{1AEBB786-C703-5848-B7C9-6BD5F4BC1ECB}"/>
              </a:ext>
            </a:extLst>
          </p:cNvPr>
          <p:cNvSpPr>
            <a:spLocks noGrp="1"/>
          </p:cNvSpPr>
          <p:nvPr>
            <p:ph type="body" sz="quarter" idx="13" hasCustomPrompt="1"/>
          </p:nvPr>
        </p:nvSpPr>
        <p:spPr>
          <a:xfrm>
            <a:off x="207298" y="6290537"/>
            <a:ext cx="6691183" cy="365125"/>
          </a:xfrm>
        </p:spPr>
        <p:txBody>
          <a:bodyPr anchor="ctr">
            <a:noAutofit/>
          </a:bodyPr>
          <a:lstStyle>
            <a:lvl1pPr marL="0" indent="0">
              <a:buNone/>
              <a:defRPr sz="1400">
                <a:solidFill>
                  <a:srgbClr val="00845D"/>
                </a:solidFill>
              </a:defRPr>
            </a:lvl1pPr>
            <a:lvl2pPr marL="457200" indent="0">
              <a:buNone/>
              <a:defRPr sz="1400">
                <a:solidFill>
                  <a:srgbClr val="00845D"/>
                </a:solidFill>
              </a:defRPr>
            </a:lvl2pPr>
            <a:lvl3pPr marL="914400" indent="0">
              <a:buNone/>
              <a:defRPr sz="1400">
                <a:solidFill>
                  <a:srgbClr val="00845D"/>
                </a:solidFill>
              </a:defRPr>
            </a:lvl3pPr>
            <a:lvl4pPr marL="1371600" indent="0">
              <a:buNone/>
              <a:defRPr sz="1400">
                <a:solidFill>
                  <a:srgbClr val="00845D"/>
                </a:solidFill>
              </a:defRPr>
            </a:lvl4pPr>
            <a:lvl5pPr marL="1828800" indent="0">
              <a:buNone/>
              <a:defRPr sz="1400">
                <a:solidFill>
                  <a:srgbClr val="00845D"/>
                </a:solidFill>
              </a:defRPr>
            </a:lvl5pPr>
          </a:lstStyle>
          <a:p>
            <a:pPr lvl="0"/>
            <a:r>
              <a:rPr lang="en-US" dirty="0"/>
              <a:t>Text here</a:t>
            </a:r>
          </a:p>
        </p:txBody>
      </p:sp>
      <p:sp>
        <p:nvSpPr>
          <p:cNvPr id="30" name="Text Placeholder 22">
            <a:extLst>
              <a:ext uri="{FF2B5EF4-FFF2-40B4-BE49-F238E27FC236}">
                <a16:creationId xmlns:a16="http://schemas.microsoft.com/office/drawing/2014/main" id="{F49BB60A-79B2-EB45-B1FE-D635BEC6E8E8}"/>
              </a:ext>
            </a:extLst>
          </p:cNvPr>
          <p:cNvSpPr>
            <a:spLocks noGrp="1"/>
          </p:cNvSpPr>
          <p:nvPr>
            <p:ph type="body" sz="quarter" idx="14" hasCustomPrompt="1"/>
          </p:nvPr>
        </p:nvSpPr>
        <p:spPr>
          <a:xfrm>
            <a:off x="11384902" y="6290537"/>
            <a:ext cx="782595" cy="365124"/>
          </a:xfrm>
        </p:spPr>
        <p:txBody>
          <a:bodyPr anchor="ctr">
            <a:noAutofit/>
          </a:bodyPr>
          <a:lstStyle>
            <a:lvl1pPr marL="0" indent="0" algn="r">
              <a:buNone/>
              <a:defRPr sz="2000" b="1" i="0">
                <a:solidFill>
                  <a:schemeClr val="bg1"/>
                </a:solidFill>
                <a:latin typeface="Calibre Semibold" panose="020B0503030202060203" pitchFamily="34" charset="77"/>
              </a:defRPr>
            </a:lvl1pPr>
            <a:lvl2pPr marL="457200" indent="0" algn="r">
              <a:buNone/>
              <a:defRPr sz="1800"/>
            </a:lvl2pPr>
            <a:lvl3pPr marL="914400" indent="0" algn="r">
              <a:buNone/>
              <a:defRPr sz="1800"/>
            </a:lvl3pPr>
            <a:lvl4pPr marL="1371600" indent="0" algn="r">
              <a:buNone/>
              <a:defRPr sz="1800"/>
            </a:lvl4pPr>
            <a:lvl5pPr marL="1828800" indent="0" algn="r">
              <a:buNone/>
              <a:defRPr sz="1800"/>
            </a:lvl5pPr>
          </a:lstStyle>
          <a:p>
            <a:pPr lvl="0"/>
            <a:r>
              <a:rPr lang="en-US" dirty="0" err="1"/>
              <a:t>Pg</a:t>
            </a:r>
            <a:r>
              <a:rPr lang="en-US" dirty="0"/>
              <a:t>#</a:t>
            </a:r>
          </a:p>
        </p:txBody>
      </p:sp>
      <p:sp>
        <p:nvSpPr>
          <p:cNvPr id="31" name="Text Placeholder 24">
            <a:extLst>
              <a:ext uri="{FF2B5EF4-FFF2-40B4-BE49-F238E27FC236}">
                <a16:creationId xmlns:a16="http://schemas.microsoft.com/office/drawing/2014/main" id="{E079B5BE-D02F-D540-B4AB-45C2F78EF439}"/>
              </a:ext>
            </a:extLst>
          </p:cNvPr>
          <p:cNvSpPr>
            <a:spLocks noGrp="1"/>
          </p:cNvSpPr>
          <p:nvPr>
            <p:ph type="body" sz="quarter" idx="15" hasCustomPrompt="1"/>
          </p:nvPr>
        </p:nvSpPr>
        <p:spPr>
          <a:xfrm>
            <a:off x="7027800" y="6290539"/>
            <a:ext cx="3930650" cy="365124"/>
          </a:xfrm>
        </p:spPr>
        <p:txBody>
          <a:bodyPr anchor="ctr">
            <a:noAutofit/>
          </a:bodyPr>
          <a:lstStyle>
            <a:lvl1pPr marL="0" indent="0" algn="r">
              <a:buNone/>
              <a:defRPr sz="1100" b="0" i="0">
                <a:latin typeface="Calibre" panose="020B0503030202060203" pitchFamily="34" charset="77"/>
              </a:defRPr>
            </a:lvl1pPr>
            <a:lvl2pPr marL="457200" indent="0">
              <a:buNone/>
              <a:defRPr sz="1100" b="0" i="0">
                <a:latin typeface="Calibre" panose="020B0503030202060203" pitchFamily="34" charset="77"/>
              </a:defRPr>
            </a:lvl2pPr>
            <a:lvl3pPr marL="914400" indent="0">
              <a:buNone/>
              <a:defRPr sz="1100" b="0" i="0">
                <a:latin typeface="Calibre" panose="020B0503030202060203" pitchFamily="34" charset="77"/>
              </a:defRPr>
            </a:lvl3pPr>
            <a:lvl4pPr marL="1371600" indent="0">
              <a:buNone/>
              <a:defRPr sz="1100" b="0" i="0">
                <a:latin typeface="Calibre" panose="020B0503030202060203" pitchFamily="34" charset="77"/>
              </a:defRPr>
            </a:lvl4pPr>
            <a:lvl5pPr marL="1828800" indent="0">
              <a:buNone/>
              <a:defRPr sz="1100" b="0" i="0">
                <a:latin typeface="Calibre" panose="020B0503030202060203" pitchFamily="34" charset="77"/>
              </a:defRPr>
            </a:lvl5pPr>
          </a:lstStyle>
          <a:p>
            <a:pPr lvl="0"/>
            <a:r>
              <a:rPr lang="en-US" dirty="0"/>
              <a:t>© 2019 The National Council for Agricultural Education</a:t>
            </a:r>
          </a:p>
        </p:txBody>
      </p:sp>
    </p:spTree>
    <p:extLst>
      <p:ext uri="{BB962C8B-B14F-4D97-AF65-F5344CB8AC3E}">
        <p14:creationId xmlns:p14="http://schemas.microsoft.com/office/powerpoint/2010/main" val="1185427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slide C">
    <p:spTree>
      <p:nvGrpSpPr>
        <p:cNvPr id="1" name=""/>
        <p:cNvGrpSpPr/>
        <p:nvPr/>
      </p:nvGrpSpPr>
      <p:grpSpPr>
        <a:xfrm>
          <a:off x="0" y="0"/>
          <a:ext cx="0" cy="0"/>
          <a:chOff x="0" y="0"/>
          <a:chExt cx="0" cy="0"/>
        </a:xfrm>
      </p:grpSpPr>
      <p:pic>
        <p:nvPicPr>
          <p:cNvPr id="10" name="Picture 9" descr="A close up of a street&#10;&#10;Description automatically generated">
            <a:extLst>
              <a:ext uri="{FF2B5EF4-FFF2-40B4-BE49-F238E27FC236}">
                <a16:creationId xmlns:a16="http://schemas.microsoft.com/office/drawing/2014/main" id="{3FC3C822-D32B-D349-AD9B-E6237473A35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75C9B4A-4876-FD44-A1D8-D649BEECAAB4}"/>
              </a:ext>
            </a:extLst>
          </p:cNvPr>
          <p:cNvSpPr>
            <a:spLocks noGrp="1"/>
          </p:cNvSpPr>
          <p:nvPr>
            <p:ph type="title"/>
          </p:nvPr>
        </p:nvSpPr>
        <p:spPr>
          <a:xfrm>
            <a:off x="576650" y="457200"/>
            <a:ext cx="4195375" cy="1600200"/>
          </a:xfrm>
        </p:spPr>
        <p:txBody>
          <a:bodyPr anchor="t"/>
          <a:lstStyle>
            <a:lvl1pPr>
              <a:defRPr sz="3200">
                <a:solidFill>
                  <a:srgbClr val="00554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B5DBEF6-1259-5E48-8CB1-DBCE1AC3DDCA}"/>
              </a:ext>
            </a:extLst>
          </p:cNvPr>
          <p:cNvSpPr>
            <a:spLocks noGrp="1"/>
          </p:cNvSpPr>
          <p:nvPr>
            <p:ph idx="1"/>
          </p:nvPr>
        </p:nvSpPr>
        <p:spPr>
          <a:xfrm>
            <a:off x="5183187" y="457201"/>
            <a:ext cx="6432163"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8F4CCED-FE21-8946-B340-50716E532969}"/>
              </a:ext>
            </a:extLst>
          </p:cNvPr>
          <p:cNvSpPr>
            <a:spLocks noGrp="1"/>
          </p:cNvSpPr>
          <p:nvPr>
            <p:ph type="body" sz="half" idx="2"/>
          </p:nvPr>
        </p:nvSpPr>
        <p:spPr>
          <a:xfrm>
            <a:off x="576650" y="2057400"/>
            <a:ext cx="41953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3" name="Text Placeholder 26">
            <a:extLst>
              <a:ext uri="{FF2B5EF4-FFF2-40B4-BE49-F238E27FC236}">
                <a16:creationId xmlns:a16="http://schemas.microsoft.com/office/drawing/2014/main" id="{CADFE91D-A018-9E42-BD20-E497D144EE16}"/>
              </a:ext>
            </a:extLst>
          </p:cNvPr>
          <p:cNvSpPr>
            <a:spLocks noGrp="1"/>
          </p:cNvSpPr>
          <p:nvPr>
            <p:ph type="body" sz="quarter" idx="13" hasCustomPrompt="1"/>
          </p:nvPr>
        </p:nvSpPr>
        <p:spPr>
          <a:xfrm>
            <a:off x="195726" y="6290537"/>
            <a:ext cx="6691183" cy="365125"/>
          </a:xfrm>
        </p:spPr>
        <p:txBody>
          <a:bodyPr anchor="ctr">
            <a:noAutofit/>
          </a:bodyPr>
          <a:lstStyle>
            <a:lvl1pPr marL="0" indent="0">
              <a:buNone/>
              <a:defRPr sz="1400">
                <a:solidFill>
                  <a:srgbClr val="00845D"/>
                </a:solidFill>
              </a:defRPr>
            </a:lvl1pPr>
            <a:lvl2pPr marL="457200" indent="0">
              <a:buNone/>
              <a:defRPr sz="1400">
                <a:solidFill>
                  <a:srgbClr val="00845D"/>
                </a:solidFill>
              </a:defRPr>
            </a:lvl2pPr>
            <a:lvl3pPr marL="914400" indent="0">
              <a:buNone/>
              <a:defRPr sz="1400">
                <a:solidFill>
                  <a:srgbClr val="00845D"/>
                </a:solidFill>
              </a:defRPr>
            </a:lvl3pPr>
            <a:lvl4pPr marL="1371600" indent="0">
              <a:buNone/>
              <a:defRPr sz="1400">
                <a:solidFill>
                  <a:srgbClr val="00845D"/>
                </a:solidFill>
              </a:defRPr>
            </a:lvl4pPr>
            <a:lvl5pPr marL="1828800" indent="0">
              <a:buNone/>
              <a:defRPr sz="1400">
                <a:solidFill>
                  <a:srgbClr val="00845D"/>
                </a:solidFill>
              </a:defRPr>
            </a:lvl5pPr>
          </a:lstStyle>
          <a:p>
            <a:pPr lvl="0"/>
            <a:r>
              <a:rPr lang="en-US" dirty="0"/>
              <a:t>Text here</a:t>
            </a:r>
          </a:p>
        </p:txBody>
      </p:sp>
      <p:sp>
        <p:nvSpPr>
          <p:cNvPr id="14" name="Text Placeholder 22">
            <a:extLst>
              <a:ext uri="{FF2B5EF4-FFF2-40B4-BE49-F238E27FC236}">
                <a16:creationId xmlns:a16="http://schemas.microsoft.com/office/drawing/2014/main" id="{99FE8132-8D9E-9746-A22B-3496E6839BC7}"/>
              </a:ext>
            </a:extLst>
          </p:cNvPr>
          <p:cNvSpPr>
            <a:spLocks noGrp="1"/>
          </p:cNvSpPr>
          <p:nvPr>
            <p:ph type="body" sz="quarter" idx="14" hasCustomPrompt="1"/>
          </p:nvPr>
        </p:nvSpPr>
        <p:spPr>
          <a:xfrm>
            <a:off x="11384902" y="6290537"/>
            <a:ext cx="782595" cy="365124"/>
          </a:xfrm>
        </p:spPr>
        <p:txBody>
          <a:bodyPr anchor="ctr">
            <a:noAutofit/>
          </a:bodyPr>
          <a:lstStyle>
            <a:lvl1pPr marL="0" indent="0" algn="r">
              <a:buNone/>
              <a:defRPr sz="2000" b="1" i="0">
                <a:solidFill>
                  <a:schemeClr val="bg1"/>
                </a:solidFill>
                <a:latin typeface="Calibre Semibold" panose="020B0503030202060203" pitchFamily="34" charset="77"/>
              </a:defRPr>
            </a:lvl1pPr>
            <a:lvl2pPr marL="457200" indent="0" algn="r">
              <a:buNone/>
              <a:defRPr sz="1800"/>
            </a:lvl2pPr>
            <a:lvl3pPr marL="914400" indent="0" algn="r">
              <a:buNone/>
              <a:defRPr sz="1800"/>
            </a:lvl3pPr>
            <a:lvl4pPr marL="1371600" indent="0" algn="r">
              <a:buNone/>
              <a:defRPr sz="1800"/>
            </a:lvl4pPr>
            <a:lvl5pPr marL="1828800" indent="0" algn="r">
              <a:buNone/>
              <a:defRPr sz="1800"/>
            </a:lvl5pPr>
          </a:lstStyle>
          <a:p>
            <a:pPr lvl="0"/>
            <a:r>
              <a:rPr lang="en-US" dirty="0" err="1"/>
              <a:t>Pg</a:t>
            </a:r>
            <a:r>
              <a:rPr lang="en-US" dirty="0"/>
              <a:t>#</a:t>
            </a:r>
          </a:p>
        </p:txBody>
      </p:sp>
      <p:sp>
        <p:nvSpPr>
          <p:cNvPr id="15" name="Text Placeholder 24">
            <a:extLst>
              <a:ext uri="{FF2B5EF4-FFF2-40B4-BE49-F238E27FC236}">
                <a16:creationId xmlns:a16="http://schemas.microsoft.com/office/drawing/2014/main" id="{4EB5FFE3-400E-DE48-9CA4-DB8ACEFD0F8F}"/>
              </a:ext>
            </a:extLst>
          </p:cNvPr>
          <p:cNvSpPr>
            <a:spLocks noGrp="1"/>
          </p:cNvSpPr>
          <p:nvPr>
            <p:ph type="body" sz="quarter" idx="15" hasCustomPrompt="1"/>
          </p:nvPr>
        </p:nvSpPr>
        <p:spPr>
          <a:xfrm>
            <a:off x="7016228" y="6290539"/>
            <a:ext cx="3930650" cy="365124"/>
          </a:xfrm>
        </p:spPr>
        <p:txBody>
          <a:bodyPr anchor="ctr">
            <a:noAutofit/>
          </a:bodyPr>
          <a:lstStyle>
            <a:lvl1pPr marL="0" indent="0" algn="r">
              <a:buNone/>
              <a:defRPr sz="1100" b="0" i="0">
                <a:latin typeface="Calibre" panose="020B0503030202060203" pitchFamily="34" charset="77"/>
              </a:defRPr>
            </a:lvl1pPr>
            <a:lvl2pPr marL="457200" indent="0">
              <a:buNone/>
              <a:defRPr sz="1100" b="0" i="0">
                <a:latin typeface="Calibre" panose="020B0503030202060203" pitchFamily="34" charset="77"/>
              </a:defRPr>
            </a:lvl2pPr>
            <a:lvl3pPr marL="914400" indent="0">
              <a:buNone/>
              <a:defRPr sz="1100" b="0" i="0">
                <a:latin typeface="Calibre" panose="020B0503030202060203" pitchFamily="34" charset="77"/>
              </a:defRPr>
            </a:lvl3pPr>
            <a:lvl4pPr marL="1371600" indent="0">
              <a:buNone/>
              <a:defRPr sz="1100" b="0" i="0">
                <a:latin typeface="Calibre" panose="020B0503030202060203" pitchFamily="34" charset="77"/>
              </a:defRPr>
            </a:lvl4pPr>
            <a:lvl5pPr marL="1828800" indent="0">
              <a:buNone/>
              <a:defRPr sz="1100" b="0" i="0">
                <a:latin typeface="Calibre" panose="020B0503030202060203" pitchFamily="34" charset="77"/>
              </a:defRPr>
            </a:lvl5pPr>
          </a:lstStyle>
          <a:p>
            <a:pPr lvl="0"/>
            <a:r>
              <a:rPr lang="en-US" dirty="0"/>
              <a:t>© 2019 The National Council for Agricultural Education</a:t>
            </a:r>
          </a:p>
        </p:txBody>
      </p:sp>
    </p:spTree>
    <p:extLst>
      <p:ext uri="{BB962C8B-B14F-4D97-AF65-F5344CB8AC3E}">
        <p14:creationId xmlns:p14="http://schemas.microsoft.com/office/powerpoint/2010/main" val="2080638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Content slide B">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9C6660F2-8F2B-2548-A3A1-E9FD8588E81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9A507FA-5A82-A741-AD8D-E9DF2693F989}"/>
              </a:ext>
            </a:extLst>
          </p:cNvPr>
          <p:cNvSpPr>
            <a:spLocks noGrp="1"/>
          </p:cNvSpPr>
          <p:nvPr>
            <p:ph type="title"/>
          </p:nvPr>
        </p:nvSpPr>
        <p:spPr>
          <a:xfrm>
            <a:off x="576649" y="461319"/>
            <a:ext cx="11013989" cy="1229369"/>
          </a:xfrm>
        </p:spPr>
        <p:txBody>
          <a:bodyPr anchor="t">
            <a:normAutofit/>
          </a:bodyPr>
          <a:lstStyle>
            <a:lvl1pPr>
              <a:defRPr sz="4000">
                <a:solidFill>
                  <a:srgbClr val="00554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20D631D-58AD-E545-BC7F-D372BA8DE23F}"/>
              </a:ext>
            </a:extLst>
          </p:cNvPr>
          <p:cNvSpPr>
            <a:spLocks noGrp="1"/>
          </p:cNvSpPr>
          <p:nvPr>
            <p:ph sz="half" idx="1"/>
          </p:nvPr>
        </p:nvSpPr>
        <p:spPr>
          <a:xfrm>
            <a:off x="576649" y="1825625"/>
            <a:ext cx="5443151" cy="372667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BF2A523-A55E-3C49-B287-8C41B9D8BDF8}"/>
              </a:ext>
            </a:extLst>
          </p:cNvPr>
          <p:cNvSpPr>
            <a:spLocks noGrp="1"/>
          </p:cNvSpPr>
          <p:nvPr>
            <p:ph sz="half" idx="2"/>
          </p:nvPr>
        </p:nvSpPr>
        <p:spPr>
          <a:xfrm>
            <a:off x="6172200" y="1825625"/>
            <a:ext cx="5418438" cy="37266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2">
            <a:extLst>
              <a:ext uri="{FF2B5EF4-FFF2-40B4-BE49-F238E27FC236}">
                <a16:creationId xmlns:a16="http://schemas.microsoft.com/office/drawing/2014/main" id="{D3FC3EF3-37DB-8244-850A-D204A198B20B}"/>
              </a:ext>
            </a:extLst>
          </p:cNvPr>
          <p:cNvSpPr>
            <a:spLocks noGrp="1"/>
          </p:cNvSpPr>
          <p:nvPr>
            <p:ph type="body" sz="quarter" idx="15" hasCustomPrompt="1"/>
          </p:nvPr>
        </p:nvSpPr>
        <p:spPr>
          <a:xfrm>
            <a:off x="11327027" y="6348412"/>
            <a:ext cx="782595" cy="365124"/>
          </a:xfrm>
        </p:spPr>
        <p:txBody>
          <a:bodyPr anchor="ctr">
            <a:noAutofit/>
          </a:bodyPr>
          <a:lstStyle>
            <a:lvl1pPr marL="0" indent="0" algn="r">
              <a:buNone/>
              <a:defRPr sz="2000" b="0" i="0">
                <a:solidFill>
                  <a:schemeClr val="bg1"/>
                </a:solidFill>
                <a:latin typeface="Calibre Medium" panose="020B0503030202060203" pitchFamily="34" charset="77"/>
              </a:defRPr>
            </a:lvl1pPr>
            <a:lvl2pPr marL="457200" indent="0" algn="r">
              <a:buNone/>
              <a:defRPr sz="1800"/>
            </a:lvl2pPr>
            <a:lvl3pPr marL="914400" indent="0" algn="r">
              <a:buNone/>
              <a:defRPr sz="1800"/>
            </a:lvl3pPr>
            <a:lvl4pPr marL="1371600" indent="0" algn="r">
              <a:buNone/>
              <a:defRPr sz="1800"/>
            </a:lvl4pPr>
            <a:lvl5pPr marL="1828800" indent="0" algn="r">
              <a:buNone/>
              <a:defRPr sz="1800"/>
            </a:lvl5pPr>
          </a:lstStyle>
          <a:p>
            <a:pPr lvl="0"/>
            <a:r>
              <a:rPr lang="en-US" dirty="0" err="1"/>
              <a:t>Pg</a:t>
            </a:r>
            <a:r>
              <a:rPr lang="en-US" dirty="0"/>
              <a:t>#</a:t>
            </a:r>
          </a:p>
        </p:txBody>
      </p:sp>
      <p:sp>
        <p:nvSpPr>
          <p:cNvPr id="17" name="Text Placeholder 24">
            <a:extLst>
              <a:ext uri="{FF2B5EF4-FFF2-40B4-BE49-F238E27FC236}">
                <a16:creationId xmlns:a16="http://schemas.microsoft.com/office/drawing/2014/main" id="{E6E5F108-614F-5044-B0C4-21B90D9920D9}"/>
              </a:ext>
            </a:extLst>
          </p:cNvPr>
          <p:cNvSpPr>
            <a:spLocks noGrp="1"/>
          </p:cNvSpPr>
          <p:nvPr>
            <p:ph type="body" sz="quarter" idx="16" hasCustomPrompt="1"/>
          </p:nvPr>
        </p:nvSpPr>
        <p:spPr>
          <a:xfrm>
            <a:off x="7108825" y="6364227"/>
            <a:ext cx="3806102" cy="365124"/>
          </a:xfrm>
        </p:spPr>
        <p:txBody>
          <a:bodyPr anchor="ctr">
            <a:noAutofit/>
          </a:bodyPr>
          <a:lstStyle>
            <a:lvl1pPr marL="0" indent="0" algn="r">
              <a:buNone/>
              <a:defRPr sz="1100" b="0" i="0">
                <a:solidFill>
                  <a:srgbClr val="005543"/>
                </a:solidFill>
                <a:latin typeface="Calibre" panose="020B0503030202060203" pitchFamily="34" charset="77"/>
              </a:defRPr>
            </a:lvl1pPr>
            <a:lvl2pPr marL="457200" indent="0">
              <a:buNone/>
              <a:defRPr sz="1100" b="0" i="0">
                <a:latin typeface="Calibre" panose="020B0503030202060203" pitchFamily="34" charset="77"/>
              </a:defRPr>
            </a:lvl2pPr>
            <a:lvl3pPr marL="914400" indent="0">
              <a:buNone/>
              <a:defRPr sz="1100" b="0" i="0">
                <a:latin typeface="Calibre" panose="020B0503030202060203" pitchFamily="34" charset="77"/>
              </a:defRPr>
            </a:lvl3pPr>
            <a:lvl4pPr marL="1371600" indent="0">
              <a:buNone/>
              <a:defRPr sz="1100" b="0" i="0">
                <a:latin typeface="Calibre" panose="020B0503030202060203" pitchFamily="34" charset="77"/>
              </a:defRPr>
            </a:lvl4pPr>
            <a:lvl5pPr marL="1828800" indent="0">
              <a:buNone/>
              <a:defRPr sz="1100" b="0" i="0">
                <a:latin typeface="Calibre" panose="020B0503030202060203" pitchFamily="34" charset="77"/>
              </a:defRPr>
            </a:lvl5pPr>
          </a:lstStyle>
          <a:p>
            <a:pPr lvl="0"/>
            <a:r>
              <a:rPr lang="en-US" dirty="0"/>
              <a:t>© 2019 The National Council for Agricultural Education</a:t>
            </a:r>
          </a:p>
        </p:txBody>
      </p:sp>
      <p:sp>
        <p:nvSpPr>
          <p:cNvPr id="18" name="Text Placeholder 13">
            <a:extLst>
              <a:ext uri="{FF2B5EF4-FFF2-40B4-BE49-F238E27FC236}">
                <a16:creationId xmlns:a16="http://schemas.microsoft.com/office/drawing/2014/main" id="{4C28CC03-05C0-0B40-B087-93B552112260}"/>
              </a:ext>
            </a:extLst>
          </p:cNvPr>
          <p:cNvSpPr>
            <a:spLocks noGrp="1"/>
          </p:cNvSpPr>
          <p:nvPr>
            <p:ph type="body" sz="quarter" idx="17"/>
          </p:nvPr>
        </p:nvSpPr>
        <p:spPr>
          <a:xfrm>
            <a:off x="198438" y="6364288"/>
            <a:ext cx="6910387" cy="365125"/>
          </a:xfrm>
        </p:spPr>
        <p:txBody>
          <a:bodyPr anchor="ctr">
            <a:normAutofit/>
          </a:bodyPr>
          <a:lstStyle>
            <a:lvl1pPr marL="0" indent="0" algn="l">
              <a:buNone/>
              <a:defRPr sz="1800" b="0" i="0">
                <a:solidFill>
                  <a:schemeClr val="bg1"/>
                </a:solidFill>
                <a:latin typeface="Calibre Medium" panose="020B0503030202060203" pitchFamily="34" charset="77"/>
              </a:defRPr>
            </a:lvl1pPr>
          </a:lstStyle>
          <a:p>
            <a:pPr lvl="0"/>
            <a:r>
              <a:rPr lang="en-US" dirty="0"/>
              <a:t>Click to</a:t>
            </a:r>
          </a:p>
        </p:txBody>
      </p:sp>
    </p:spTree>
    <p:extLst>
      <p:ext uri="{BB962C8B-B14F-4D97-AF65-F5344CB8AC3E}">
        <p14:creationId xmlns:p14="http://schemas.microsoft.com/office/powerpoint/2010/main" val="2112668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ection 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F45264-195B-2F41-8B57-12FA59AC579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7774DC18-F9FF-1642-AE63-E899C6237FD0}"/>
              </a:ext>
            </a:extLst>
          </p:cNvPr>
          <p:cNvSpPr>
            <a:spLocks noGrp="1"/>
          </p:cNvSpPr>
          <p:nvPr>
            <p:ph type="body" sz="quarter" idx="13" hasCustomPrompt="1"/>
          </p:nvPr>
        </p:nvSpPr>
        <p:spPr>
          <a:xfrm>
            <a:off x="220662" y="5917938"/>
            <a:ext cx="6707359" cy="403225"/>
          </a:xfrm>
        </p:spPr>
        <p:txBody>
          <a:bodyPr anchor="ctr"/>
          <a:lstStyle>
            <a:lvl1pPr marL="0" indent="0">
              <a:buNone/>
              <a:defRPr sz="1400">
                <a:solidFill>
                  <a:srgbClr val="00845D"/>
                </a:solidFill>
              </a:defRPr>
            </a:lvl1pPr>
          </a:lstStyle>
          <a:p>
            <a:pPr lvl="0"/>
            <a:r>
              <a:rPr lang="en-US" dirty="0"/>
              <a:t>Text here</a:t>
            </a:r>
          </a:p>
        </p:txBody>
      </p:sp>
      <p:sp>
        <p:nvSpPr>
          <p:cNvPr id="9" name="Title 1">
            <a:extLst>
              <a:ext uri="{FF2B5EF4-FFF2-40B4-BE49-F238E27FC236}">
                <a16:creationId xmlns:a16="http://schemas.microsoft.com/office/drawing/2014/main" id="{15EFF720-DF28-2A46-A982-B413962D8A09}"/>
              </a:ext>
            </a:extLst>
          </p:cNvPr>
          <p:cNvSpPr>
            <a:spLocks noGrp="1"/>
          </p:cNvSpPr>
          <p:nvPr>
            <p:ph type="ctrTitle" hasCustomPrompt="1"/>
          </p:nvPr>
        </p:nvSpPr>
        <p:spPr>
          <a:xfrm>
            <a:off x="5853838" y="2214700"/>
            <a:ext cx="6338162" cy="1821698"/>
          </a:xfrm>
        </p:spPr>
        <p:txBody>
          <a:bodyPr anchor="t">
            <a:normAutofit/>
          </a:bodyPr>
          <a:lstStyle>
            <a:lvl1pPr algn="l">
              <a:defRPr sz="4000" b="0" i="0">
                <a:solidFill>
                  <a:srgbClr val="005543"/>
                </a:solidFill>
                <a:latin typeface="Calibre Medium" panose="020B0503030202060203" pitchFamily="34" charset="77"/>
              </a:defRPr>
            </a:lvl1pPr>
          </a:lstStyle>
          <a:p>
            <a:r>
              <a:rPr lang="en-US" dirty="0"/>
              <a:t>Section header</a:t>
            </a:r>
          </a:p>
        </p:txBody>
      </p:sp>
      <p:sp>
        <p:nvSpPr>
          <p:cNvPr id="12" name="Text Placeholder 22">
            <a:extLst>
              <a:ext uri="{FF2B5EF4-FFF2-40B4-BE49-F238E27FC236}">
                <a16:creationId xmlns:a16="http://schemas.microsoft.com/office/drawing/2014/main" id="{3F4A3387-CD8A-6B49-8DB8-14D76C59AA9F}"/>
              </a:ext>
            </a:extLst>
          </p:cNvPr>
          <p:cNvSpPr>
            <a:spLocks noGrp="1"/>
          </p:cNvSpPr>
          <p:nvPr>
            <p:ph type="body" sz="quarter" idx="15" hasCustomPrompt="1"/>
          </p:nvPr>
        </p:nvSpPr>
        <p:spPr>
          <a:xfrm>
            <a:off x="11327027" y="6348412"/>
            <a:ext cx="782595" cy="365124"/>
          </a:xfrm>
        </p:spPr>
        <p:txBody>
          <a:bodyPr anchor="ctr">
            <a:noAutofit/>
          </a:bodyPr>
          <a:lstStyle>
            <a:lvl1pPr marL="0" indent="0" algn="r">
              <a:buNone/>
              <a:defRPr sz="2000" b="1" i="0">
                <a:solidFill>
                  <a:schemeClr val="bg1"/>
                </a:solidFill>
                <a:latin typeface="Calibre Semibold" panose="020B0503030202060203" pitchFamily="34" charset="77"/>
              </a:defRPr>
            </a:lvl1pPr>
            <a:lvl2pPr marL="457200" indent="0" algn="r">
              <a:buNone/>
              <a:defRPr sz="1800"/>
            </a:lvl2pPr>
            <a:lvl3pPr marL="914400" indent="0" algn="r">
              <a:buNone/>
              <a:defRPr sz="1800"/>
            </a:lvl3pPr>
            <a:lvl4pPr marL="1371600" indent="0" algn="r">
              <a:buNone/>
              <a:defRPr sz="1800"/>
            </a:lvl4pPr>
            <a:lvl5pPr marL="1828800" indent="0" algn="r">
              <a:buNone/>
              <a:defRPr sz="1800"/>
            </a:lvl5pPr>
          </a:lstStyle>
          <a:p>
            <a:pPr lvl="0"/>
            <a:r>
              <a:rPr lang="en-US" dirty="0" err="1"/>
              <a:t>Pg</a:t>
            </a:r>
            <a:r>
              <a:rPr lang="en-US" dirty="0"/>
              <a:t>#</a:t>
            </a:r>
          </a:p>
        </p:txBody>
      </p:sp>
      <p:sp>
        <p:nvSpPr>
          <p:cNvPr id="13" name="Text Placeholder 24">
            <a:extLst>
              <a:ext uri="{FF2B5EF4-FFF2-40B4-BE49-F238E27FC236}">
                <a16:creationId xmlns:a16="http://schemas.microsoft.com/office/drawing/2014/main" id="{CA545B77-B730-BF47-A7BC-06F2B1D72A45}"/>
              </a:ext>
            </a:extLst>
          </p:cNvPr>
          <p:cNvSpPr>
            <a:spLocks noGrp="1"/>
          </p:cNvSpPr>
          <p:nvPr>
            <p:ph type="body" sz="quarter" idx="16" hasCustomPrompt="1"/>
          </p:nvPr>
        </p:nvSpPr>
        <p:spPr>
          <a:xfrm>
            <a:off x="6923630" y="6348414"/>
            <a:ext cx="3930650" cy="365124"/>
          </a:xfrm>
        </p:spPr>
        <p:txBody>
          <a:bodyPr anchor="ctr">
            <a:noAutofit/>
          </a:bodyPr>
          <a:lstStyle>
            <a:lvl1pPr marL="0" indent="0" algn="r">
              <a:buNone/>
              <a:defRPr sz="1100" b="0" i="0">
                <a:latin typeface="Calibre" panose="020B0503030202060203" pitchFamily="34" charset="77"/>
              </a:defRPr>
            </a:lvl1pPr>
            <a:lvl2pPr marL="457200" indent="0">
              <a:buNone/>
              <a:defRPr sz="1100" b="0" i="0">
                <a:latin typeface="Calibre" panose="020B0503030202060203" pitchFamily="34" charset="77"/>
              </a:defRPr>
            </a:lvl2pPr>
            <a:lvl3pPr marL="914400" indent="0">
              <a:buNone/>
              <a:defRPr sz="1100" b="0" i="0">
                <a:latin typeface="Calibre" panose="020B0503030202060203" pitchFamily="34" charset="77"/>
              </a:defRPr>
            </a:lvl3pPr>
            <a:lvl4pPr marL="1371600" indent="0">
              <a:buNone/>
              <a:defRPr sz="1100" b="0" i="0">
                <a:latin typeface="Calibre" panose="020B0503030202060203" pitchFamily="34" charset="77"/>
              </a:defRPr>
            </a:lvl4pPr>
            <a:lvl5pPr marL="1828800" indent="0">
              <a:buNone/>
              <a:defRPr sz="1100" b="0" i="0">
                <a:latin typeface="Calibre" panose="020B0503030202060203" pitchFamily="34" charset="77"/>
              </a:defRPr>
            </a:lvl5pPr>
          </a:lstStyle>
          <a:p>
            <a:pPr lvl="0"/>
            <a:r>
              <a:rPr lang="en-US" dirty="0"/>
              <a:t>© 2019 The National Council for Agricultural Education</a:t>
            </a:r>
          </a:p>
        </p:txBody>
      </p:sp>
    </p:spTree>
    <p:extLst>
      <p:ext uri="{BB962C8B-B14F-4D97-AF65-F5344CB8AC3E}">
        <p14:creationId xmlns:p14="http://schemas.microsoft.com/office/powerpoint/2010/main" val="16257263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4.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721F94-57FD-F44F-8CB2-1F579FE71F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00B123-6962-7A4A-9A7F-2D0A9C4429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CCC7C8-13C0-E840-A4F8-17D40683E5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70DF82-77DD-4043-8B02-4D67FD8E8D6F}" type="datetimeFigureOut">
              <a:rPr lang="en-US" smtClean="0"/>
              <a:t>8/26/2019</a:t>
            </a:fld>
            <a:endParaRPr lang="en-US" dirty="0"/>
          </a:p>
        </p:txBody>
      </p:sp>
      <p:sp>
        <p:nvSpPr>
          <p:cNvPr id="5" name="Footer Placeholder 4">
            <a:extLst>
              <a:ext uri="{FF2B5EF4-FFF2-40B4-BE49-F238E27FC236}">
                <a16:creationId xmlns:a16="http://schemas.microsoft.com/office/drawing/2014/main" id="{8DE37831-ED18-B145-89EB-7A2DAD00B3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97B41F3-8771-0048-BA94-A8FCEE2EC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7F8EB7-5ADC-4449-96A6-F36C55BF38EB}" type="slidenum">
              <a:rPr lang="en-US" smtClean="0"/>
              <a:t>‹#›</a:t>
            </a:fld>
            <a:endParaRPr lang="en-US" dirty="0"/>
          </a:p>
        </p:txBody>
      </p:sp>
    </p:spTree>
    <p:extLst>
      <p:ext uri="{BB962C8B-B14F-4D97-AF65-F5344CB8AC3E}">
        <p14:creationId xmlns:p14="http://schemas.microsoft.com/office/powerpoint/2010/main" val="2262317910"/>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7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9F0BBE-FE7F-8C41-9663-F56330C32F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307715-F326-204D-9E3B-EA4567E700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85CD62-55CB-E144-B135-F0C21A1FE7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30C14E-7D8D-964D-B038-643EAF95C611}" type="datetimeFigureOut">
              <a:rPr lang="en-US" smtClean="0"/>
              <a:t>8/26/2019</a:t>
            </a:fld>
            <a:endParaRPr lang="en-US" dirty="0"/>
          </a:p>
        </p:txBody>
      </p:sp>
      <p:sp>
        <p:nvSpPr>
          <p:cNvPr id="5" name="Footer Placeholder 4">
            <a:extLst>
              <a:ext uri="{FF2B5EF4-FFF2-40B4-BE49-F238E27FC236}">
                <a16:creationId xmlns:a16="http://schemas.microsoft.com/office/drawing/2014/main" id="{885F0FDD-1677-E54B-BE5E-95B9656BEC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8F9310C-15F2-8C4E-842A-79F92C21E2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C51971-54B9-424D-9BCD-4ECD9AA2873B}" type="slidenum">
              <a:rPr lang="en-US" smtClean="0"/>
              <a:t>‹#›</a:t>
            </a:fld>
            <a:endParaRPr lang="en-US" dirty="0"/>
          </a:p>
        </p:txBody>
      </p:sp>
    </p:spTree>
    <p:extLst>
      <p:ext uri="{BB962C8B-B14F-4D97-AF65-F5344CB8AC3E}">
        <p14:creationId xmlns:p14="http://schemas.microsoft.com/office/powerpoint/2010/main" val="3807169442"/>
      </p:ext>
    </p:extLst>
  </p:cSld>
  <p:clrMap bg1="lt1" tx1="dk1" bg2="lt2" tx2="dk2" accent1="accent1" accent2="accent2" accent3="accent3" accent4="accent4" accent5="accent5" accent6="accent6" hlink="hlink" folHlink="folHlink"/>
  <p:sldLayoutIdLst>
    <p:sldLayoutId id="2147483650" r:id="rId1"/>
    <p:sldLayoutId id="2147483671" r:id="rId2"/>
    <p:sldLayoutId id="2147483652" r:id="rId3"/>
    <p:sldLayoutId id="2147483656" r:id="rId4"/>
    <p:sldLayoutId id="214748367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06EC2F-EFC0-A248-8B36-2F4C77E145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852D24-875E-014D-B549-646BC0711B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225965-0012-044A-AD13-7EA7939827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AC666F-A6F4-604A-AF36-51E6248E781D}" type="datetimeFigureOut">
              <a:rPr lang="en-US" smtClean="0"/>
              <a:t>8/26/2019</a:t>
            </a:fld>
            <a:endParaRPr lang="en-US" dirty="0"/>
          </a:p>
        </p:txBody>
      </p:sp>
      <p:sp>
        <p:nvSpPr>
          <p:cNvPr id="5" name="Footer Placeholder 4">
            <a:extLst>
              <a:ext uri="{FF2B5EF4-FFF2-40B4-BE49-F238E27FC236}">
                <a16:creationId xmlns:a16="http://schemas.microsoft.com/office/drawing/2014/main" id="{7EDAFB80-9C62-494F-AD59-609E4615E8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20FCD3F-B662-1343-89BD-5CE7178C21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585A7C-E225-304B-8E7C-65C6DAB2291E}" type="slidenum">
              <a:rPr lang="en-US" smtClean="0"/>
              <a:t>‹#›</a:t>
            </a:fld>
            <a:endParaRPr lang="en-US" dirty="0"/>
          </a:p>
        </p:txBody>
      </p:sp>
    </p:spTree>
    <p:extLst>
      <p:ext uri="{BB962C8B-B14F-4D97-AF65-F5344CB8AC3E}">
        <p14:creationId xmlns:p14="http://schemas.microsoft.com/office/powerpoint/2010/main" val="3988499131"/>
      </p:ext>
    </p:extLst>
  </p:cSld>
  <p:clrMap bg1="lt1" tx1="dk1" bg2="lt2" tx2="dk2" accent1="accent1" accent2="accent2" accent3="accent3" accent4="accent4" accent5="accent5" accent6="accent6" hlink="hlink" folHlink="folHlink"/>
  <p:sldLayoutIdLst>
    <p:sldLayoutId id="2147483662" r:id="rId1"/>
    <p:sldLayoutId id="2147483658" r:id="rId2"/>
    <p:sldLayoutId id="2147483659" r:id="rId3"/>
    <p:sldLayoutId id="214748366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A67976-28E3-934F-B299-E2316E96E2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669783-F3B1-E849-889F-DA77FB87AD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1039F4-8A62-DF43-924A-7AB84E1DB3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F05F34-52F1-A548-AA52-65E710BF8AEA}" type="datetimeFigureOut">
              <a:rPr lang="en-US" smtClean="0"/>
              <a:t>8/26/2019</a:t>
            </a:fld>
            <a:endParaRPr lang="en-US" dirty="0"/>
          </a:p>
        </p:txBody>
      </p:sp>
      <p:sp>
        <p:nvSpPr>
          <p:cNvPr id="5" name="Footer Placeholder 4">
            <a:extLst>
              <a:ext uri="{FF2B5EF4-FFF2-40B4-BE49-F238E27FC236}">
                <a16:creationId xmlns:a16="http://schemas.microsoft.com/office/drawing/2014/main" id="{E888AD74-6D4F-0843-B430-81802BC7DB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C50202C-7415-2E43-A80F-D5C05AC803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A5F115-70BE-AA4A-B911-B78BB1348C25}" type="slidenum">
              <a:rPr lang="en-US" smtClean="0"/>
              <a:t>‹#›</a:t>
            </a:fld>
            <a:endParaRPr lang="en-US" dirty="0"/>
          </a:p>
        </p:txBody>
      </p:sp>
    </p:spTree>
    <p:extLst>
      <p:ext uri="{BB962C8B-B14F-4D97-AF65-F5344CB8AC3E}">
        <p14:creationId xmlns:p14="http://schemas.microsoft.com/office/powerpoint/2010/main" val="240466721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0.xml"/><Relationship Id="rId7" Type="http://schemas.openxmlformats.org/officeDocument/2006/relationships/image" Target="../media/image27.svg"/><Relationship Id="rId2" Type="http://schemas.openxmlformats.org/officeDocument/2006/relationships/slideLayout" Target="../slideLayouts/slideLayout5.xml"/><Relationship Id="rId1" Type="http://schemas.openxmlformats.org/officeDocument/2006/relationships/tags" Target="../tags/tag9.xml"/><Relationship Id="rId6" Type="http://schemas.openxmlformats.org/officeDocument/2006/relationships/image" Target="../media/image19.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29.sv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10.xml"/><Relationship Id="rId5" Type="http://schemas.openxmlformats.org/officeDocument/2006/relationships/image" Target="../media/image11.sv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11.xml"/><Relationship Id="rId5" Type="http://schemas.openxmlformats.org/officeDocument/2006/relationships/image" Target="../media/image11.sv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3.svg"/><Relationship Id="rId2" Type="http://schemas.openxmlformats.org/officeDocument/2006/relationships/slideLayout" Target="../slideLayouts/slideLayout5.xml"/><Relationship Id="rId1" Type="http://schemas.openxmlformats.org/officeDocument/2006/relationships/tags" Target="../tags/tag12.xml"/><Relationship Id="rId6" Type="http://schemas.openxmlformats.org/officeDocument/2006/relationships/image" Target="../media/image11.png"/><Relationship Id="rId5" Type="http://schemas.openxmlformats.org/officeDocument/2006/relationships/image" Target="../media/image11.sv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2.jpeg"/><Relationship Id="rId2" Type="http://schemas.openxmlformats.org/officeDocument/2006/relationships/slideLayout" Target="../slideLayouts/slideLayout5.xml"/><Relationship Id="rId1" Type="http://schemas.openxmlformats.org/officeDocument/2006/relationships/tags" Target="../tags/tag1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1.tif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13.svg"/><Relationship Id="rId2" Type="http://schemas.openxmlformats.org/officeDocument/2006/relationships/slideLayout" Target="../slideLayouts/slideLayout5.xml"/><Relationship Id="rId1" Type="http://schemas.openxmlformats.org/officeDocument/2006/relationships/tags" Target="../tags/tag14.xml"/><Relationship Id="rId6" Type="http://schemas.openxmlformats.org/officeDocument/2006/relationships/image" Target="../media/image11.png"/><Relationship Id="rId5" Type="http://schemas.openxmlformats.org/officeDocument/2006/relationships/image" Target="../media/image11.sv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ags" Target="../tags/tag15.xml"/><Relationship Id="rId6" Type="http://schemas.openxmlformats.org/officeDocument/2006/relationships/image" Target="../media/image23.png"/><Relationship Id="rId5" Type="http://schemas.openxmlformats.org/officeDocument/2006/relationships/image" Target="../media/image11.sv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3.svg"/><Relationship Id="rId2" Type="http://schemas.openxmlformats.org/officeDocument/2006/relationships/slideLayout" Target="../slideLayouts/slideLayout5.xml"/><Relationship Id="rId1" Type="http://schemas.openxmlformats.org/officeDocument/2006/relationships/tags" Target="../tags/tag16.xml"/><Relationship Id="rId6" Type="http://schemas.openxmlformats.org/officeDocument/2006/relationships/image" Target="../media/image11.png"/><Relationship Id="rId5" Type="http://schemas.openxmlformats.org/officeDocument/2006/relationships/image" Target="../media/image11.sv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5.png"/><Relationship Id="rId2" Type="http://schemas.openxmlformats.org/officeDocument/2006/relationships/slideLayout" Target="../slideLayouts/slideLayout5.xml"/><Relationship Id="rId1" Type="http://schemas.openxmlformats.org/officeDocument/2006/relationships/tags" Target="../tags/tag17.xml"/><Relationship Id="rId6" Type="http://schemas.openxmlformats.org/officeDocument/2006/relationships/image" Target="../media/image24.png"/><Relationship Id="rId5" Type="http://schemas.openxmlformats.org/officeDocument/2006/relationships/image" Target="../media/image11.sv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3.svg"/><Relationship Id="rId2" Type="http://schemas.openxmlformats.org/officeDocument/2006/relationships/slideLayout" Target="../slideLayouts/slideLayout5.xml"/><Relationship Id="rId1" Type="http://schemas.openxmlformats.org/officeDocument/2006/relationships/tags" Target="../tags/tag18.xml"/><Relationship Id="rId6" Type="http://schemas.openxmlformats.org/officeDocument/2006/relationships/image" Target="../media/image11.png"/><Relationship Id="rId5" Type="http://schemas.openxmlformats.org/officeDocument/2006/relationships/image" Target="../media/image11.sv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9.svg"/><Relationship Id="rId3" Type="http://schemas.openxmlformats.org/officeDocument/2006/relationships/notesSlide" Target="../notesSlides/notesSlide2.xml"/><Relationship Id="rId7" Type="http://schemas.openxmlformats.org/officeDocument/2006/relationships/image" Target="../media/image13.svg"/><Relationship Id="rId12"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1.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15.sv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tags" Target="../tags/tag19.xml"/><Relationship Id="rId6" Type="http://schemas.openxmlformats.org/officeDocument/2006/relationships/image" Target="../media/image26.png"/><Relationship Id="rId5" Type="http://schemas.openxmlformats.org/officeDocument/2006/relationships/image" Target="../media/image11.sv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13.svg"/><Relationship Id="rId2" Type="http://schemas.openxmlformats.org/officeDocument/2006/relationships/slideLayout" Target="../slideLayouts/slideLayout5.xml"/><Relationship Id="rId1" Type="http://schemas.openxmlformats.org/officeDocument/2006/relationships/tags" Target="../tags/tag20.xml"/><Relationship Id="rId6" Type="http://schemas.openxmlformats.org/officeDocument/2006/relationships/image" Target="../media/image11.png"/><Relationship Id="rId5" Type="http://schemas.openxmlformats.org/officeDocument/2006/relationships/image" Target="../media/image11.sv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28.png"/><Relationship Id="rId2" Type="http://schemas.openxmlformats.org/officeDocument/2006/relationships/slideLayout" Target="../slideLayouts/slideLayout5.xml"/><Relationship Id="rId1" Type="http://schemas.openxmlformats.org/officeDocument/2006/relationships/tags" Target="../tags/tag21.xml"/><Relationship Id="rId6" Type="http://schemas.openxmlformats.org/officeDocument/2006/relationships/image" Target="../media/image27.png"/><Relationship Id="rId5" Type="http://schemas.openxmlformats.org/officeDocument/2006/relationships/image" Target="../media/image11.sv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tags" Target="../tags/tag22.xml"/><Relationship Id="rId5" Type="http://schemas.openxmlformats.org/officeDocument/2006/relationships/image" Target="../media/image11.sv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24.xml"/><Relationship Id="rId7" Type="http://schemas.openxmlformats.org/officeDocument/2006/relationships/image" Target="../media/image41.svg"/><Relationship Id="rId2" Type="http://schemas.openxmlformats.org/officeDocument/2006/relationships/slideLayout" Target="../slideLayouts/slideLayout5.xml"/><Relationship Id="rId1" Type="http://schemas.openxmlformats.org/officeDocument/2006/relationships/tags" Target="../tags/tag23.xml"/><Relationship Id="rId6" Type="http://schemas.openxmlformats.org/officeDocument/2006/relationships/image" Target="../media/image30.png"/><Relationship Id="rId11" Type="http://schemas.openxmlformats.org/officeDocument/2006/relationships/image" Target="../media/image11.svg"/><Relationship Id="rId5" Type="http://schemas.openxmlformats.org/officeDocument/2006/relationships/image" Target="../media/image39.svg"/><Relationship Id="rId10" Type="http://schemas.openxmlformats.org/officeDocument/2006/relationships/image" Target="../media/image10.png"/><Relationship Id="rId4" Type="http://schemas.openxmlformats.org/officeDocument/2006/relationships/image" Target="../media/image29.png"/><Relationship Id="rId9" Type="http://schemas.openxmlformats.org/officeDocument/2006/relationships/image" Target="../media/image43.sv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tags" Target="../tags/tag24.xml"/><Relationship Id="rId5" Type="http://schemas.openxmlformats.org/officeDocument/2006/relationships/image" Target="../media/image45.sv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xml"/><Relationship Id="rId1" Type="http://schemas.openxmlformats.org/officeDocument/2006/relationships/tags" Target="../tags/tag25.xml"/><Relationship Id="rId5" Type="http://schemas.openxmlformats.org/officeDocument/2006/relationships/image" Target="../media/image11.sv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13.svg"/><Relationship Id="rId2" Type="http://schemas.openxmlformats.org/officeDocument/2006/relationships/slideLayout" Target="../slideLayouts/slideLayout5.xml"/><Relationship Id="rId1" Type="http://schemas.openxmlformats.org/officeDocument/2006/relationships/tags" Target="../tags/tag26.xml"/><Relationship Id="rId6" Type="http://schemas.openxmlformats.org/officeDocument/2006/relationships/image" Target="../media/image11.png"/><Relationship Id="rId5" Type="http://schemas.openxmlformats.org/officeDocument/2006/relationships/image" Target="../media/image11.sv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28.xml"/><Relationship Id="rId7" Type="http://schemas.openxmlformats.org/officeDocument/2006/relationships/image" Target="../media/image35.png"/><Relationship Id="rId2" Type="http://schemas.openxmlformats.org/officeDocument/2006/relationships/slideLayout" Target="../slideLayouts/slideLayout5.xml"/><Relationship Id="rId1" Type="http://schemas.openxmlformats.org/officeDocument/2006/relationships/tags" Target="../tags/tag27.xml"/><Relationship Id="rId6" Type="http://schemas.openxmlformats.org/officeDocument/2006/relationships/image" Target="../media/image34.png"/><Relationship Id="rId5" Type="http://schemas.microsoft.com/office/2007/relationships/hdphoto" Target="../media/hdphoto1.wdp"/><Relationship Id="rId10" Type="http://schemas.openxmlformats.org/officeDocument/2006/relationships/image" Target="../media/image11.svg"/><Relationship Id="rId4" Type="http://schemas.openxmlformats.org/officeDocument/2006/relationships/image" Target="../media/image33.png"/><Relationship Id="rId9" Type="http://schemas.openxmlformats.org/officeDocument/2006/relationships/image" Target="../media/image10.png"/></Relationships>
</file>

<file path=ppt/slides/_rels/slide29.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video" Target="../media/media1.mp4"/><Relationship Id="rId7" Type="http://schemas.openxmlformats.org/officeDocument/2006/relationships/image" Target="../media/image10.png"/><Relationship Id="rId2" Type="http://schemas.microsoft.com/office/2007/relationships/media" Target="../media/media1.mp4"/><Relationship Id="rId1" Type="http://schemas.openxmlformats.org/officeDocument/2006/relationships/tags" Target="../tags/tag28.xml"/><Relationship Id="rId6" Type="http://schemas.openxmlformats.org/officeDocument/2006/relationships/image" Target="../media/image37.png"/><Relationship Id="rId5" Type="http://schemas.openxmlformats.org/officeDocument/2006/relationships/notesSlide" Target="../notesSlides/notesSlide29.xml"/><Relationship Id="rId4"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image" Target="../media/image38.tif"/><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9.tif"/></Relationships>
</file>

<file path=ppt/slides/_rels/slide31.xml.rels><?xml version="1.0" encoding="UTF-8" standalone="yes"?>
<Relationships xmlns="http://schemas.openxmlformats.org/package/2006/relationships"><Relationship Id="rId3" Type="http://schemas.openxmlformats.org/officeDocument/2006/relationships/image" Target="../media/image38.tif"/><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9.tif"/></Relationships>
</file>

<file path=ppt/slides/_rels/slide32.xml.rels><?xml version="1.0" encoding="UTF-8" standalone="yes"?>
<Relationships xmlns="http://schemas.openxmlformats.org/package/2006/relationships"><Relationship Id="rId3" Type="http://schemas.openxmlformats.org/officeDocument/2006/relationships/image" Target="../media/image38.tif"/><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9.tif"/></Relationships>
</file>

<file path=ppt/slides/_rels/slide33.xml.rels><?xml version="1.0" encoding="UTF-8" standalone="yes"?>
<Relationships xmlns="http://schemas.openxmlformats.org/package/2006/relationships"><Relationship Id="rId3" Type="http://schemas.openxmlformats.org/officeDocument/2006/relationships/image" Target="../media/image38.tif"/><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9.tif"/></Relationships>
</file>

<file path=ppt/slides/_rels/slide34.xml.rels><?xml version="1.0" encoding="UTF-8" standalone="yes"?>
<Relationships xmlns="http://schemas.openxmlformats.org/package/2006/relationships"><Relationship Id="rId3" Type="http://schemas.openxmlformats.org/officeDocument/2006/relationships/image" Target="../media/image38.tif"/><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9.tif"/></Relationships>
</file>

<file path=ppt/slides/_rels/slide35.xml.rels><?xml version="1.0" encoding="UTF-8" standalone="yes"?>
<Relationships xmlns="http://schemas.openxmlformats.org/package/2006/relationships"><Relationship Id="rId3" Type="http://schemas.openxmlformats.org/officeDocument/2006/relationships/image" Target="../media/image38.tif"/><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9.tif"/></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11.svg"/><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38.tif"/><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9.tif"/></Relationships>
</file>

<file path=ppt/slides/_rels/slide38.xml.rels><?xml version="1.0" encoding="UTF-8" standalone="yes"?>
<Relationships xmlns="http://schemas.openxmlformats.org/package/2006/relationships"><Relationship Id="rId3" Type="http://schemas.openxmlformats.org/officeDocument/2006/relationships/image" Target="../media/image38.tif"/><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9.tif"/></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11.sv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4.xml"/><Relationship Id="rId7" Type="http://schemas.openxmlformats.org/officeDocument/2006/relationships/image" Target="../media/image23.svg"/><Relationship Id="rId2" Type="http://schemas.openxmlformats.org/officeDocument/2006/relationships/slideLayout" Target="../slideLayouts/slideLayout5.xml"/><Relationship Id="rId1" Type="http://schemas.openxmlformats.org/officeDocument/2006/relationships/tags" Target="../tags/tag5.xml"/><Relationship Id="rId6" Type="http://schemas.openxmlformats.org/officeDocument/2006/relationships/image" Target="../media/image16.png"/><Relationship Id="rId5" Type="http://schemas.openxmlformats.org/officeDocument/2006/relationships/image" Target="../media/image21.svg"/><Relationship Id="rId4" Type="http://schemas.openxmlformats.org/officeDocument/2006/relationships/image" Target="../media/image15.png"/><Relationship Id="rId9" Type="http://schemas.openxmlformats.org/officeDocument/2006/relationships/image" Target="../media/image11.sv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5.xml"/><Relationship Id="rId1" Type="http://schemas.openxmlformats.org/officeDocument/2006/relationships/tags" Target="../tags/tag29.xml"/><Relationship Id="rId5" Type="http://schemas.openxmlformats.org/officeDocument/2006/relationships/image" Target="../media/image11.svg"/><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13.svg"/><Relationship Id="rId2" Type="http://schemas.openxmlformats.org/officeDocument/2006/relationships/slideLayout" Target="../slideLayouts/slideLayout5.xml"/><Relationship Id="rId1" Type="http://schemas.openxmlformats.org/officeDocument/2006/relationships/tags" Target="../tags/tag30.xml"/><Relationship Id="rId6" Type="http://schemas.openxmlformats.org/officeDocument/2006/relationships/image" Target="../media/image11.png"/><Relationship Id="rId5" Type="http://schemas.openxmlformats.org/officeDocument/2006/relationships/image" Target="../media/image11.svg"/><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13.svg"/><Relationship Id="rId2" Type="http://schemas.openxmlformats.org/officeDocument/2006/relationships/slideLayout" Target="../slideLayouts/slideLayout5.xml"/><Relationship Id="rId1" Type="http://schemas.openxmlformats.org/officeDocument/2006/relationships/tags" Target="../tags/tag31.xml"/><Relationship Id="rId6" Type="http://schemas.openxmlformats.org/officeDocument/2006/relationships/image" Target="../media/image11.png"/><Relationship Id="rId5" Type="http://schemas.openxmlformats.org/officeDocument/2006/relationships/image" Target="../media/image11.svg"/><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13.svg"/><Relationship Id="rId2" Type="http://schemas.openxmlformats.org/officeDocument/2006/relationships/slideLayout" Target="../slideLayouts/slideLayout5.xml"/><Relationship Id="rId1" Type="http://schemas.openxmlformats.org/officeDocument/2006/relationships/tags" Target="../tags/tag32.xml"/><Relationship Id="rId6" Type="http://schemas.openxmlformats.org/officeDocument/2006/relationships/image" Target="../media/image11.png"/><Relationship Id="rId5" Type="http://schemas.openxmlformats.org/officeDocument/2006/relationships/image" Target="../media/image11.svg"/><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13.svg"/><Relationship Id="rId2" Type="http://schemas.openxmlformats.org/officeDocument/2006/relationships/slideLayout" Target="../slideLayouts/slideLayout5.xml"/><Relationship Id="rId1" Type="http://schemas.openxmlformats.org/officeDocument/2006/relationships/tags" Target="../tags/tag33.xml"/><Relationship Id="rId6" Type="http://schemas.openxmlformats.org/officeDocument/2006/relationships/image" Target="../media/image11.png"/><Relationship Id="rId5" Type="http://schemas.openxmlformats.org/officeDocument/2006/relationships/image" Target="../media/image11.svg"/><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13.svg"/><Relationship Id="rId2" Type="http://schemas.openxmlformats.org/officeDocument/2006/relationships/slideLayout" Target="../slideLayouts/slideLayout5.xml"/><Relationship Id="rId1" Type="http://schemas.openxmlformats.org/officeDocument/2006/relationships/tags" Target="../tags/tag34.xml"/><Relationship Id="rId6" Type="http://schemas.openxmlformats.org/officeDocument/2006/relationships/image" Target="../media/image11.png"/><Relationship Id="rId5" Type="http://schemas.openxmlformats.org/officeDocument/2006/relationships/image" Target="../media/image11.svg"/><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13.svg"/><Relationship Id="rId2" Type="http://schemas.openxmlformats.org/officeDocument/2006/relationships/slideLayout" Target="../slideLayouts/slideLayout5.xml"/><Relationship Id="rId1" Type="http://schemas.openxmlformats.org/officeDocument/2006/relationships/tags" Target="../tags/tag35.xml"/><Relationship Id="rId6" Type="http://schemas.openxmlformats.org/officeDocument/2006/relationships/image" Target="../media/image11.png"/><Relationship Id="rId5" Type="http://schemas.openxmlformats.org/officeDocument/2006/relationships/image" Target="../media/image11.svg"/><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13.svg"/><Relationship Id="rId2" Type="http://schemas.openxmlformats.org/officeDocument/2006/relationships/slideLayout" Target="../slideLayouts/slideLayout5.xml"/><Relationship Id="rId1" Type="http://schemas.openxmlformats.org/officeDocument/2006/relationships/tags" Target="../tags/tag36.xml"/><Relationship Id="rId6" Type="http://schemas.openxmlformats.org/officeDocument/2006/relationships/image" Target="../media/image11.png"/><Relationship Id="rId5" Type="http://schemas.openxmlformats.org/officeDocument/2006/relationships/image" Target="../media/image11.svg"/><Relationship Id="rId4" Type="http://schemas.openxmlformats.org/officeDocument/2006/relationships/image" Target="../media/image10.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13.svg"/><Relationship Id="rId2" Type="http://schemas.openxmlformats.org/officeDocument/2006/relationships/slideLayout" Target="../slideLayouts/slideLayout5.xml"/><Relationship Id="rId1" Type="http://schemas.openxmlformats.org/officeDocument/2006/relationships/tags" Target="../tags/tag37.xml"/><Relationship Id="rId6" Type="http://schemas.openxmlformats.org/officeDocument/2006/relationships/image" Target="../media/image11.png"/><Relationship Id="rId5" Type="http://schemas.openxmlformats.org/officeDocument/2006/relationships/image" Target="../media/image11.svg"/><Relationship Id="rId4" Type="http://schemas.openxmlformats.org/officeDocument/2006/relationships/image" Target="../media/image10.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43.png"/><Relationship Id="rId2" Type="http://schemas.openxmlformats.org/officeDocument/2006/relationships/slideLayout" Target="../slideLayouts/slideLayout5.xml"/><Relationship Id="rId1" Type="http://schemas.openxmlformats.org/officeDocument/2006/relationships/tags" Target="../tags/tag38.xml"/><Relationship Id="rId6" Type="http://schemas.openxmlformats.org/officeDocument/2006/relationships/image" Target="../media/image42.png"/><Relationship Id="rId5" Type="http://schemas.openxmlformats.org/officeDocument/2006/relationships/image" Target="../media/image11.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6.xml"/><Relationship Id="rId5" Type="http://schemas.openxmlformats.org/officeDocument/2006/relationships/image" Target="../media/image11.sv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50.xml"/><Relationship Id="rId7" Type="http://schemas.openxmlformats.org/officeDocument/2006/relationships/image" Target="../media/image45.png"/><Relationship Id="rId2" Type="http://schemas.openxmlformats.org/officeDocument/2006/relationships/slideLayout" Target="../slideLayouts/slideLayout5.xml"/><Relationship Id="rId1" Type="http://schemas.openxmlformats.org/officeDocument/2006/relationships/tags" Target="../tags/tag39.xml"/><Relationship Id="rId6" Type="http://schemas.openxmlformats.org/officeDocument/2006/relationships/image" Target="../media/image44.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hyperlink" Target="http://thecouncil.ffa.org/sae-resources/" TargetMode="External"/></Relationships>
</file>

<file path=ppt/slides/_rels/slide5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51.xml"/><Relationship Id="rId7" Type="http://schemas.openxmlformats.org/officeDocument/2006/relationships/image" Target="../media/image35.png"/><Relationship Id="rId2" Type="http://schemas.openxmlformats.org/officeDocument/2006/relationships/slideLayout" Target="../slideLayouts/slideLayout5.xml"/><Relationship Id="rId1" Type="http://schemas.openxmlformats.org/officeDocument/2006/relationships/tags" Target="../tags/tag40.xml"/><Relationship Id="rId6" Type="http://schemas.openxmlformats.org/officeDocument/2006/relationships/image" Target="../media/image34.png"/><Relationship Id="rId5" Type="http://schemas.microsoft.com/office/2007/relationships/hdphoto" Target="../media/hdphoto1.wdp"/><Relationship Id="rId10" Type="http://schemas.openxmlformats.org/officeDocument/2006/relationships/image" Target="../media/image11.svg"/><Relationship Id="rId4" Type="http://schemas.openxmlformats.org/officeDocument/2006/relationships/image" Target="../media/image33.png"/><Relationship Id="rId9" Type="http://schemas.openxmlformats.org/officeDocument/2006/relationships/image" Target="../media/image10.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5.xml"/><Relationship Id="rId1" Type="http://schemas.openxmlformats.org/officeDocument/2006/relationships/tags" Target="../tags/tag41.xml"/><Relationship Id="rId5" Type="http://schemas.openxmlformats.org/officeDocument/2006/relationships/image" Target="../media/image45.svg"/><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53.xml"/><Relationship Id="rId7" Type="http://schemas.openxmlformats.org/officeDocument/2006/relationships/image" Target="../media/image13.svg"/><Relationship Id="rId2" Type="http://schemas.openxmlformats.org/officeDocument/2006/relationships/slideLayout" Target="../slideLayouts/slideLayout5.xml"/><Relationship Id="rId1" Type="http://schemas.openxmlformats.org/officeDocument/2006/relationships/tags" Target="../tags/tag42.xml"/><Relationship Id="rId6" Type="http://schemas.openxmlformats.org/officeDocument/2006/relationships/image" Target="../media/image11.png"/><Relationship Id="rId5" Type="http://schemas.openxmlformats.org/officeDocument/2006/relationships/image" Target="../media/image11.svg"/><Relationship Id="rId4" Type="http://schemas.openxmlformats.org/officeDocument/2006/relationships/image" Target="../media/image10.png"/></Relationships>
</file>

<file path=ppt/slides/_rels/slide54.xml.rels><?xml version="1.0" encoding="UTF-8" standalone="yes"?>
<Relationships xmlns="http://schemas.openxmlformats.org/package/2006/relationships"><Relationship Id="rId3" Type="http://schemas.openxmlformats.org/officeDocument/2006/relationships/hyperlink" Target="https://app.box.com/file/502395283703" TargetMode="External"/><Relationship Id="rId2" Type="http://schemas.openxmlformats.org/officeDocument/2006/relationships/notesSlide" Target="../notesSlides/notesSlide54.xml"/><Relationship Id="rId1" Type="http://schemas.openxmlformats.org/officeDocument/2006/relationships/slideLayout" Target="../slideLayouts/slideLayout8.xml"/><Relationship Id="rId4" Type="http://schemas.openxmlformats.org/officeDocument/2006/relationships/hyperlink" Target="https://www.dropbox.com/s/y8iy0fhmo140wjn/Adams%20Central%20Foundational.mp4?dl=0"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ffa.box.com/s/7d7n21kej9h1p3dmmv70ip0mcjzinjrd" TargetMode="External"/><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image" Target="../media/image11.svg"/><Relationship Id="rId2" Type="http://schemas.openxmlformats.org/officeDocument/2006/relationships/slideLayout" Target="../slideLayouts/slideLayout5.xml"/><Relationship Id="rId1" Type="http://schemas.openxmlformats.org/officeDocument/2006/relationships/tags" Target="../tags/tag43.xml"/><Relationship Id="rId6" Type="http://schemas.openxmlformats.org/officeDocument/2006/relationships/image" Target="../media/image10.png"/><Relationship Id="rId5" Type="http://schemas.openxmlformats.org/officeDocument/2006/relationships/image" Target="../media/image62.svg"/><Relationship Id="rId4" Type="http://schemas.openxmlformats.org/officeDocument/2006/relationships/image" Target="../media/image48.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44.xml"/><Relationship Id="rId5" Type="http://schemas.openxmlformats.org/officeDocument/2006/relationships/image" Target="../media/image50.tif"/><Relationship Id="rId4" Type="http://schemas.openxmlformats.org/officeDocument/2006/relationships/image" Target="../media/image49.tif"/></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8.xml"/><Relationship Id="rId5" Type="http://schemas.openxmlformats.org/officeDocument/2006/relationships/image" Target="../media/image11.sv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64497-70E6-8249-93A7-CAA1725BB962}"/>
              </a:ext>
            </a:extLst>
          </p:cNvPr>
          <p:cNvSpPr>
            <a:spLocks noGrp="1"/>
          </p:cNvSpPr>
          <p:nvPr>
            <p:ph type="ctrTitle"/>
          </p:nvPr>
        </p:nvSpPr>
        <p:spPr/>
        <p:txBody>
          <a:bodyPr/>
          <a:lstStyle/>
          <a:p>
            <a:r>
              <a:rPr lang="en-US" dirty="0"/>
              <a:t>Regional SAE Workshop</a:t>
            </a:r>
          </a:p>
        </p:txBody>
      </p:sp>
      <p:sp>
        <p:nvSpPr>
          <p:cNvPr id="3" name="Text Placeholder 2">
            <a:extLst>
              <a:ext uri="{FF2B5EF4-FFF2-40B4-BE49-F238E27FC236}">
                <a16:creationId xmlns:a16="http://schemas.microsoft.com/office/drawing/2014/main" id="{039827B8-3C56-DF43-AC27-027AB286C675}"/>
              </a:ext>
            </a:extLst>
          </p:cNvPr>
          <p:cNvSpPr>
            <a:spLocks noGrp="1"/>
          </p:cNvSpPr>
          <p:nvPr>
            <p:ph type="body" sz="quarter" idx="10"/>
          </p:nvPr>
        </p:nvSpPr>
        <p:spPr>
          <a:xfrm>
            <a:off x="6481405" y="5943886"/>
            <a:ext cx="5172633" cy="462005"/>
          </a:xfrm>
        </p:spPr>
        <p:txBody>
          <a:bodyPr/>
          <a:lstStyle/>
          <a:p>
            <a:r>
              <a:rPr lang="en-US" dirty="0"/>
              <a:t>STATE IMPLEMENTATION EDITION</a:t>
            </a:r>
          </a:p>
        </p:txBody>
      </p:sp>
    </p:spTree>
    <p:custDataLst>
      <p:tags r:id="rId1"/>
    </p:custDataLst>
    <p:extLst>
      <p:ext uri="{BB962C8B-B14F-4D97-AF65-F5344CB8AC3E}">
        <p14:creationId xmlns:p14="http://schemas.microsoft.com/office/powerpoint/2010/main" val="4085477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pic>
        <p:nvPicPr>
          <p:cNvPr id="7" name="Graphic 6" descr="Plant">
            <a:extLst>
              <a:ext uri="{FF2B5EF4-FFF2-40B4-BE49-F238E27FC236}">
                <a16:creationId xmlns:a16="http://schemas.microsoft.com/office/drawing/2014/main" id="{28A39EF9-7B23-1C42-978A-F9A2F7F1807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298902" y="6045336"/>
            <a:ext cx="685800" cy="685800"/>
          </a:xfrm>
          <a:prstGeom prst="rect">
            <a:avLst/>
          </a:prstGeom>
        </p:spPr>
      </p:pic>
      <p:pic>
        <p:nvPicPr>
          <p:cNvPr id="5" name="Graphic 4" descr="Backpack">
            <a:extLst>
              <a:ext uri="{FF2B5EF4-FFF2-40B4-BE49-F238E27FC236}">
                <a16:creationId xmlns:a16="http://schemas.microsoft.com/office/drawing/2014/main" id="{6056FF72-5333-864E-867E-08C0C2B224A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537578" y="2514600"/>
            <a:ext cx="1828800" cy="1828800"/>
          </a:xfrm>
          <a:prstGeom prst="rect">
            <a:avLst/>
          </a:prstGeom>
        </p:spPr>
      </p:pic>
      <p:pic>
        <p:nvPicPr>
          <p:cNvPr id="9" name="Graphic 8" descr="Flask">
            <a:extLst>
              <a:ext uri="{FF2B5EF4-FFF2-40B4-BE49-F238E27FC236}">
                <a16:creationId xmlns:a16="http://schemas.microsoft.com/office/drawing/2014/main" id="{C564AE03-C1F8-DD4D-A752-8E3C3E2E0E6D}"/>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9813002" y="2514600"/>
            <a:ext cx="1828800" cy="1828800"/>
          </a:xfrm>
          <a:prstGeom prst="rect">
            <a:avLst/>
          </a:prstGeom>
        </p:spPr>
      </p:pic>
      <p:cxnSp>
        <p:nvCxnSpPr>
          <p:cNvPr id="14" name="Straight Arrow Connector 13">
            <a:extLst>
              <a:ext uri="{FF2B5EF4-FFF2-40B4-BE49-F238E27FC236}">
                <a16:creationId xmlns:a16="http://schemas.microsoft.com/office/drawing/2014/main" id="{FF742388-B2F9-544F-9695-023F8010373C}"/>
              </a:ext>
            </a:extLst>
          </p:cNvPr>
          <p:cNvCxnSpPr>
            <a:cxnSpLocks/>
          </p:cNvCxnSpPr>
          <p:nvPr/>
        </p:nvCxnSpPr>
        <p:spPr>
          <a:xfrm>
            <a:off x="2641244" y="3438939"/>
            <a:ext cx="7315200" cy="0"/>
          </a:xfrm>
          <a:prstGeom prst="straightConnector1">
            <a:avLst/>
          </a:prstGeom>
          <a:ln w="127000">
            <a:solidFill>
              <a:srgbClr val="BFD630"/>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FBA01B25-418B-0B4D-A2E1-E203FF32FD9D}"/>
              </a:ext>
            </a:extLst>
          </p:cNvPr>
          <p:cNvGrpSpPr/>
          <p:nvPr/>
        </p:nvGrpSpPr>
        <p:grpSpPr>
          <a:xfrm>
            <a:off x="2613456" y="1177786"/>
            <a:ext cx="2228930" cy="2261153"/>
            <a:chOff x="2613456" y="1177786"/>
            <a:chExt cx="2228930" cy="2261153"/>
          </a:xfrm>
        </p:grpSpPr>
        <p:cxnSp>
          <p:nvCxnSpPr>
            <p:cNvPr id="18" name="Straight Arrow Connector 17">
              <a:extLst>
                <a:ext uri="{FF2B5EF4-FFF2-40B4-BE49-F238E27FC236}">
                  <a16:creationId xmlns:a16="http://schemas.microsoft.com/office/drawing/2014/main" id="{E037FFCD-ED47-6F44-BC5D-6280E62F119B}"/>
                </a:ext>
              </a:extLst>
            </p:cNvPr>
            <p:cNvCxnSpPr>
              <a:cxnSpLocks/>
            </p:cNvCxnSpPr>
            <p:nvPr/>
          </p:nvCxnSpPr>
          <p:spPr>
            <a:xfrm rot="16200000">
              <a:off x="3156422" y="2867439"/>
              <a:ext cx="1143000" cy="0"/>
            </a:xfrm>
            <a:prstGeom prst="straightConnector1">
              <a:avLst/>
            </a:prstGeom>
            <a:ln w="76200">
              <a:solidFill>
                <a:srgbClr val="BFD63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a16="http://schemas.microsoft.com/office/drawing/2014/main" id="{320AD8F7-17BF-D740-982A-855CB494C876}"/>
                </a:ext>
              </a:extLst>
            </p:cNvPr>
            <p:cNvSpPr/>
            <p:nvPr/>
          </p:nvSpPr>
          <p:spPr>
            <a:xfrm>
              <a:off x="2613456" y="1177786"/>
              <a:ext cx="2228930" cy="914400"/>
            </a:xfrm>
            <a:prstGeom prst="roundRect">
              <a:avLst>
                <a:gd name="adj" fmla="val 8130"/>
              </a:avLst>
            </a:prstGeom>
            <a:noFill/>
            <a:ln w="28575">
              <a:solidFill>
                <a:srgbClr val="BFD63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845D"/>
                  </a:solidFill>
                </a:rPr>
                <a:t>Awards and Recognition</a:t>
              </a:r>
            </a:p>
          </p:txBody>
        </p:sp>
      </p:grpSp>
      <p:grpSp>
        <p:nvGrpSpPr>
          <p:cNvPr id="31" name="Group 30">
            <a:extLst>
              <a:ext uri="{FF2B5EF4-FFF2-40B4-BE49-F238E27FC236}">
                <a16:creationId xmlns:a16="http://schemas.microsoft.com/office/drawing/2014/main" id="{A47929DE-BE11-144F-A26A-31ABD01ED330}"/>
              </a:ext>
            </a:extLst>
          </p:cNvPr>
          <p:cNvGrpSpPr/>
          <p:nvPr/>
        </p:nvGrpSpPr>
        <p:grpSpPr>
          <a:xfrm>
            <a:off x="4073763" y="3419061"/>
            <a:ext cx="2228930" cy="2246245"/>
            <a:chOff x="4073763" y="3419061"/>
            <a:chExt cx="2228930" cy="2246245"/>
          </a:xfrm>
        </p:grpSpPr>
        <p:cxnSp>
          <p:nvCxnSpPr>
            <p:cNvPr id="20" name="Straight Arrow Connector 19">
              <a:extLst>
                <a:ext uri="{FF2B5EF4-FFF2-40B4-BE49-F238E27FC236}">
                  <a16:creationId xmlns:a16="http://schemas.microsoft.com/office/drawing/2014/main" id="{1E720461-181A-874B-9BD3-FE43C0DC2F6B}"/>
                </a:ext>
              </a:extLst>
            </p:cNvPr>
            <p:cNvCxnSpPr>
              <a:cxnSpLocks/>
            </p:cNvCxnSpPr>
            <p:nvPr/>
          </p:nvCxnSpPr>
          <p:spPr>
            <a:xfrm rot="5400000" flipV="1">
              <a:off x="4616728" y="3990561"/>
              <a:ext cx="1143000" cy="0"/>
            </a:xfrm>
            <a:prstGeom prst="straightConnector1">
              <a:avLst/>
            </a:prstGeom>
            <a:ln w="76200">
              <a:solidFill>
                <a:srgbClr val="BFD63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25">
              <a:extLst>
                <a:ext uri="{FF2B5EF4-FFF2-40B4-BE49-F238E27FC236}">
                  <a16:creationId xmlns:a16="http://schemas.microsoft.com/office/drawing/2014/main" id="{73DC4BE2-DF88-B843-8691-80B48278C3E6}"/>
                </a:ext>
              </a:extLst>
            </p:cNvPr>
            <p:cNvSpPr/>
            <p:nvPr/>
          </p:nvSpPr>
          <p:spPr>
            <a:xfrm>
              <a:off x="4073763" y="4750906"/>
              <a:ext cx="2228930" cy="914400"/>
            </a:xfrm>
            <a:prstGeom prst="roundRect">
              <a:avLst>
                <a:gd name="adj" fmla="val 8130"/>
              </a:avLst>
            </a:prstGeom>
            <a:noFill/>
            <a:ln w="28575">
              <a:solidFill>
                <a:srgbClr val="BFD63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845D"/>
                  </a:solidFill>
                </a:rPr>
                <a:t>Legacy SAE</a:t>
              </a:r>
            </a:p>
          </p:txBody>
        </p:sp>
      </p:grpSp>
      <p:grpSp>
        <p:nvGrpSpPr>
          <p:cNvPr id="32" name="Group 31">
            <a:extLst>
              <a:ext uri="{FF2B5EF4-FFF2-40B4-BE49-F238E27FC236}">
                <a16:creationId xmlns:a16="http://schemas.microsoft.com/office/drawing/2014/main" id="{A2D41F54-4901-3F47-A405-8635E1753527}"/>
              </a:ext>
            </a:extLst>
          </p:cNvPr>
          <p:cNvGrpSpPr/>
          <p:nvPr/>
        </p:nvGrpSpPr>
        <p:grpSpPr>
          <a:xfrm>
            <a:off x="7373641" y="3419061"/>
            <a:ext cx="2228930" cy="2246245"/>
            <a:chOff x="7373641" y="3419061"/>
            <a:chExt cx="2228930" cy="2246245"/>
          </a:xfrm>
        </p:grpSpPr>
        <p:cxnSp>
          <p:nvCxnSpPr>
            <p:cNvPr id="21" name="Straight Arrow Connector 20">
              <a:extLst>
                <a:ext uri="{FF2B5EF4-FFF2-40B4-BE49-F238E27FC236}">
                  <a16:creationId xmlns:a16="http://schemas.microsoft.com/office/drawing/2014/main" id="{6C4B523A-4BEB-0042-9D21-D4FDDFC881F7}"/>
                </a:ext>
              </a:extLst>
            </p:cNvPr>
            <p:cNvCxnSpPr>
              <a:cxnSpLocks/>
            </p:cNvCxnSpPr>
            <p:nvPr/>
          </p:nvCxnSpPr>
          <p:spPr>
            <a:xfrm rot="5400000" flipV="1">
              <a:off x="7916606" y="3990561"/>
              <a:ext cx="1143000" cy="0"/>
            </a:xfrm>
            <a:prstGeom prst="straightConnector1">
              <a:avLst/>
            </a:prstGeom>
            <a:ln w="76200">
              <a:solidFill>
                <a:srgbClr val="BFD63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27">
              <a:extLst>
                <a:ext uri="{FF2B5EF4-FFF2-40B4-BE49-F238E27FC236}">
                  <a16:creationId xmlns:a16="http://schemas.microsoft.com/office/drawing/2014/main" id="{16807DD4-3993-594A-9787-97868D8DB4D2}"/>
                </a:ext>
              </a:extLst>
            </p:cNvPr>
            <p:cNvSpPr/>
            <p:nvPr/>
          </p:nvSpPr>
          <p:spPr>
            <a:xfrm>
              <a:off x="7373641" y="4750906"/>
              <a:ext cx="2228930" cy="914400"/>
            </a:xfrm>
            <a:prstGeom prst="roundRect">
              <a:avLst>
                <a:gd name="adj" fmla="val 8130"/>
              </a:avLst>
            </a:prstGeom>
            <a:noFill/>
            <a:ln w="28575">
              <a:solidFill>
                <a:srgbClr val="BFD63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845D"/>
                  </a:solidFill>
                </a:rPr>
                <a:t>Application of Learned Skills</a:t>
              </a:r>
            </a:p>
          </p:txBody>
        </p:sp>
      </p:grpSp>
      <p:grpSp>
        <p:nvGrpSpPr>
          <p:cNvPr id="30" name="Group 29">
            <a:extLst>
              <a:ext uri="{FF2B5EF4-FFF2-40B4-BE49-F238E27FC236}">
                <a16:creationId xmlns:a16="http://schemas.microsoft.com/office/drawing/2014/main" id="{9C3FCF24-EB7E-8843-ACCD-AE2B3BBD7E4B}"/>
              </a:ext>
            </a:extLst>
          </p:cNvPr>
          <p:cNvGrpSpPr/>
          <p:nvPr/>
        </p:nvGrpSpPr>
        <p:grpSpPr>
          <a:xfrm>
            <a:off x="5913335" y="1182755"/>
            <a:ext cx="2228930" cy="2256184"/>
            <a:chOff x="5913335" y="1182755"/>
            <a:chExt cx="2228930" cy="2256184"/>
          </a:xfrm>
        </p:grpSpPr>
        <p:cxnSp>
          <p:nvCxnSpPr>
            <p:cNvPr id="19" name="Straight Arrow Connector 18">
              <a:extLst>
                <a:ext uri="{FF2B5EF4-FFF2-40B4-BE49-F238E27FC236}">
                  <a16:creationId xmlns:a16="http://schemas.microsoft.com/office/drawing/2014/main" id="{8A5B861B-79B1-F648-9E49-F80A6D7ED323}"/>
                </a:ext>
              </a:extLst>
            </p:cNvPr>
            <p:cNvCxnSpPr>
              <a:cxnSpLocks/>
            </p:cNvCxnSpPr>
            <p:nvPr/>
          </p:nvCxnSpPr>
          <p:spPr>
            <a:xfrm rot="16200000">
              <a:off x="6456300" y="2867439"/>
              <a:ext cx="1143000" cy="0"/>
            </a:xfrm>
            <a:prstGeom prst="straightConnector1">
              <a:avLst/>
            </a:prstGeom>
            <a:ln w="76200">
              <a:solidFill>
                <a:srgbClr val="BFD63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9" name="Rounded Rectangle 28">
              <a:extLst>
                <a:ext uri="{FF2B5EF4-FFF2-40B4-BE49-F238E27FC236}">
                  <a16:creationId xmlns:a16="http://schemas.microsoft.com/office/drawing/2014/main" id="{C3C0C541-D830-DE4A-8F74-16A935DB1807}"/>
                </a:ext>
              </a:extLst>
            </p:cNvPr>
            <p:cNvSpPr/>
            <p:nvPr/>
          </p:nvSpPr>
          <p:spPr>
            <a:xfrm>
              <a:off x="5913335" y="1182755"/>
              <a:ext cx="2228930" cy="914400"/>
            </a:xfrm>
            <a:prstGeom prst="roundRect">
              <a:avLst>
                <a:gd name="adj" fmla="val 8130"/>
              </a:avLst>
            </a:prstGeom>
            <a:noFill/>
            <a:ln w="28575">
              <a:solidFill>
                <a:srgbClr val="BFD63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845D"/>
                  </a:solidFill>
                </a:rPr>
                <a:t>Record Keeping</a:t>
              </a:r>
            </a:p>
          </p:txBody>
        </p:sp>
      </p:grpSp>
      <p:sp>
        <p:nvSpPr>
          <p:cNvPr id="33" name="Rounded Rectangle 32">
            <a:extLst>
              <a:ext uri="{FF2B5EF4-FFF2-40B4-BE49-F238E27FC236}">
                <a16:creationId xmlns:a16="http://schemas.microsoft.com/office/drawing/2014/main" id="{1F84D8B1-F5B9-644E-B249-AEABF532E086}"/>
              </a:ext>
            </a:extLst>
          </p:cNvPr>
          <p:cNvSpPr/>
          <p:nvPr/>
        </p:nvSpPr>
        <p:spPr>
          <a:xfrm>
            <a:off x="40417" y="4338430"/>
            <a:ext cx="2823121" cy="914400"/>
          </a:xfrm>
          <a:prstGeom prst="roundRect">
            <a:avLst>
              <a:gd name="adj" fmla="val 8130"/>
            </a:avLst>
          </a:prstGeom>
          <a:no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5543"/>
                </a:solidFill>
              </a:rPr>
              <a:t>WORK-BASED LEARNING EXPERIENCE</a:t>
            </a:r>
          </a:p>
        </p:txBody>
      </p:sp>
      <p:sp>
        <p:nvSpPr>
          <p:cNvPr id="34" name="Rounded Rectangle 33">
            <a:extLst>
              <a:ext uri="{FF2B5EF4-FFF2-40B4-BE49-F238E27FC236}">
                <a16:creationId xmlns:a16="http://schemas.microsoft.com/office/drawing/2014/main" id="{5B8F92FA-CC87-7442-ABA8-4CC8955783BD}"/>
              </a:ext>
            </a:extLst>
          </p:cNvPr>
          <p:cNvSpPr/>
          <p:nvPr/>
        </p:nvSpPr>
        <p:spPr>
          <a:xfrm>
            <a:off x="9315841" y="1600201"/>
            <a:ext cx="2823121" cy="914400"/>
          </a:xfrm>
          <a:prstGeom prst="roundRect">
            <a:avLst>
              <a:gd name="adj" fmla="val 8130"/>
            </a:avLst>
          </a:prstGeom>
          <a:no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5543"/>
                </a:solidFill>
              </a:rPr>
              <a:t>CAREER PREPARATION</a:t>
            </a:r>
          </a:p>
        </p:txBody>
      </p:sp>
    </p:spTree>
    <p:custDataLst>
      <p:tags r:id="rId1"/>
    </p:custDataLst>
    <p:extLst>
      <p:ext uri="{BB962C8B-B14F-4D97-AF65-F5344CB8AC3E}">
        <p14:creationId xmlns:p14="http://schemas.microsoft.com/office/powerpoint/2010/main" val="21752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1000"/>
                                        <p:tgtEl>
                                          <p:spTgt spid="27"/>
                                        </p:tgtEl>
                                      </p:cBhvr>
                                    </p:animEffect>
                                  </p:childTnLst>
                                </p:cTn>
                              </p:par>
                            </p:childTnLst>
                          </p:cTn>
                        </p:par>
                        <p:par>
                          <p:cTn id="13" fill="hold">
                            <p:stCondLst>
                              <p:cond delay="1000"/>
                            </p:stCondLst>
                            <p:childTnLst>
                              <p:par>
                                <p:cTn id="14" presetID="22" presetClass="entr" presetSubtype="1" fill="hold" nodeType="afterEffect">
                                  <p:stCondLst>
                                    <p:cond delay="500"/>
                                  </p:stCondLst>
                                  <p:childTnLst>
                                    <p:set>
                                      <p:cBhvr>
                                        <p:cTn id="15" dur="1" fill="hold">
                                          <p:stCondLst>
                                            <p:cond delay="0"/>
                                          </p:stCondLst>
                                        </p:cTn>
                                        <p:tgtEl>
                                          <p:spTgt spid="31"/>
                                        </p:tgtEl>
                                        <p:attrNameLst>
                                          <p:attrName>style.visibility</p:attrName>
                                        </p:attrNameLst>
                                      </p:cBhvr>
                                      <p:to>
                                        <p:strVal val="visible"/>
                                      </p:to>
                                    </p:set>
                                    <p:animEffect transition="in" filter="wipe(up)">
                                      <p:cBhvr>
                                        <p:cTn id="16" dur="1000"/>
                                        <p:tgtEl>
                                          <p:spTgt spid="31"/>
                                        </p:tgtEl>
                                      </p:cBhvr>
                                    </p:animEffect>
                                  </p:childTnLst>
                                </p:cTn>
                              </p:par>
                            </p:childTnLst>
                          </p:cTn>
                        </p:par>
                        <p:par>
                          <p:cTn id="17" fill="hold">
                            <p:stCondLst>
                              <p:cond delay="2500"/>
                            </p:stCondLst>
                            <p:childTnLst>
                              <p:par>
                                <p:cTn id="18" presetID="22" presetClass="entr" presetSubtype="4" fill="hold" nodeType="afterEffect">
                                  <p:stCondLst>
                                    <p:cond delay="50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1000"/>
                                        <p:tgtEl>
                                          <p:spTgt spid="30"/>
                                        </p:tgtEl>
                                      </p:cBhvr>
                                    </p:animEffect>
                                  </p:childTnLst>
                                </p:cTn>
                              </p:par>
                            </p:childTnLst>
                          </p:cTn>
                        </p:par>
                        <p:par>
                          <p:cTn id="21" fill="hold">
                            <p:stCondLst>
                              <p:cond delay="4000"/>
                            </p:stCondLst>
                            <p:childTnLst>
                              <p:par>
                                <p:cTn id="22" presetID="22" presetClass="entr" presetSubtype="1" fill="hold" nodeType="afterEffect">
                                  <p:stCondLst>
                                    <p:cond delay="500"/>
                                  </p:stCondLst>
                                  <p:childTnLst>
                                    <p:set>
                                      <p:cBhvr>
                                        <p:cTn id="23" dur="1" fill="hold">
                                          <p:stCondLst>
                                            <p:cond delay="0"/>
                                          </p:stCondLst>
                                        </p:cTn>
                                        <p:tgtEl>
                                          <p:spTgt spid="32"/>
                                        </p:tgtEl>
                                        <p:attrNameLst>
                                          <p:attrName>style.visibility</p:attrName>
                                        </p:attrNameLst>
                                      </p:cBhvr>
                                      <p:to>
                                        <p:strVal val="visible"/>
                                      </p:to>
                                    </p:set>
                                    <p:animEffect transition="in" filter="wipe(up)">
                                      <p:cBhvr>
                                        <p:cTn id="24"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sp>
        <p:nvSpPr>
          <p:cNvPr id="5" name="Rounded Rectangular Callout 4">
            <a:extLst>
              <a:ext uri="{FF2B5EF4-FFF2-40B4-BE49-F238E27FC236}">
                <a16:creationId xmlns:a16="http://schemas.microsoft.com/office/drawing/2014/main" id="{3306E013-FC1C-7F42-99EC-03B8C94D8885}"/>
              </a:ext>
            </a:extLst>
          </p:cNvPr>
          <p:cNvSpPr/>
          <p:nvPr/>
        </p:nvSpPr>
        <p:spPr>
          <a:xfrm>
            <a:off x="2239617" y="1220085"/>
            <a:ext cx="7712766" cy="3514874"/>
          </a:xfrm>
          <a:prstGeom prst="wedgeRoundRectCallout">
            <a:avLst>
              <a:gd name="adj1" fmla="val -47191"/>
              <a:gd name="adj2" fmla="val 71267"/>
              <a:gd name="adj3" fmla="val 16667"/>
            </a:avLst>
          </a:prstGeom>
          <a:noFill/>
          <a:ln w="38100">
            <a:solidFill>
              <a:srgbClr val="005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845D"/>
                </a:solidFill>
              </a:rPr>
              <a:t>What are we currently doing in the</a:t>
            </a:r>
            <a:br>
              <a:rPr lang="en-US" sz="3600" dirty="0">
                <a:solidFill>
                  <a:srgbClr val="00845D"/>
                </a:solidFill>
              </a:rPr>
            </a:br>
            <a:r>
              <a:rPr lang="en-US" sz="3600" dirty="0">
                <a:solidFill>
                  <a:srgbClr val="00845D"/>
                </a:solidFill>
              </a:rPr>
              <a:t> Ag Ed program that is career preparation focused?</a:t>
            </a:r>
            <a:endParaRPr lang="en-US" sz="2400" dirty="0">
              <a:solidFill>
                <a:srgbClr val="00845D"/>
              </a:solidFill>
            </a:endParaRPr>
          </a:p>
        </p:txBody>
      </p:sp>
      <p:pic>
        <p:nvPicPr>
          <p:cNvPr id="7" name="Graphic 6" descr="Plant">
            <a:extLst>
              <a:ext uri="{FF2B5EF4-FFF2-40B4-BE49-F238E27FC236}">
                <a16:creationId xmlns:a16="http://schemas.microsoft.com/office/drawing/2014/main" id="{28A39EF9-7B23-1C42-978A-F9A2F7F1807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298902" y="6045336"/>
            <a:ext cx="685800" cy="685800"/>
          </a:xfrm>
          <a:prstGeom prst="rect">
            <a:avLst/>
          </a:prstGeom>
        </p:spPr>
      </p:pic>
      <p:sp>
        <p:nvSpPr>
          <p:cNvPr id="8" name="TextBox 7">
            <a:extLst>
              <a:ext uri="{FF2B5EF4-FFF2-40B4-BE49-F238E27FC236}">
                <a16:creationId xmlns:a16="http://schemas.microsoft.com/office/drawing/2014/main" id="{673E859C-9902-B244-BCCD-44A203A7893F}"/>
              </a:ext>
            </a:extLst>
          </p:cNvPr>
          <p:cNvSpPr txBox="1"/>
          <p:nvPr/>
        </p:nvSpPr>
        <p:spPr>
          <a:xfrm>
            <a:off x="2239617" y="389088"/>
            <a:ext cx="7712765" cy="830997"/>
          </a:xfrm>
          <a:prstGeom prst="rect">
            <a:avLst/>
          </a:prstGeom>
          <a:noFill/>
        </p:spPr>
        <p:txBody>
          <a:bodyPr wrap="square" rtlCol="0">
            <a:spAutoFit/>
          </a:bodyPr>
          <a:lstStyle/>
          <a:p>
            <a:pPr algn="ctr"/>
            <a:r>
              <a:rPr lang="en-US" sz="4800" b="1" spc="3000" dirty="0">
                <a:solidFill>
                  <a:srgbClr val="D7E488"/>
                </a:solidFill>
              </a:rPr>
              <a:t>DISCUSSIO</a:t>
            </a:r>
            <a:r>
              <a:rPr lang="en-US" sz="4800" b="1" dirty="0">
                <a:solidFill>
                  <a:srgbClr val="D7E488"/>
                </a:solidFill>
              </a:rPr>
              <a:t>N</a:t>
            </a:r>
          </a:p>
        </p:txBody>
      </p:sp>
    </p:spTree>
    <p:custDataLst>
      <p:tags r:id="rId1"/>
    </p:custDataLst>
    <p:extLst>
      <p:ext uri="{BB962C8B-B14F-4D97-AF65-F5344CB8AC3E}">
        <p14:creationId xmlns:p14="http://schemas.microsoft.com/office/powerpoint/2010/main" val="682162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sp>
        <p:nvSpPr>
          <p:cNvPr id="5" name="Rounded Rectangular Callout 4">
            <a:extLst>
              <a:ext uri="{FF2B5EF4-FFF2-40B4-BE49-F238E27FC236}">
                <a16:creationId xmlns:a16="http://schemas.microsoft.com/office/drawing/2014/main" id="{3306E013-FC1C-7F42-99EC-03B8C94D8885}"/>
              </a:ext>
            </a:extLst>
          </p:cNvPr>
          <p:cNvSpPr/>
          <p:nvPr/>
        </p:nvSpPr>
        <p:spPr>
          <a:xfrm>
            <a:off x="2239617" y="1220085"/>
            <a:ext cx="7712766" cy="3514874"/>
          </a:xfrm>
          <a:prstGeom prst="wedgeRoundRectCallout">
            <a:avLst>
              <a:gd name="adj1" fmla="val -47191"/>
              <a:gd name="adj2" fmla="val 71267"/>
              <a:gd name="adj3" fmla="val 16667"/>
            </a:avLst>
          </a:prstGeom>
          <a:noFill/>
          <a:ln w="38100">
            <a:solidFill>
              <a:srgbClr val="005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845D"/>
                </a:solidFill>
              </a:rPr>
              <a:t>What could ideally be done to focus an Ag Ed program even further </a:t>
            </a:r>
            <a:br>
              <a:rPr lang="en-US" sz="3600" dirty="0">
                <a:solidFill>
                  <a:srgbClr val="00845D"/>
                </a:solidFill>
              </a:rPr>
            </a:br>
            <a:r>
              <a:rPr lang="en-US" sz="3600" dirty="0">
                <a:solidFill>
                  <a:srgbClr val="00845D"/>
                </a:solidFill>
              </a:rPr>
              <a:t>on career preparation?</a:t>
            </a:r>
            <a:endParaRPr lang="en-US" sz="2400" dirty="0">
              <a:solidFill>
                <a:srgbClr val="00845D"/>
              </a:solidFill>
            </a:endParaRPr>
          </a:p>
        </p:txBody>
      </p:sp>
      <p:pic>
        <p:nvPicPr>
          <p:cNvPr id="7" name="Graphic 6" descr="Plant">
            <a:extLst>
              <a:ext uri="{FF2B5EF4-FFF2-40B4-BE49-F238E27FC236}">
                <a16:creationId xmlns:a16="http://schemas.microsoft.com/office/drawing/2014/main" id="{28A39EF9-7B23-1C42-978A-F9A2F7F1807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298902" y="6045336"/>
            <a:ext cx="685800" cy="685800"/>
          </a:xfrm>
          <a:prstGeom prst="rect">
            <a:avLst/>
          </a:prstGeom>
        </p:spPr>
      </p:pic>
      <p:sp>
        <p:nvSpPr>
          <p:cNvPr id="8" name="TextBox 7">
            <a:extLst>
              <a:ext uri="{FF2B5EF4-FFF2-40B4-BE49-F238E27FC236}">
                <a16:creationId xmlns:a16="http://schemas.microsoft.com/office/drawing/2014/main" id="{673E859C-9902-B244-BCCD-44A203A7893F}"/>
              </a:ext>
            </a:extLst>
          </p:cNvPr>
          <p:cNvSpPr txBox="1"/>
          <p:nvPr/>
        </p:nvSpPr>
        <p:spPr>
          <a:xfrm>
            <a:off x="2239617" y="389088"/>
            <a:ext cx="7712765" cy="830997"/>
          </a:xfrm>
          <a:prstGeom prst="rect">
            <a:avLst/>
          </a:prstGeom>
          <a:noFill/>
        </p:spPr>
        <p:txBody>
          <a:bodyPr wrap="square" rtlCol="0">
            <a:spAutoFit/>
          </a:bodyPr>
          <a:lstStyle/>
          <a:p>
            <a:pPr algn="ctr"/>
            <a:r>
              <a:rPr lang="en-US" sz="4800" b="1" spc="3000" dirty="0">
                <a:solidFill>
                  <a:srgbClr val="D7E488"/>
                </a:solidFill>
              </a:rPr>
              <a:t>DISCUSSIO</a:t>
            </a:r>
            <a:r>
              <a:rPr lang="en-US" sz="4800" b="1" dirty="0">
                <a:solidFill>
                  <a:srgbClr val="D7E488"/>
                </a:solidFill>
              </a:rPr>
              <a:t>N</a:t>
            </a:r>
          </a:p>
        </p:txBody>
      </p:sp>
    </p:spTree>
    <p:custDataLst>
      <p:tags r:id="rId1"/>
    </p:custDataLst>
    <p:extLst>
      <p:ext uri="{BB962C8B-B14F-4D97-AF65-F5344CB8AC3E}">
        <p14:creationId xmlns:p14="http://schemas.microsoft.com/office/powerpoint/2010/main" val="463433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sp>
        <p:nvSpPr>
          <p:cNvPr id="5" name="Title 3">
            <a:extLst>
              <a:ext uri="{FF2B5EF4-FFF2-40B4-BE49-F238E27FC236}">
                <a16:creationId xmlns:a16="http://schemas.microsoft.com/office/drawing/2014/main" id="{0C0692AC-19F7-3045-9988-5E7A802FF10A}"/>
              </a:ext>
            </a:extLst>
          </p:cNvPr>
          <p:cNvSpPr txBox="1">
            <a:spLocks/>
          </p:cNvSpPr>
          <p:nvPr/>
        </p:nvSpPr>
        <p:spPr>
          <a:xfrm>
            <a:off x="838200" y="365125"/>
            <a:ext cx="10515600" cy="1325563"/>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845D"/>
                </a:solidFill>
              </a:rPr>
              <a:t>Who is credited as the father of SAE?</a:t>
            </a:r>
          </a:p>
        </p:txBody>
      </p:sp>
      <p:sp>
        <p:nvSpPr>
          <p:cNvPr id="6" name="Rounded Rectangle 5">
            <a:extLst>
              <a:ext uri="{FF2B5EF4-FFF2-40B4-BE49-F238E27FC236}">
                <a16:creationId xmlns:a16="http://schemas.microsoft.com/office/drawing/2014/main" id="{22B33698-B7C5-404C-A670-2DE1165F35E6}"/>
              </a:ext>
            </a:extLst>
          </p:cNvPr>
          <p:cNvSpPr/>
          <p:nvPr/>
        </p:nvSpPr>
        <p:spPr>
          <a:xfrm>
            <a:off x="1524000" y="1966461"/>
            <a:ext cx="9144000" cy="914400"/>
          </a:xfrm>
          <a:prstGeom prst="roundRect">
            <a:avLst>
              <a:gd name="adj" fmla="val 7367"/>
            </a:avLst>
          </a:prstGeom>
          <a:solidFill>
            <a:srgbClr val="D7E488"/>
          </a:solidFill>
          <a:ln>
            <a:solidFill>
              <a:srgbClr val="005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000" dirty="0">
                <a:solidFill>
                  <a:srgbClr val="005543"/>
                </a:solidFill>
              </a:rPr>
              <a:t>A.  Henry Groseclose</a:t>
            </a:r>
          </a:p>
        </p:txBody>
      </p:sp>
      <p:sp>
        <p:nvSpPr>
          <p:cNvPr id="7" name="Rounded Rectangle 6">
            <a:extLst>
              <a:ext uri="{FF2B5EF4-FFF2-40B4-BE49-F238E27FC236}">
                <a16:creationId xmlns:a16="http://schemas.microsoft.com/office/drawing/2014/main" id="{80C4368C-9B57-184D-8CEA-887E0B1E0330}"/>
              </a:ext>
            </a:extLst>
          </p:cNvPr>
          <p:cNvSpPr/>
          <p:nvPr/>
        </p:nvSpPr>
        <p:spPr>
          <a:xfrm>
            <a:off x="1523998" y="3329102"/>
            <a:ext cx="9144000" cy="914400"/>
          </a:xfrm>
          <a:prstGeom prst="roundRect">
            <a:avLst>
              <a:gd name="adj" fmla="val 7367"/>
            </a:avLst>
          </a:prstGeom>
          <a:solidFill>
            <a:srgbClr val="D7E488"/>
          </a:solidFill>
          <a:ln>
            <a:solidFill>
              <a:srgbClr val="005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000" dirty="0">
                <a:solidFill>
                  <a:srgbClr val="005543"/>
                </a:solidFill>
              </a:rPr>
              <a:t>B.  C.H. Lane</a:t>
            </a:r>
          </a:p>
        </p:txBody>
      </p:sp>
      <p:sp>
        <p:nvSpPr>
          <p:cNvPr id="8" name="Rounded Rectangle 7">
            <a:extLst>
              <a:ext uri="{FF2B5EF4-FFF2-40B4-BE49-F238E27FC236}">
                <a16:creationId xmlns:a16="http://schemas.microsoft.com/office/drawing/2014/main" id="{98F29760-4C49-3149-9BFD-568C43AB8CEF}"/>
              </a:ext>
            </a:extLst>
          </p:cNvPr>
          <p:cNvSpPr/>
          <p:nvPr/>
        </p:nvSpPr>
        <p:spPr>
          <a:xfrm>
            <a:off x="1524000" y="4691743"/>
            <a:ext cx="9144000" cy="914400"/>
          </a:xfrm>
          <a:prstGeom prst="roundRect">
            <a:avLst>
              <a:gd name="adj" fmla="val 7367"/>
            </a:avLst>
          </a:prstGeom>
          <a:solidFill>
            <a:srgbClr val="D7E488"/>
          </a:solidFill>
          <a:ln>
            <a:solidFill>
              <a:srgbClr val="005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000" dirty="0">
                <a:solidFill>
                  <a:srgbClr val="005543"/>
                </a:solidFill>
              </a:rPr>
              <a:t>C.  Rufus W. Stimson</a:t>
            </a:r>
          </a:p>
        </p:txBody>
      </p:sp>
      <p:pic>
        <p:nvPicPr>
          <p:cNvPr id="9" name="Graphic 8" descr="Plant">
            <a:extLst>
              <a:ext uri="{FF2B5EF4-FFF2-40B4-BE49-F238E27FC236}">
                <a16:creationId xmlns:a16="http://schemas.microsoft.com/office/drawing/2014/main" id="{D8AC9466-B28C-464D-B310-22A8CEE3809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298902" y="6045336"/>
            <a:ext cx="685800" cy="685800"/>
          </a:xfrm>
          <a:prstGeom prst="rect">
            <a:avLst/>
          </a:prstGeom>
        </p:spPr>
      </p:pic>
      <p:sp>
        <p:nvSpPr>
          <p:cNvPr id="10" name="Text Placeholder 1">
            <a:extLst>
              <a:ext uri="{FF2B5EF4-FFF2-40B4-BE49-F238E27FC236}">
                <a16:creationId xmlns:a16="http://schemas.microsoft.com/office/drawing/2014/main" id="{FC21583A-5126-9C40-A1CE-7A25D7FDEC77}"/>
              </a:ext>
            </a:extLst>
          </p:cNvPr>
          <p:cNvSpPr>
            <a:spLocks noGrp="1"/>
          </p:cNvSpPr>
          <p:nvPr>
            <p:ph type="body" sz="quarter" idx="13"/>
          </p:nvPr>
        </p:nvSpPr>
        <p:spPr>
          <a:xfrm>
            <a:off x="838200" y="6290539"/>
            <a:ext cx="4572000" cy="365125"/>
          </a:xfrm>
        </p:spPr>
        <p:txBody>
          <a:bodyPr/>
          <a:lstStyle/>
          <a:p>
            <a:r>
              <a:rPr lang="en-US" dirty="0"/>
              <a:t>Participant Guide, page 1. </a:t>
            </a:r>
          </a:p>
        </p:txBody>
      </p:sp>
      <p:pic>
        <p:nvPicPr>
          <p:cNvPr id="11" name="Graphic 10" descr="Open book">
            <a:extLst>
              <a:ext uri="{FF2B5EF4-FFF2-40B4-BE49-F238E27FC236}">
                <a16:creationId xmlns:a16="http://schemas.microsoft.com/office/drawing/2014/main" id="{2601D1D1-671E-8D4F-877D-02B65B98FE8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69148" y="6244501"/>
            <a:ext cx="457200" cy="457200"/>
          </a:xfrm>
          <a:prstGeom prst="rect">
            <a:avLst/>
          </a:prstGeom>
        </p:spPr>
      </p:pic>
    </p:spTree>
    <p:custDataLst>
      <p:tags r:id="rId1"/>
    </p:custDataLst>
    <p:extLst>
      <p:ext uri="{BB962C8B-B14F-4D97-AF65-F5344CB8AC3E}">
        <p14:creationId xmlns:p14="http://schemas.microsoft.com/office/powerpoint/2010/main" val="304170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350" fill="hold"/>
                                        <p:tgtEl>
                                          <p:spTgt spid="8"/>
                                        </p:tgtEl>
                                        <p:attrNameLst>
                                          <p:attrName>fillcolor</p:attrName>
                                        </p:attrNameLst>
                                      </p:cBhvr>
                                      <p:to>
                                        <a:srgbClr val="2A5143"/>
                                      </p:to>
                                    </p:animClr>
                                    <p:set>
                                      <p:cBhvr>
                                        <p:cTn id="7" dur="350" fill="hold"/>
                                        <p:tgtEl>
                                          <p:spTgt spid="8"/>
                                        </p:tgtEl>
                                        <p:attrNameLst>
                                          <p:attrName>fill.type</p:attrName>
                                        </p:attrNameLst>
                                      </p:cBhvr>
                                      <p:to>
                                        <p:strVal val="solid"/>
                                      </p:to>
                                    </p:set>
                                    <p:set>
                                      <p:cBhvr>
                                        <p:cTn id="8" dur="350" fill="hold"/>
                                        <p:tgtEl>
                                          <p:spTgt spid="8"/>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350" fill="hold"/>
                                        <p:tgtEl>
                                          <p:spTgt spid="8"/>
                                        </p:tgtEl>
                                        <p:attrNameLst>
                                          <p:attrName>style.color</p:attrName>
                                        </p:attrNameLst>
                                      </p:cBhvr>
                                      <p:to>
                                        <a:srgbClr val="D8E588"/>
                                      </p:to>
                                    </p:animClr>
                                  </p:childTnLst>
                                </p:cTn>
                              </p:par>
                              <p:par>
                                <p:cTn id="11" presetID="35" presetClass="emph" presetSubtype="0" repeatCount="4000" fill="hold" grpId="1" nodeType="withEffect">
                                  <p:stCondLst>
                                    <p:cond delay="0"/>
                                  </p:stCondLst>
                                  <p:childTnLst>
                                    <p:anim calcmode="discrete" valueType="str">
                                      <p:cBhvr>
                                        <p:cTn id="12" dur="35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5D3D370-926D-E745-B974-31C16F97151D}"/>
              </a:ext>
            </a:extLst>
          </p:cNvPr>
          <p:cNvPicPr>
            <a:picLocks noChangeAspect="1"/>
          </p:cNvPicPr>
          <p:nvPr/>
        </p:nvPicPr>
        <p:blipFill rotWithShape="1">
          <a:blip r:embed="rId4"/>
          <a:srcRect l="24074" r="33907"/>
          <a:stretch/>
        </p:blipFill>
        <p:spPr>
          <a:xfrm>
            <a:off x="925904" y="3802535"/>
            <a:ext cx="1991006" cy="2242801"/>
          </a:xfrm>
          <a:prstGeom prst="rect">
            <a:avLst/>
          </a:prstGeom>
          <a:ln>
            <a:noFill/>
          </a:ln>
          <a:effectLst>
            <a:softEdge rad="31750"/>
          </a:effectLst>
        </p:spPr>
      </p:pic>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sp>
        <p:nvSpPr>
          <p:cNvPr id="5" name="Title 3">
            <a:extLst>
              <a:ext uri="{FF2B5EF4-FFF2-40B4-BE49-F238E27FC236}">
                <a16:creationId xmlns:a16="http://schemas.microsoft.com/office/drawing/2014/main" id="{0C0692AC-19F7-3045-9988-5E7A802FF10A}"/>
              </a:ext>
            </a:extLst>
          </p:cNvPr>
          <p:cNvSpPr txBox="1">
            <a:spLocks/>
          </p:cNvSpPr>
          <p:nvPr/>
        </p:nvSpPr>
        <p:spPr>
          <a:xfrm>
            <a:off x="838200" y="365125"/>
            <a:ext cx="10515600" cy="1325563"/>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845D"/>
                </a:solidFill>
              </a:rPr>
              <a:t>Rufus Stimson: Father of SAE</a:t>
            </a:r>
          </a:p>
        </p:txBody>
      </p:sp>
      <p:pic>
        <p:nvPicPr>
          <p:cNvPr id="9" name="Graphic 8" descr="Plant">
            <a:extLst>
              <a:ext uri="{FF2B5EF4-FFF2-40B4-BE49-F238E27FC236}">
                <a16:creationId xmlns:a16="http://schemas.microsoft.com/office/drawing/2014/main" id="{D8AC9466-B28C-464D-B310-22A8CEE3809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298902" y="6045336"/>
            <a:ext cx="685800" cy="685800"/>
          </a:xfrm>
          <a:prstGeom prst="rect">
            <a:avLst/>
          </a:prstGeom>
        </p:spPr>
      </p:pic>
      <p:pic>
        <p:nvPicPr>
          <p:cNvPr id="12" name="Picture 11">
            <a:extLst>
              <a:ext uri="{FF2B5EF4-FFF2-40B4-BE49-F238E27FC236}">
                <a16:creationId xmlns:a16="http://schemas.microsoft.com/office/drawing/2014/main" id="{1084A693-D392-174A-AFB6-19C72F279373}"/>
              </a:ext>
            </a:extLst>
          </p:cNvPr>
          <p:cNvPicPr/>
          <p:nvPr/>
        </p:nvPicPr>
        <p:blipFill>
          <a:blip r:embed="rId7" cstate="screen">
            <a:extLst>
              <a:ext uri="{28A0092B-C50C-407E-A947-70E740481C1C}">
                <a14:useLocalDpi xmlns:a14="http://schemas.microsoft.com/office/drawing/2010/main"/>
              </a:ext>
            </a:extLst>
          </a:blip>
          <a:srcRect/>
          <a:stretch>
            <a:fillRect/>
          </a:stretch>
        </p:blipFill>
        <p:spPr bwMode="auto">
          <a:xfrm>
            <a:off x="925903" y="1037895"/>
            <a:ext cx="1991006" cy="2454599"/>
          </a:xfrm>
          <a:prstGeom prst="rect">
            <a:avLst/>
          </a:prstGeom>
          <a:ln>
            <a:noFill/>
          </a:ln>
          <a:effectLst>
            <a:softEdge rad="31750"/>
          </a:effectLst>
        </p:spPr>
      </p:pic>
      <p:sp>
        <p:nvSpPr>
          <p:cNvPr id="18" name="Rectangle 17">
            <a:extLst>
              <a:ext uri="{FF2B5EF4-FFF2-40B4-BE49-F238E27FC236}">
                <a16:creationId xmlns:a16="http://schemas.microsoft.com/office/drawing/2014/main" id="{167BFE4D-ABD6-2A4F-BF02-03F1366A3110}"/>
              </a:ext>
            </a:extLst>
          </p:cNvPr>
          <p:cNvSpPr/>
          <p:nvPr/>
        </p:nvSpPr>
        <p:spPr>
          <a:xfrm>
            <a:off x="3649625" y="1230336"/>
            <a:ext cx="7992177" cy="4524315"/>
          </a:xfrm>
          <a:prstGeom prst="rect">
            <a:avLst/>
          </a:prstGeom>
        </p:spPr>
        <p:txBody>
          <a:bodyPr wrap="square">
            <a:spAutoFit/>
          </a:bodyPr>
          <a:lstStyle/>
          <a:p>
            <a:pPr marL="183394" indent="-174708">
              <a:buFont typeface="Arial" panose="020B0604020202020204" pitchFamily="34" charset="0"/>
              <a:buChar char="•"/>
            </a:pPr>
            <a:r>
              <a:rPr lang="en-US" sz="2400" dirty="0">
                <a:solidFill>
                  <a:srgbClr val="005543"/>
                </a:solidFill>
              </a:rPr>
              <a:t>1908 Rufus Stimson appointed the first director of the new Smith Agricultural School in Northampton, Massachusetts</a:t>
            </a:r>
          </a:p>
          <a:p>
            <a:pPr marL="8686"/>
            <a:endParaRPr lang="en-US" sz="2400" dirty="0">
              <a:solidFill>
                <a:srgbClr val="005543"/>
              </a:solidFill>
            </a:endParaRPr>
          </a:p>
          <a:p>
            <a:pPr marL="183394" indent="-174708">
              <a:buFont typeface="Arial" panose="020B0604020202020204" pitchFamily="34" charset="0"/>
              <a:buChar char="•"/>
            </a:pPr>
            <a:r>
              <a:rPr lang="en-US" sz="2400" dirty="0">
                <a:solidFill>
                  <a:srgbClr val="005543"/>
                </a:solidFill>
              </a:rPr>
              <a:t>Agricultural education consisted mainly of lecture, recitation, and labor on a school farm</a:t>
            </a:r>
          </a:p>
          <a:p>
            <a:pPr marL="183394" indent="-174708">
              <a:buFont typeface="Arial" panose="020B0604020202020204" pitchFamily="34" charset="0"/>
              <a:buChar char="•"/>
            </a:pPr>
            <a:endParaRPr lang="en-US" sz="2400" dirty="0">
              <a:solidFill>
                <a:srgbClr val="005543"/>
              </a:solidFill>
            </a:endParaRPr>
          </a:p>
          <a:p>
            <a:pPr marL="174708" indent="-174708">
              <a:buFont typeface="Arial" panose="020B0604020202020204" pitchFamily="34" charset="0"/>
              <a:buChar char="•"/>
            </a:pPr>
            <a:r>
              <a:rPr lang="en-US" sz="2400" dirty="0">
                <a:solidFill>
                  <a:srgbClr val="005543"/>
                </a:solidFill>
              </a:rPr>
              <a:t>Stimson believed that students spent more time observing others work than they did working themselves</a:t>
            </a:r>
          </a:p>
          <a:p>
            <a:pPr marL="174708" indent="-174708">
              <a:buFont typeface="Arial" panose="020B0604020202020204" pitchFamily="34" charset="0"/>
              <a:buChar char="•"/>
            </a:pPr>
            <a:endParaRPr lang="en-US" sz="2400" dirty="0">
              <a:solidFill>
                <a:srgbClr val="005543"/>
              </a:solidFill>
            </a:endParaRPr>
          </a:p>
          <a:p>
            <a:pPr marL="174708" indent="-174708" defTabSz="931774">
              <a:buFont typeface="Arial" panose="020B0604020202020204" pitchFamily="34" charset="0"/>
              <a:buChar char="•"/>
              <a:defRPr/>
            </a:pPr>
            <a:r>
              <a:rPr lang="en-US" sz="2400" dirty="0">
                <a:solidFill>
                  <a:srgbClr val="005543"/>
                </a:solidFill>
              </a:rPr>
              <a:t>Stimson introduced a new method at Smith, the “</a:t>
            </a:r>
            <a:r>
              <a:rPr lang="en-US" sz="2400" b="1" dirty="0">
                <a:solidFill>
                  <a:srgbClr val="005543"/>
                </a:solidFill>
              </a:rPr>
              <a:t>project method</a:t>
            </a:r>
            <a:r>
              <a:rPr lang="en-US" sz="2400" dirty="0">
                <a:solidFill>
                  <a:srgbClr val="005543"/>
                </a:solidFill>
              </a:rPr>
              <a:t>” where students applied classroom knowledge on their home farm operations</a:t>
            </a:r>
          </a:p>
        </p:txBody>
      </p:sp>
    </p:spTree>
    <p:custDataLst>
      <p:tags r:id="rId1"/>
    </p:custDataLst>
    <p:extLst>
      <p:ext uri="{BB962C8B-B14F-4D97-AF65-F5344CB8AC3E}">
        <p14:creationId xmlns:p14="http://schemas.microsoft.com/office/powerpoint/2010/main" val="4122043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sp>
        <p:nvSpPr>
          <p:cNvPr id="5" name="Title 3">
            <a:extLst>
              <a:ext uri="{FF2B5EF4-FFF2-40B4-BE49-F238E27FC236}">
                <a16:creationId xmlns:a16="http://schemas.microsoft.com/office/drawing/2014/main" id="{0C0692AC-19F7-3045-9988-5E7A802FF10A}"/>
              </a:ext>
            </a:extLst>
          </p:cNvPr>
          <p:cNvSpPr txBox="1">
            <a:spLocks/>
          </p:cNvSpPr>
          <p:nvPr/>
        </p:nvSpPr>
        <p:spPr>
          <a:xfrm>
            <a:off x="838200" y="365125"/>
            <a:ext cx="10515600" cy="1325563"/>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845D"/>
                </a:solidFill>
              </a:rPr>
              <a:t>Which factor </a:t>
            </a:r>
            <a:r>
              <a:rPr lang="en-US" b="1" dirty="0">
                <a:solidFill>
                  <a:srgbClr val="00845D"/>
                </a:solidFill>
                <a:latin typeface="Calibri" panose="020F0502020204030204" pitchFamily="34" charset="0"/>
                <a:cs typeface="Calibri" panose="020F0502020204030204" pitchFamily="34" charset="0"/>
              </a:rPr>
              <a:t>did not </a:t>
            </a:r>
            <a:r>
              <a:rPr lang="en-US" b="1" dirty="0">
                <a:solidFill>
                  <a:srgbClr val="00845D"/>
                </a:solidFill>
              </a:rPr>
              <a:t>drive the development of SAE?</a:t>
            </a:r>
          </a:p>
        </p:txBody>
      </p:sp>
      <p:sp>
        <p:nvSpPr>
          <p:cNvPr id="6" name="Rounded Rectangle 5">
            <a:extLst>
              <a:ext uri="{FF2B5EF4-FFF2-40B4-BE49-F238E27FC236}">
                <a16:creationId xmlns:a16="http://schemas.microsoft.com/office/drawing/2014/main" id="{22B33698-B7C5-404C-A670-2DE1165F35E6}"/>
              </a:ext>
            </a:extLst>
          </p:cNvPr>
          <p:cNvSpPr/>
          <p:nvPr/>
        </p:nvSpPr>
        <p:spPr>
          <a:xfrm>
            <a:off x="1524000" y="1966461"/>
            <a:ext cx="9144000" cy="914400"/>
          </a:xfrm>
          <a:prstGeom prst="roundRect">
            <a:avLst>
              <a:gd name="adj" fmla="val 7367"/>
            </a:avLst>
          </a:prstGeom>
          <a:solidFill>
            <a:srgbClr val="D7E488"/>
          </a:solidFill>
          <a:ln>
            <a:solidFill>
              <a:srgbClr val="005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000" dirty="0">
                <a:solidFill>
                  <a:srgbClr val="005543"/>
                </a:solidFill>
              </a:rPr>
              <a:t>A.  Roughly one-third of the U.S. population lived on</a:t>
            </a:r>
            <a:br>
              <a:rPr lang="en-US" sz="3000" dirty="0">
                <a:solidFill>
                  <a:srgbClr val="005543"/>
                </a:solidFill>
              </a:rPr>
            </a:br>
            <a:r>
              <a:rPr lang="en-US" sz="3000" dirty="0">
                <a:solidFill>
                  <a:srgbClr val="005543"/>
                </a:solidFill>
              </a:rPr>
              <a:t>	farms.</a:t>
            </a:r>
          </a:p>
        </p:txBody>
      </p:sp>
      <p:sp>
        <p:nvSpPr>
          <p:cNvPr id="9" name="Rounded Rectangle 8">
            <a:extLst>
              <a:ext uri="{FF2B5EF4-FFF2-40B4-BE49-F238E27FC236}">
                <a16:creationId xmlns:a16="http://schemas.microsoft.com/office/drawing/2014/main" id="{C658DAFF-4CE8-C947-9ABE-65EF2D814235}"/>
              </a:ext>
            </a:extLst>
          </p:cNvPr>
          <p:cNvSpPr/>
          <p:nvPr/>
        </p:nvSpPr>
        <p:spPr>
          <a:xfrm>
            <a:off x="1524000" y="3329102"/>
            <a:ext cx="9144000" cy="914400"/>
          </a:xfrm>
          <a:prstGeom prst="roundRect">
            <a:avLst>
              <a:gd name="adj" fmla="val 7367"/>
            </a:avLst>
          </a:prstGeom>
          <a:solidFill>
            <a:srgbClr val="D7E488"/>
          </a:solidFill>
          <a:ln>
            <a:solidFill>
              <a:srgbClr val="005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000" dirty="0">
                <a:solidFill>
                  <a:srgbClr val="005543"/>
                </a:solidFill>
              </a:rPr>
              <a:t>B.  The average per capita income was $3,200 per year.</a:t>
            </a:r>
          </a:p>
        </p:txBody>
      </p:sp>
      <p:sp>
        <p:nvSpPr>
          <p:cNvPr id="10" name="Rounded Rectangle 9">
            <a:extLst>
              <a:ext uri="{FF2B5EF4-FFF2-40B4-BE49-F238E27FC236}">
                <a16:creationId xmlns:a16="http://schemas.microsoft.com/office/drawing/2014/main" id="{7451B356-C4DA-AD4D-AC6B-CE12E3BBB9CC}"/>
              </a:ext>
            </a:extLst>
          </p:cNvPr>
          <p:cNvSpPr/>
          <p:nvPr/>
        </p:nvSpPr>
        <p:spPr>
          <a:xfrm>
            <a:off x="1524000" y="4691743"/>
            <a:ext cx="9144000" cy="914400"/>
          </a:xfrm>
          <a:prstGeom prst="roundRect">
            <a:avLst>
              <a:gd name="adj" fmla="val 7367"/>
            </a:avLst>
          </a:prstGeom>
          <a:solidFill>
            <a:srgbClr val="D7E488"/>
          </a:solidFill>
          <a:ln>
            <a:solidFill>
              <a:srgbClr val="005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000" dirty="0">
                <a:solidFill>
                  <a:srgbClr val="005543"/>
                </a:solidFill>
              </a:rPr>
              <a:t>C.  Farmers and farm laborers comprised 31% of the</a:t>
            </a:r>
            <a:br>
              <a:rPr lang="en-US" sz="3000" dirty="0">
                <a:solidFill>
                  <a:srgbClr val="005543"/>
                </a:solidFill>
              </a:rPr>
            </a:br>
            <a:r>
              <a:rPr lang="en-US" sz="3000" dirty="0">
                <a:solidFill>
                  <a:srgbClr val="005543"/>
                </a:solidFill>
              </a:rPr>
              <a:t>	labor force.</a:t>
            </a:r>
          </a:p>
        </p:txBody>
      </p:sp>
      <p:pic>
        <p:nvPicPr>
          <p:cNvPr id="11" name="Graphic 10" descr="Plant">
            <a:extLst>
              <a:ext uri="{FF2B5EF4-FFF2-40B4-BE49-F238E27FC236}">
                <a16:creationId xmlns:a16="http://schemas.microsoft.com/office/drawing/2014/main" id="{D67CC918-8AF7-6D42-B029-D4976075998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298902" y="6045336"/>
            <a:ext cx="685800" cy="685800"/>
          </a:xfrm>
          <a:prstGeom prst="rect">
            <a:avLst/>
          </a:prstGeom>
        </p:spPr>
      </p:pic>
      <p:sp>
        <p:nvSpPr>
          <p:cNvPr id="12" name="Text Placeholder 1">
            <a:extLst>
              <a:ext uri="{FF2B5EF4-FFF2-40B4-BE49-F238E27FC236}">
                <a16:creationId xmlns:a16="http://schemas.microsoft.com/office/drawing/2014/main" id="{4FFF0196-8A35-9843-B6E6-B6207BA95039}"/>
              </a:ext>
            </a:extLst>
          </p:cNvPr>
          <p:cNvSpPr>
            <a:spLocks noGrp="1"/>
          </p:cNvSpPr>
          <p:nvPr>
            <p:ph type="body" sz="quarter" idx="13"/>
          </p:nvPr>
        </p:nvSpPr>
        <p:spPr>
          <a:xfrm>
            <a:off x="838200" y="6290539"/>
            <a:ext cx="4572000" cy="365125"/>
          </a:xfrm>
        </p:spPr>
        <p:txBody>
          <a:bodyPr/>
          <a:lstStyle/>
          <a:p>
            <a:r>
              <a:rPr lang="en-US" dirty="0"/>
              <a:t>Participant Guide, page 1. </a:t>
            </a:r>
          </a:p>
        </p:txBody>
      </p:sp>
      <p:pic>
        <p:nvPicPr>
          <p:cNvPr id="13" name="Graphic 12" descr="Open book">
            <a:extLst>
              <a:ext uri="{FF2B5EF4-FFF2-40B4-BE49-F238E27FC236}">
                <a16:creationId xmlns:a16="http://schemas.microsoft.com/office/drawing/2014/main" id="{9321B2BF-F1F9-584F-9C0F-4C678CDECAC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69148" y="6244501"/>
            <a:ext cx="457200" cy="457200"/>
          </a:xfrm>
          <a:prstGeom prst="rect">
            <a:avLst/>
          </a:prstGeom>
        </p:spPr>
      </p:pic>
    </p:spTree>
    <p:custDataLst>
      <p:tags r:id="rId1"/>
    </p:custDataLst>
    <p:extLst>
      <p:ext uri="{BB962C8B-B14F-4D97-AF65-F5344CB8AC3E}">
        <p14:creationId xmlns:p14="http://schemas.microsoft.com/office/powerpoint/2010/main" val="9522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350" fill="hold"/>
                                        <p:tgtEl>
                                          <p:spTgt spid="9"/>
                                        </p:tgtEl>
                                        <p:attrNameLst>
                                          <p:attrName>fillcolor</p:attrName>
                                        </p:attrNameLst>
                                      </p:cBhvr>
                                      <p:to>
                                        <a:srgbClr val="2A5143"/>
                                      </p:to>
                                    </p:animClr>
                                    <p:set>
                                      <p:cBhvr>
                                        <p:cTn id="7" dur="350" fill="hold"/>
                                        <p:tgtEl>
                                          <p:spTgt spid="9"/>
                                        </p:tgtEl>
                                        <p:attrNameLst>
                                          <p:attrName>fill.type</p:attrName>
                                        </p:attrNameLst>
                                      </p:cBhvr>
                                      <p:to>
                                        <p:strVal val="solid"/>
                                      </p:to>
                                    </p:set>
                                    <p:set>
                                      <p:cBhvr>
                                        <p:cTn id="8" dur="350" fill="hold"/>
                                        <p:tgtEl>
                                          <p:spTgt spid="9"/>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350" fill="hold"/>
                                        <p:tgtEl>
                                          <p:spTgt spid="9"/>
                                        </p:tgtEl>
                                        <p:attrNameLst>
                                          <p:attrName>style.color</p:attrName>
                                        </p:attrNameLst>
                                      </p:cBhvr>
                                      <p:to>
                                        <a:srgbClr val="D8E588"/>
                                      </p:to>
                                    </p:animClr>
                                  </p:childTnLst>
                                </p:cTn>
                              </p:par>
                              <p:par>
                                <p:cTn id="11" presetID="35" presetClass="emph" presetSubtype="0" repeatCount="4000" fill="hold" grpId="1" nodeType="withEffect">
                                  <p:stCondLst>
                                    <p:cond delay="0"/>
                                  </p:stCondLst>
                                  <p:childTnLst>
                                    <p:anim calcmode="discrete" valueType="str">
                                      <p:cBhvr>
                                        <p:cTn id="12" dur="35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sp>
        <p:nvSpPr>
          <p:cNvPr id="5" name="Title 3">
            <a:extLst>
              <a:ext uri="{FF2B5EF4-FFF2-40B4-BE49-F238E27FC236}">
                <a16:creationId xmlns:a16="http://schemas.microsoft.com/office/drawing/2014/main" id="{0C0692AC-19F7-3045-9988-5E7A802FF10A}"/>
              </a:ext>
            </a:extLst>
          </p:cNvPr>
          <p:cNvSpPr txBox="1">
            <a:spLocks/>
          </p:cNvSpPr>
          <p:nvPr/>
        </p:nvSpPr>
        <p:spPr>
          <a:xfrm>
            <a:off x="838200" y="365125"/>
            <a:ext cx="10515600" cy="1325563"/>
          </a:xfrm>
          <a:prstGeom prst="rect">
            <a:avLst/>
          </a:prstGeom>
          <a:no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845D"/>
                </a:solidFill>
              </a:rPr>
              <a:t>The Need for Applied Learning</a:t>
            </a:r>
          </a:p>
        </p:txBody>
      </p:sp>
      <p:pic>
        <p:nvPicPr>
          <p:cNvPr id="9" name="Graphic 8" descr="Plant">
            <a:extLst>
              <a:ext uri="{FF2B5EF4-FFF2-40B4-BE49-F238E27FC236}">
                <a16:creationId xmlns:a16="http://schemas.microsoft.com/office/drawing/2014/main" id="{D8AC9466-B28C-464D-B310-22A8CEE3809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298902" y="6045336"/>
            <a:ext cx="685800" cy="685800"/>
          </a:xfrm>
          <a:prstGeom prst="rect">
            <a:avLst/>
          </a:prstGeom>
        </p:spPr>
      </p:pic>
      <p:sp>
        <p:nvSpPr>
          <p:cNvPr id="18" name="Rectangle 17">
            <a:extLst>
              <a:ext uri="{FF2B5EF4-FFF2-40B4-BE49-F238E27FC236}">
                <a16:creationId xmlns:a16="http://schemas.microsoft.com/office/drawing/2014/main" id="{167BFE4D-ABD6-2A4F-BF02-03F1366A3110}"/>
              </a:ext>
            </a:extLst>
          </p:cNvPr>
          <p:cNvSpPr/>
          <p:nvPr/>
        </p:nvSpPr>
        <p:spPr>
          <a:xfrm>
            <a:off x="6633274" y="1720840"/>
            <a:ext cx="5008527" cy="3416320"/>
          </a:xfrm>
          <a:prstGeom prst="rect">
            <a:avLst/>
          </a:prstGeom>
        </p:spPr>
        <p:txBody>
          <a:bodyPr wrap="square" anchor="ctr">
            <a:spAutoFit/>
          </a:bodyPr>
          <a:lstStyle/>
          <a:p>
            <a:pPr marL="183394" indent="-174708">
              <a:buFont typeface="Arial" panose="020B0604020202020204" pitchFamily="34" charset="0"/>
              <a:buChar char="•"/>
            </a:pPr>
            <a:r>
              <a:rPr lang="en-US" sz="2400" dirty="0">
                <a:solidFill>
                  <a:srgbClr val="005543"/>
                </a:solidFill>
              </a:rPr>
              <a:t>34% of the U.S. population lived on farms</a:t>
            </a:r>
          </a:p>
          <a:p>
            <a:pPr marL="183394" indent="-174708">
              <a:buFont typeface="Arial" panose="020B0604020202020204" pitchFamily="34" charset="0"/>
              <a:buChar char="•"/>
            </a:pPr>
            <a:endParaRPr lang="en-US" sz="2400" dirty="0">
              <a:solidFill>
                <a:srgbClr val="005543"/>
              </a:solidFill>
            </a:endParaRPr>
          </a:p>
          <a:p>
            <a:pPr marL="183394" indent="-174708">
              <a:buFont typeface="Arial" panose="020B0604020202020204" pitchFamily="34" charset="0"/>
              <a:buChar char="•"/>
            </a:pPr>
            <a:r>
              <a:rPr lang="en-US" sz="2400" dirty="0">
                <a:solidFill>
                  <a:srgbClr val="005543"/>
                </a:solidFill>
              </a:rPr>
              <a:t>Farmers and farm laborers constituted 31% of the U.S. labor force</a:t>
            </a:r>
          </a:p>
          <a:p>
            <a:pPr marL="183394" indent="-174708">
              <a:buFont typeface="Arial" panose="020B0604020202020204" pitchFamily="34" charset="0"/>
              <a:buChar char="•"/>
            </a:pPr>
            <a:endParaRPr lang="en-US" sz="2400" dirty="0">
              <a:solidFill>
                <a:srgbClr val="005543"/>
              </a:solidFill>
            </a:endParaRPr>
          </a:p>
          <a:p>
            <a:pPr marL="183394" indent="-174708">
              <a:buFont typeface="Arial" panose="020B0604020202020204" pitchFamily="34" charset="0"/>
              <a:buChar char="•"/>
            </a:pPr>
            <a:r>
              <a:rPr lang="en-US" sz="2400" dirty="0">
                <a:solidFill>
                  <a:srgbClr val="005543"/>
                </a:solidFill>
              </a:rPr>
              <a:t>These two factors demanded a skilled workforce</a:t>
            </a:r>
          </a:p>
        </p:txBody>
      </p:sp>
      <p:pic>
        <p:nvPicPr>
          <p:cNvPr id="8" name="Picture 7">
            <a:extLst>
              <a:ext uri="{FF2B5EF4-FFF2-40B4-BE49-F238E27FC236}">
                <a16:creationId xmlns:a16="http://schemas.microsoft.com/office/drawing/2014/main" id="{DB11BDDD-C0FE-EF4F-9DFE-8A8E82A89D9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95152" y="1709979"/>
            <a:ext cx="5486400" cy="3423970"/>
          </a:xfrm>
          <a:prstGeom prst="rect">
            <a:avLst/>
          </a:prstGeom>
          <a:ln>
            <a:noFill/>
          </a:ln>
          <a:effectLst>
            <a:softEdge rad="31750"/>
          </a:effectLst>
        </p:spPr>
      </p:pic>
    </p:spTree>
    <p:custDataLst>
      <p:tags r:id="rId1"/>
    </p:custDataLst>
    <p:extLst>
      <p:ext uri="{BB962C8B-B14F-4D97-AF65-F5344CB8AC3E}">
        <p14:creationId xmlns:p14="http://schemas.microsoft.com/office/powerpoint/2010/main" val="3849787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sp>
        <p:nvSpPr>
          <p:cNvPr id="5" name="Title 3">
            <a:extLst>
              <a:ext uri="{FF2B5EF4-FFF2-40B4-BE49-F238E27FC236}">
                <a16:creationId xmlns:a16="http://schemas.microsoft.com/office/drawing/2014/main" id="{0C0692AC-19F7-3045-9988-5E7A802FF10A}"/>
              </a:ext>
            </a:extLst>
          </p:cNvPr>
          <p:cNvSpPr txBox="1">
            <a:spLocks/>
          </p:cNvSpPr>
          <p:nvPr/>
        </p:nvSpPr>
        <p:spPr>
          <a:xfrm>
            <a:off x="838200" y="365125"/>
            <a:ext cx="10515600" cy="1325563"/>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845D"/>
                </a:solidFill>
              </a:rPr>
              <a:t>Smith Agricultural School accepted female students for study. True or False?</a:t>
            </a:r>
          </a:p>
        </p:txBody>
      </p:sp>
      <p:sp>
        <p:nvSpPr>
          <p:cNvPr id="11" name="Rounded Rectangle 10">
            <a:extLst>
              <a:ext uri="{FF2B5EF4-FFF2-40B4-BE49-F238E27FC236}">
                <a16:creationId xmlns:a16="http://schemas.microsoft.com/office/drawing/2014/main" id="{C5F7044C-EC11-E64E-B995-00CAECFEABB5}"/>
              </a:ext>
            </a:extLst>
          </p:cNvPr>
          <p:cNvSpPr/>
          <p:nvPr/>
        </p:nvSpPr>
        <p:spPr>
          <a:xfrm>
            <a:off x="1524000" y="1966461"/>
            <a:ext cx="9144000" cy="914400"/>
          </a:xfrm>
          <a:prstGeom prst="roundRect">
            <a:avLst>
              <a:gd name="adj" fmla="val 7367"/>
            </a:avLst>
          </a:prstGeom>
          <a:solidFill>
            <a:srgbClr val="D7E488"/>
          </a:solidFill>
          <a:ln>
            <a:solidFill>
              <a:srgbClr val="005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000" dirty="0">
                <a:solidFill>
                  <a:srgbClr val="005543"/>
                </a:solidFill>
              </a:rPr>
              <a:t>A.  True</a:t>
            </a:r>
          </a:p>
        </p:txBody>
      </p:sp>
      <p:sp>
        <p:nvSpPr>
          <p:cNvPr id="12" name="Rounded Rectangle 11">
            <a:extLst>
              <a:ext uri="{FF2B5EF4-FFF2-40B4-BE49-F238E27FC236}">
                <a16:creationId xmlns:a16="http://schemas.microsoft.com/office/drawing/2014/main" id="{58DC7376-3E07-0948-887B-7C87A013E755}"/>
              </a:ext>
            </a:extLst>
          </p:cNvPr>
          <p:cNvSpPr/>
          <p:nvPr/>
        </p:nvSpPr>
        <p:spPr>
          <a:xfrm>
            <a:off x="1524000" y="3329102"/>
            <a:ext cx="9144000" cy="914400"/>
          </a:xfrm>
          <a:prstGeom prst="roundRect">
            <a:avLst>
              <a:gd name="adj" fmla="val 7367"/>
            </a:avLst>
          </a:prstGeom>
          <a:solidFill>
            <a:srgbClr val="D7E488"/>
          </a:solidFill>
          <a:ln>
            <a:solidFill>
              <a:srgbClr val="005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000" dirty="0">
                <a:solidFill>
                  <a:srgbClr val="005543"/>
                </a:solidFill>
              </a:rPr>
              <a:t>B.  False</a:t>
            </a:r>
          </a:p>
        </p:txBody>
      </p:sp>
      <p:pic>
        <p:nvPicPr>
          <p:cNvPr id="13" name="Graphic 12" descr="Plant">
            <a:extLst>
              <a:ext uri="{FF2B5EF4-FFF2-40B4-BE49-F238E27FC236}">
                <a16:creationId xmlns:a16="http://schemas.microsoft.com/office/drawing/2014/main" id="{280E34E9-57BE-4547-A2C2-ADCCDC2AD2A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298902" y="6045336"/>
            <a:ext cx="685800" cy="685800"/>
          </a:xfrm>
          <a:prstGeom prst="rect">
            <a:avLst/>
          </a:prstGeom>
        </p:spPr>
      </p:pic>
      <p:sp>
        <p:nvSpPr>
          <p:cNvPr id="8" name="Text Placeholder 1">
            <a:extLst>
              <a:ext uri="{FF2B5EF4-FFF2-40B4-BE49-F238E27FC236}">
                <a16:creationId xmlns:a16="http://schemas.microsoft.com/office/drawing/2014/main" id="{B5C2E91E-7564-F447-AB3A-2D7B6A0C472C}"/>
              </a:ext>
            </a:extLst>
          </p:cNvPr>
          <p:cNvSpPr>
            <a:spLocks noGrp="1"/>
          </p:cNvSpPr>
          <p:nvPr>
            <p:ph type="body" sz="quarter" idx="13"/>
          </p:nvPr>
        </p:nvSpPr>
        <p:spPr>
          <a:xfrm>
            <a:off x="838200" y="6290539"/>
            <a:ext cx="4572000" cy="365125"/>
          </a:xfrm>
        </p:spPr>
        <p:txBody>
          <a:bodyPr/>
          <a:lstStyle/>
          <a:p>
            <a:r>
              <a:rPr lang="en-US" dirty="0"/>
              <a:t>Participant Guide, page 1. </a:t>
            </a:r>
          </a:p>
        </p:txBody>
      </p:sp>
      <p:pic>
        <p:nvPicPr>
          <p:cNvPr id="9" name="Graphic 8" descr="Open book">
            <a:extLst>
              <a:ext uri="{FF2B5EF4-FFF2-40B4-BE49-F238E27FC236}">
                <a16:creationId xmlns:a16="http://schemas.microsoft.com/office/drawing/2014/main" id="{A9F1786E-3B63-B542-9B59-CDFEABE3FF6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69148" y="6244501"/>
            <a:ext cx="457200" cy="457200"/>
          </a:xfrm>
          <a:prstGeom prst="rect">
            <a:avLst/>
          </a:prstGeom>
        </p:spPr>
      </p:pic>
    </p:spTree>
    <p:custDataLst>
      <p:tags r:id="rId1"/>
    </p:custDataLst>
    <p:extLst>
      <p:ext uri="{BB962C8B-B14F-4D97-AF65-F5344CB8AC3E}">
        <p14:creationId xmlns:p14="http://schemas.microsoft.com/office/powerpoint/2010/main" val="418191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350" fill="hold"/>
                                        <p:tgtEl>
                                          <p:spTgt spid="11"/>
                                        </p:tgtEl>
                                        <p:attrNameLst>
                                          <p:attrName>fillcolor</p:attrName>
                                        </p:attrNameLst>
                                      </p:cBhvr>
                                      <p:to>
                                        <a:srgbClr val="2A5143"/>
                                      </p:to>
                                    </p:animClr>
                                    <p:set>
                                      <p:cBhvr>
                                        <p:cTn id="7" dur="350" fill="hold"/>
                                        <p:tgtEl>
                                          <p:spTgt spid="11"/>
                                        </p:tgtEl>
                                        <p:attrNameLst>
                                          <p:attrName>fill.type</p:attrName>
                                        </p:attrNameLst>
                                      </p:cBhvr>
                                      <p:to>
                                        <p:strVal val="solid"/>
                                      </p:to>
                                    </p:set>
                                    <p:set>
                                      <p:cBhvr>
                                        <p:cTn id="8" dur="350" fill="hold"/>
                                        <p:tgtEl>
                                          <p:spTgt spid="11"/>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350" fill="hold"/>
                                        <p:tgtEl>
                                          <p:spTgt spid="11"/>
                                        </p:tgtEl>
                                        <p:attrNameLst>
                                          <p:attrName>style.color</p:attrName>
                                        </p:attrNameLst>
                                      </p:cBhvr>
                                      <p:to>
                                        <a:srgbClr val="D8E588"/>
                                      </p:to>
                                    </p:animClr>
                                  </p:childTnLst>
                                </p:cTn>
                              </p:par>
                              <p:par>
                                <p:cTn id="11" presetID="35" presetClass="emph" presetSubtype="0" repeatCount="4000" fill="hold" grpId="1" nodeType="withEffect">
                                  <p:stCondLst>
                                    <p:cond delay="0"/>
                                  </p:stCondLst>
                                  <p:childTnLst>
                                    <p:anim calcmode="discrete" valueType="str">
                                      <p:cBhvr>
                                        <p:cTn id="12" dur="35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sp>
        <p:nvSpPr>
          <p:cNvPr id="5" name="Title 3">
            <a:extLst>
              <a:ext uri="{FF2B5EF4-FFF2-40B4-BE49-F238E27FC236}">
                <a16:creationId xmlns:a16="http://schemas.microsoft.com/office/drawing/2014/main" id="{0C0692AC-19F7-3045-9988-5E7A802FF10A}"/>
              </a:ext>
            </a:extLst>
          </p:cNvPr>
          <p:cNvSpPr txBox="1">
            <a:spLocks/>
          </p:cNvSpPr>
          <p:nvPr/>
        </p:nvSpPr>
        <p:spPr>
          <a:xfrm>
            <a:off x="838200" y="411798"/>
            <a:ext cx="10515600" cy="1325563"/>
          </a:xfrm>
          <a:prstGeom prst="rect">
            <a:avLst/>
          </a:prstGeom>
          <a:no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845D"/>
                </a:solidFill>
              </a:rPr>
              <a:t>Requirements for Study</a:t>
            </a:r>
          </a:p>
        </p:txBody>
      </p:sp>
      <p:pic>
        <p:nvPicPr>
          <p:cNvPr id="9" name="Graphic 8" descr="Plant">
            <a:extLst>
              <a:ext uri="{FF2B5EF4-FFF2-40B4-BE49-F238E27FC236}">
                <a16:creationId xmlns:a16="http://schemas.microsoft.com/office/drawing/2014/main" id="{D8AC9466-B28C-464D-B310-22A8CEE3809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298902" y="6045336"/>
            <a:ext cx="685800" cy="685800"/>
          </a:xfrm>
          <a:prstGeom prst="rect">
            <a:avLst/>
          </a:prstGeom>
        </p:spPr>
      </p:pic>
      <p:sp>
        <p:nvSpPr>
          <p:cNvPr id="18" name="Rectangle 17">
            <a:extLst>
              <a:ext uri="{FF2B5EF4-FFF2-40B4-BE49-F238E27FC236}">
                <a16:creationId xmlns:a16="http://schemas.microsoft.com/office/drawing/2014/main" id="{167BFE4D-ABD6-2A4F-BF02-03F1366A3110}"/>
              </a:ext>
            </a:extLst>
          </p:cNvPr>
          <p:cNvSpPr/>
          <p:nvPr/>
        </p:nvSpPr>
        <p:spPr>
          <a:xfrm>
            <a:off x="981634" y="4429383"/>
            <a:ext cx="9976816" cy="1569660"/>
          </a:xfrm>
          <a:prstGeom prst="rect">
            <a:avLst/>
          </a:prstGeom>
        </p:spPr>
        <p:txBody>
          <a:bodyPr wrap="square">
            <a:spAutoFit/>
          </a:bodyPr>
          <a:lstStyle/>
          <a:p>
            <a:pPr marL="8686"/>
            <a:r>
              <a:rPr lang="en-US" sz="2400" dirty="0">
                <a:solidFill>
                  <a:srgbClr val="005543"/>
                </a:solidFill>
              </a:rPr>
              <a:t>The deciding factor in acceptance into the Smith School of Agriculture was not gender but rather “serious intent” to pursue a career in agriculture.</a:t>
            </a:r>
          </a:p>
          <a:p>
            <a:pPr marL="8686"/>
            <a:endParaRPr lang="en-US" sz="2400" dirty="0">
              <a:solidFill>
                <a:srgbClr val="005543"/>
              </a:solidFill>
            </a:endParaRPr>
          </a:p>
          <a:p>
            <a:pPr marL="8686"/>
            <a:r>
              <a:rPr lang="en-US" sz="2400" dirty="0">
                <a:solidFill>
                  <a:srgbClr val="005543"/>
                </a:solidFill>
              </a:rPr>
              <a:t>Advisory committees were assembled to guide students in projects.</a:t>
            </a:r>
          </a:p>
        </p:txBody>
      </p:sp>
      <p:pic>
        <p:nvPicPr>
          <p:cNvPr id="10" name="Picture 9">
            <a:extLst>
              <a:ext uri="{FF2B5EF4-FFF2-40B4-BE49-F238E27FC236}">
                <a16:creationId xmlns:a16="http://schemas.microsoft.com/office/drawing/2014/main" id="{0145B1C4-297D-0D47-975E-5E6B78807F9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2014"/>
          <a:stretch/>
        </p:blipFill>
        <p:spPr>
          <a:xfrm rot="5400000">
            <a:off x="2029355" y="604568"/>
            <a:ext cx="2485597" cy="4581040"/>
          </a:xfrm>
          <a:prstGeom prst="rect">
            <a:avLst/>
          </a:prstGeom>
        </p:spPr>
      </p:pic>
      <p:pic>
        <p:nvPicPr>
          <p:cNvPr id="7" name="Picture 6">
            <a:extLst>
              <a:ext uri="{FF2B5EF4-FFF2-40B4-BE49-F238E27FC236}">
                <a16:creationId xmlns:a16="http://schemas.microsoft.com/office/drawing/2014/main" id="{00679880-4657-0A4A-B1EC-0008B5D03425}"/>
              </a:ext>
            </a:extLst>
          </p:cNvPr>
          <p:cNvPicPr/>
          <p:nvPr/>
        </p:nvPicPr>
        <p:blipFill rotWithShape="1">
          <a:blip r:embed="rId7" cstate="screen">
            <a:extLst>
              <a:ext uri="{28A0092B-C50C-407E-A947-70E740481C1C}">
                <a14:useLocalDpi xmlns:a14="http://schemas.microsoft.com/office/drawing/2010/main"/>
              </a:ext>
            </a:extLst>
          </a:blip>
          <a:srcRect/>
          <a:stretch/>
        </p:blipFill>
        <p:spPr>
          <a:xfrm>
            <a:off x="5818472" y="1633873"/>
            <a:ext cx="6166230" cy="2485598"/>
          </a:xfrm>
          <a:prstGeom prst="rect">
            <a:avLst/>
          </a:prstGeom>
          <a:noFill/>
          <a:ln>
            <a:noFill/>
          </a:ln>
        </p:spPr>
      </p:pic>
    </p:spTree>
    <p:custDataLst>
      <p:tags r:id="rId1"/>
    </p:custDataLst>
    <p:extLst>
      <p:ext uri="{BB962C8B-B14F-4D97-AF65-F5344CB8AC3E}">
        <p14:creationId xmlns:p14="http://schemas.microsoft.com/office/powerpoint/2010/main" val="573276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sp>
        <p:nvSpPr>
          <p:cNvPr id="5" name="Title 3">
            <a:extLst>
              <a:ext uri="{FF2B5EF4-FFF2-40B4-BE49-F238E27FC236}">
                <a16:creationId xmlns:a16="http://schemas.microsoft.com/office/drawing/2014/main" id="{0C0692AC-19F7-3045-9988-5E7A802FF10A}"/>
              </a:ext>
            </a:extLst>
          </p:cNvPr>
          <p:cNvSpPr txBox="1">
            <a:spLocks/>
          </p:cNvSpPr>
          <p:nvPr/>
        </p:nvSpPr>
        <p:spPr>
          <a:xfrm>
            <a:off x="838200" y="365125"/>
            <a:ext cx="10515600" cy="1325563"/>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845D"/>
                </a:solidFill>
              </a:rPr>
              <a:t>Three types of project existed at Smith Agricultural School. Which type was required?</a:t>
            </a:r>
          </a:p>
        </p:txBody>
      </p:sp>
      <p:sp>
        <p:nvSpPr>
          <p:cNvPr id="10" name="Rounded Rectangle 9">
            <a:extLst>
              <a:ext uri="{FF2B5EF4-FFF2-40B4-BE49-F238E27FC236}">
                <a16:creationId xmlns:a16="http://schemas.microsoft.com/office/drawing/2014/main" id="{7451B356-C4DA-AD4D-AC6B-CE12E3BBB9CC}"/>
              </a:ext>
            </a:extLst>
          </p:cNvPr>
          <p:cNvSpPr/>
          <p:nvPr/>
        </p:nvSpPr>
        <p:spPr>
          <a:xfrm>
            <a:off x="1524000" y="4691743"/>
            <a:ext cx="9144000" cy="914400"/>
          </a:xfrm>
          <a:prstGeom prst="roundRect">
            <a:avLst>
              <a:gd name="adj" fmla="val 7367"/>
            </a:avLst>
          </a:prstGeom>
          <a:solidFill>
            <a:srgbClr val="D7E488"/>
          </a:solidFill>
          <a:ln>
            <a:solidFill>
              <a:srgbClr val="005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000" dirty="0">
                <a:solidFill>
                  <a:srgbClr val="005543"/>
                </a:solidFill>
              </a:rPr>
              <a:t>C.  Trial projects</a:t>
            </a:r>
          </a:p>
        </p:txBody>
      </p:sp>
      <p:sp>
        <p:nvSpPr>
          <p:cNvPr id="11" name="Rounded Rectangle 10">
            <a:extLst>
              <a:ext uri="{FF2B5EF4-FFF2-40B4-BE49-F238E27FC236}">
                <a16:creationId xmlns:a16="http://schemas.microsoft.com/office/drawing/2014/main" id="{C5F7044C-EC11-E64E-B995-00CAECFEABB5}"/>
              </a:ext>
            </a:extLst>
          </p:cNvPr>
          <p:cNvSpPr/>
          <p:nvPr/>
        </p:nvSpPr>
        <p:spPr>
          <a:xfrm>
            <a:off x="1524000" y="1966461"/>
            <a:ext cx="9144000" cy="914400"/>
          </a:xfrm>
          <a:prstGeom prst="roundRect">
            <a:avLst>
              <a:gd name="adj" fmla="val 7367"/>
            </a:avLst>
          </a:prstGeom>
          <a:solidFill>
            <a:srgbClr val="D7E488"/>
          </a:solidFill>
          <a:ln>
            <a:solidFill>
              <a:srgbClr val="005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000" dirty="0">
                <a:solidFill>
                  <a:srgbClr val="005543"/>
                </a:solidFill>
              </a:rPr>
              <a:t>A.  Production projects</a:t>
            </a:r>
          </a:p>
        </p:txBody>
      </p:sp>
      <p:sp>
        <p:nvSpPr>
          <p:cNvPr id="12" name="Rounded Rectangle 11">
            <a:extLst>
              <a:ext uri="{FF2B5EF4-FFF2-40B4-BE49-F238E27FC236}">
                <a16:creationId xmlns:a16="http://schemas.microsoft.com/office/drawing/2014/main" id="{58DC7376-3E07-0948-887B-7C87A013E755}"/>
              </a:ext>
            </a:extLst>
          </p:cNvPr>
          <p:cNvSpPr/>
          <p:nvPr/>
        </p:nvSpPr>
        <p:spPr>
          <a:xfrm>
            <a:off x="1524000" y="3329102"/>
            <a:ext cx="9144000" cy="914400"/>
          </a:xfrm>
          <a:prstGeom prst="roundRect">
            <a:avLst>
              <a:gd name="adj" fmla="val 7367"/>
            </a:avLst>
          </a:prstGeom>
          <a:solidFill>
            <a:srgbClr val="D7E488"/>
          </a:solidFill>
          <a:ln>
            <a:solidFill>
              <a:srgbClr val="005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000" dirty="0">
                <a:solidFill>
                  <a:srgbClr val="005543"/>
                </a:solidFill>
              </a:rPr>
              <a:t>B.  Improvement projects</a:t>
            </a:r>
          </a:p>
        </p:txBody>
      </p:sp>
      <p:pic>
        <p:nvPicPr>
          <p:cNvPr id="9" name="Graphic 8" descr="Plant">
            <a:extLst>
              <a:ext uri="{FF2B5EF4-FFF2-40B4-BE49-F238E27FC236}">
                <a16:creationId xmlns:a16="http://schemas.microsoft.com/office/drawing/2014/main" id="{925DA7E1-75C6-4A45-AF65-DE7C2EA6833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298902" y="6045336"/>
            <a:ext cx="685800" cy="685800"/>
          </a:xfrm>
          <a:prstGeom prst="rect">
            <a:avLst/>
          </a:prstGeom>
        </p:spPr>
      </p:pic>
      <p:sp>
        <p:nvSpPr>
          <p:cNvPr id="13" name="Text Placeholder 1">
            <a:extLst>
              <a:ext uri="{FF2B5EF4-FFF2-40B4-BE49-F238E27FC236}">
                <a16:creationId xmlns:a16="http://schemas.microsoft.com/office/drawing/2014/main" id="{84A8E141-691A-5A44-B82C-983E2D8074CD}"/>
              </a:ext>
            </a:extLst>
          </p:cNvPr>
          <p:cNvSpPr>
            <a:spLocks noGrp="1"/>
          </p:cNvSpPr>
          <p:nvPr>
            <p:ph type="body" sz="quarter" idx="13"/>
          </p:nvPr>
        </p:nvSpPr>
        <p:spPr>
          <a:xfrm>
            <a:off x="838200" y="6290539"/>
            <a:ext cx="4572000" cy="365125"/>
          </a:xfrm>
        </p:spPr>
        <p:txBody>
          <a:bodyPr/>
          <a:lstStyle/>
          <a:p>
            <a:r>
              <a:rPr lang="en-US" dirty="0"/>
              <a:t>Participant Guide, page 1. </a:t>
            </a:r>
          </a:p>
        </p:txBody>
      </p:sp>
      <p:pic>
        <p:nvPicPr>
          <p:cNvPr id="14" name="Graphic 13" descr="Open book">
            <a:extLst>
              <a:ext uri="{FF2B5EF4-FFF2-40B4-BE49-F238E27FC236}">
                <a16:creationId xmlns:a16="http://schemas.microsoft.com/office/drawing/2014/main" id="{5DF4E113-FCF4-6C43-BD19-BB0D7F8835E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69148" y="6244501"/>
            <a:ext cx="457200" cy="457200"/>
          </a:xfrm>
          <a:prstGeom prst="rect">
            <a:avLst/>
          </a:prstGeom>
        </p:spPr>
      </p:pic>
    </p:spTree>
    <p:custDataLst>
      <p:tags r:id="rId1"/>
    </p:custDataLst>
    <p:extLst>
      <p:ext uri="{BB962C8B-B14F-4D97-AF65-F5344CB8AC3E}">
        <p14:creationId xmlns:p14="http://schemas.microsoft.com/office/powerpoint/2010/main" val="189345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350" fill="hold"/>
                                        <p:tgtEl>
                                          <p:spTgt spid="11"/>
                                        </p:tgtEl>
                                        <p:attrNameLst>
                                          <p:attrName>fillcolor</p:attrName>
                                        </p:attrNameLst>
                                      </p:cBhvr>
                                      <p:to>
                                        <a:srgbClr val="2A5143"/>
                                      </p:to>
                                    </p:animClr>
                                    <p:set>
                                      <p:cBhvr>
                                        <p:cTn id="7" dur="350" fill="hold"/>
                                        <p:tgtEl>
                                          <p:spTgt spid="11"/>
                                        </p:tgtEl>
                                        <p:attrNameLst>
                                          <p:attrName>fill.type</p:attrName>
                                        </p:attrNameLst>
                                      </p:cBhvr>
                                      <p:to>
                                        <p:strVal val="solid"/>
                                      </p:to>
                                    </p:set>
                                    <p:set>
                                      <p:cBhvr>
                                        <p:cTn id="8" dur="350" fill="hold"/>
                                        <p:tgtEl>
                                          <p:spTgt spid="11"/>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350" fill="hold"/>
                                        <p:tgtEl>
                                          <p:spTgt spid="11"/>
                                        </p:tgtEl>
                                        <p:attrNameLst>
                                          <p:attrName>style.color</p:attrName>
                                        </p:attrNameLst>
                                      </p:cBhvr>
                                      <p:to>
                                        <a:srgbClr val="D8E588"/>
                                      </p:to>
                                    </p:animClr>
                                  </p:childTnLst>
                                </p:cTn>
                              </p:par>
                              <p:par>
                                <p:cTn id="11" presetID="35" presetClass="emph" presetSubtype="0" repeatCount="4000" fill="hold" grpId="1" nodeType="withEffect">
                                  <p:stCondLst>
                                    <p:cond delay="0"/>
                                  </p:stCondLst>
                                  <p:childTnLst>
                                    <p:anim calcmode="discrete" valueType="str">
                                      <p:cBhvr>
                                        <p:cTn id="12" dur="35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sp>
        <p:nvSpPr>
          <p:cNvPr id="5" name="Title 1">
            <a:extLst>
              <a:ext uri="{FF2B5EF4-FFF2-40B4-BE49-F238E27FC236}">
                <a16:creationId xmlns:a16="http://schemas.microsoft.com/office/drawing/2014/main" id="{27B649DE-F38A-614C-B438-3C18B46B7DBB}"/>
              </a:ext>
            </a:extLst>
          </p:cNvPr>
          <p:cNvSpPr txBox="1">
            <a:spLocks/>
          </p:cNvSpPr>
          <p:nvPr/>
        </p:nvSpPr>
        <p:spPr>
          <a:xfrm>
            <a:off x="838200" y="365125"/>
            <a:ext cx="10515600"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5543"/>
                </a:solidFill>
              </a:rPr>
              <a:t>How to Use the Slides and Facilitator Guide</a:t>
            </a:r>
          </a:p>
        </p:txBody>
      </p:sp>
      <p:sp>
        <p:nvSpPr>
          <p:cNvPr id="6" name="Content Placeholder 2">
            <a:extLst>
              <a:ext uri="{FF2B5EF4-FFF2-40B4-BE49-F238E27FC236}">
                <a16:creationId xmlns:a16="http://schemas.microsoft.com/office/drawing/2014/main" id="{F8B5F095-CB6B-784C-9039-D4A5C2D4CB95}"/>
              </a:ext>
            </a:extLst>
          </p:cNvPr>
          <p:cNvSpPr txBox="1">
            <a:spLocks/>
          </p:cNvSpPr>
          <p:nvPr/>
        </p:nvSpPr>
        <p:spPr>
          <a:xfrm>
            <a:off x="1190171" y="1578883"/>
            <a:ext cx="10163629" cy="4351338"/>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pPr>
            <a:endParaRPr lang="en-US" sz="2400" dirty="0">
              <a:solidFill>
                <a:srgbClr val="005543"/>
              </a:solidFill>
            </a:endParaRPr>
          </a:p>
        </p:txBody>
      </p:sp>
      <p:pic>
        <p:nvPicPr>
          <p:cNvPr id="7" name="Graphic 6" descr="Plant">
            <a:extLst>
              <a:ext uri="{FF2B5EF4-FFF2-40B4-BE49-F238E27FC236}">
                <a16:creationId xmlns:a16="http://schemas.microsoft.com/office/drawing/2014/main" id="{4F0F9979-10DA-1D41-A414-ADEF112D056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298902" y="6045336"/>
            <a:ext cx="685800" cy="685800"/>
          </a:xfrm>
          <a:prstGeom prst="rect">
            <a:avLst/>
          </a:prstGeom>
        </p:spPr>
      </p:pic>
      <p:sp>
        <p:nvSpPr>
          <p:cNvPr id="8" name="Text Placeholder 1">
            <a:extLst>
              <a:ext uri="{FF2B5EF4-FFF2-40B4-BE49-F238E27FC236}">
                <a16:creationId xmlns:a16="http://schemas.microsoft.com/office/drawing/2014/main" id="{BCA1272A-C089-6945-B666-C655918AFDC9}"/>
              </a:ext>
            </a:extLst>
          </p:cNvPr>
          <p:cNvSpPr>
            <a:spLocks noGrp="1"/>
          </p:cNvSpPr>
          <p:nvPr>
            <p:ph type="body" sz="quarter" idx="13"/>
          </p:nvPr>
        </p:nvSpPr>
        <p:spPr>
          <a:xfrm>
            <a:off x="838200" y="6290539"/>
            <a:ext cx="4572000" cy="365125"/>
          </a:xfrm>
        </p:spPr>
        <p:txBody>
          <a:bodyPr/>
          <a:lstStyle/>
          <a:p>
            <a:r>
              <a:rPr lang="en-US" dirty="0"/>
              <a:t>Participant Guide, page XX. </a:t>
            </a:r>
          </a:p>
        </p:txBody>
      </p:sp>
      <p:pic>
        <p:nvPicPr>
          <p:cNvPr id="9" name="Graphic 8" descr="Open book">
            <a:extLst>
              <a:ext uri="{FF2B5EF4-FFF2-40B4-BE49-F238E27FC236}">
                <a16:creationId xmlns:a16="http://schemas.microsoft.com/office/drawing/2014/main" id="{322071CF-9B29-9448-B260-0A66FC284BB4}"/>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69148" y="6244501"/>
            <a:ext cx="457200" cy="457200"/>
          </a:xfrm>
          <a:prstGeom prst="rect">
            <a:avLst/>
          </a:prstGeom>
        </p:spPr>
      </p:pic>
      <p:sp>
        <p:nvSpPr>
          <p:cNvPr id="2" name="Rectangle 1">
            <a:extLst>
              <a:ext uri="{FF2B5EF4-FFF2-40B4-BE49-F238E27FC236}">
                <a16:creationId xmlns:a16="http://schemas.microsoft.com/office/drawing/2014/main" id="{DF47A5E3-6FDE-234D-BD39-4CC57FA0CBF3}"/>
              </a:ext>
            </a:extLst>
          </p:cNvPr>
          <p:cNvSpPr/>
          <p:nvPr/>
        </p:nvSpPr>
        <p:spPr>
          <a:xfrm>
            <a:off x="849168" y="1650811"/>
            <a:ext cx="7414260" cy="3170099"/>
          </a:xfrm>
          <a:prstGeom prst="rect">
            <a:avLst/>
          </a:prstGeom>
        </p:spPr>
        <p:txBody>
          <a:bodyPr wrap="square">
            <a:spAutoFit/>
          </a:bodyPr>
          <a:lstStyle/>
          <a:p>
            <a:r>
              <a:rPr lang="en-US" sz="2000" dirty="0">
                <a:solidFill>
                  <a:srgbClr val="00845D"/>
                </a:solidFill>
              </a:rPr>
              <a:t>The slide notes contain three sections where applicable:</a:t>
            </a:r>
          </a:p>
          <a:p>
            <a:endParaRPr lang="en-US" sz="2000" dirty="0">
              <a:solidFill>
                <a:srgbClr val="00845D"/>
              </a:solidFill>
            </a:endParaRPr>
          </a:p>
          <a:p>
            <a:pPr marL="457200" indent="-457200">
              <a:buFont typeface="+mj-lt"/>
              <a:buAutoNum type="arabicPeriod"/>
            </a:pPr>
            <a:r>
              <a:rPr lang="en-US" sz="2000" b="1" dirty="0">
                <a:solidFill>
                  <a:srgbClr val="00845D"/>
                </a:solidFill>
              </a:rPr>
              <a:t>Preparation for this slide: </a:t>
            </a:r>
            <a:r>
              <a:rPr lang="en-US" sz="2000" dirty="0">
                <a:solidFill>
                  <a:srgbClr val="00845D"/>
                </a:solidFill>
              </a:rPr>
              <a:t>Contains any physical setup, visuals to create, or materials to distribute in order to support the content.</a:t>
            </a:r>
          </a:p>
          <a:p>
            <a:pPr marL="457200" indent="-457200">
              <a:buFont typeface="+mj-lt"/>
              <a:buAutoNum type="arabicPeriod"/>
            </a:pPr>
            <a:endParaRPr lang="en-US" sz="2000" b="1" dirty="0">
              <a:solidFill>
                <a:srgbClr val="00845D"/>
              </a:solidFill>
            </a:endParaRPr>
          </a:p>
          <a:p>
            <a:pPr marL="457200" indent="-457200">
              <a:buFont typeface="+mj-lt"/>
              <a:buAutoNum type="arabicPeriod"/>
            </a:pPr>
            <a:r>
              <a:rPr lang="en-US" sz="2000" b="1" dirty="0">
                <a:solidFill>
                  <a:srgbClr val="00845D"/>
                </a:solidFill>
              </a:rPr>
              <a:t>Facilitator notes: </a:t>
            </a:r>
            <a:r>
              <a:rPr lang="en-US" sz="2000" dirty="0">
                <a:solidFill>
                  <a:srgbClr val="00845D"/>
                </a:solidFill>
              </a:rPr>
              <a:t>Contains bulleted instructions for teaching the content, including click animations noted by the </a:t>
            </a:r>
            <a:r>
              <a:rPr lang="en-US" sz="2000" dirty="0">
                <a:solidFill>
                  <a:srgbClr val="00845D"/>
                </a:solidFill>
                <a:latin typeface="Calibri Light" panose="020F0302020204030204" pitchFamily="34" charset="0"/>
                <a:cs typeface="Calibri Light" panose="020F0302020204030204" pitchFamily="34" charset="0"/>
              </a:rPr>
              <a:t>(</a:t>
            </a:r>
            <a:r>
              <a:rPr lang="en-US" dirty="0">
                <a:solidFill>
                  <a:srgbClr val="00845D"/>
                </a:solidFill>
                <a:sym typeface="Wingdings" pitchFamily="2" charset="2"/>
              </a:rPr>
              <a:t></a:t>
            </a:r>
            <a:r>
              <a:rPr lang="en-US" sz="2000" dirty="0">
                <a:solidFill>
                  <a:srgbClr val="00845D"/>
                </a:solidFill>
                <a:latin typeface="Calibri Light" panose="020F0302020204030204" pitchFamily="34" charset="0"/>
                <a:cs typeface="Calibri Light" panose="020F0302020204030204" pitchFamily="34" charset="0"/>
                <a:sym typeface="Wingdings" pitchFamily="2" charset="2"/>
              </a:rPr>
              <a:t>)</a:t>
            </a:r>
            <a:r>
              <a:rPr lang="en-US" sz="2000" dirty="0">
                <a:solidFill>
                  <a:srgbClr val="00845D"/>
                </a:solidFill>
                <a:sym typeface="Wingdings" pitchFamily="2" charset="2"/>
              </a:rPr>
              <a:t> icon</a:t>
            </a:r>
            <a:r>
              <a:rPr lang="en-US" sz="2000" dirty="0">
                <a:solidFill>
                  <a:srgbClr val="00845D"/>
                </a:solidFill>
              </a:rPr>
              <a:t>. </a:t>
            </a:r>
          </a:p>
          <a:p>
            <a:pPr marL="457200" indent="-457200">
              <a:buFont typeface="+mj-lt"/>
              <a:buAutoNum type="arabicPeriod"/>
            </a:pPr>
            <a:endParaRPr lang="en-US" sz="2000" b="1" dirty="0">
              <a:solidFill>
                <a:srgbClr val="00845D"/>
              </a:solidFill>
            </a:endParaRPr>
          </a:p>
          <a:p>
            <a:pPr marL="457200" indent="-457200">
              <a:buFont typeface="+mj-lt"/>
              <a:buAutoNum type="arabicPeriod"/>
            </a:pPr>
            <a:r>
              <a:rPr lang="en-US" sz="2000" b="1" dirty="0">
                <a:solidFill>
                  <a:srgbClr val="00845D"/>
                </a:solidFill>
              </a:rPr>
              <a:t>Other notes: </a:t>
            </a:r>
            <a:r>
              <a:rPr lang="en-US" sz="2000" dirty="0">
                <a:solidFill>
                  <a:srgbClr val="00845D"/>
                </a:solidFill>
              </a:rPr>
              <a:t>Contains reference to outside resources including source content or additional readings.</a:t>
            </a:r>
            <a:endParaRPr lang="en-US" sz="2000" b="1" dirty="0">
              <a:solidFill>
                <a:srgbClr val="00845D"/>
              </a:solidFill>
            </a:endParaRPr>
          </a:p>
        </p:txBody>
      </p:sp>
      <p:pic>
        <p:nvPicPr>
          <p:cNvPr id="10" name="Graphic 9" descr="Line arrow: Clockwise curve">
            <a:extLst>
              <a:ext uri="{FF2B5EF4-FFF2-40B4-BE49-F238E27FC236}">
                <a16:creationId xmlns:a16="http://schemas.microsoft.com/office/drawing/2014/main" id="{7F239FA5-6D0C-7E41-97AE-AB33C459C31D}"/>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9289053">
            <a:off x="10969076" y="5453463"/>
            <a:ext cx="457200" cy="457200"/>
          </a:xfrm>
          <a:prstGeom prst="rect">
            <a:avLst/>
          </a:prstGeom>
        </p:spPr>
      </p:pic>
      <p:pic>
        <p:nvPicPr>
          <p:cNvPr id="12" name="Graphic 11" descr="Line arrow: Counter-clockwise curve">
            <a:extLst>
              <a:ext uri="{FF2B5EF4-FFF2-40B4-BE49-F238E27FC236}">
                <a16:creationId xmlns:a16="http://schemas.microsoft.com/office/drawing/2014/main" id="{B2C3473F-3BE4-E84B-A955-407C6D7FA795}"/>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rot="14060044">
            <a:off x="462234" y="5520275"/>
            <a:ext cx="640080" cy="640080"/>
          </a:xfrm>
          <a:prstGeom prst="rect">
            <a:avLst/>
          </a:prstGeom>
        </p:spPr>
      </p:pic>
      <p:sp>
        <p:nvSpPr>
          <p:cNvPr id="13" name="Rectangle 12">
            <a:extLst>
              <a:ext uri="{FF2B5EF4-FFF2-40B4-BE49-F238E27FC236}">
                <a16:creationId xmlns:a16="http://schemas.microsoft.com/office/drawing/2014/main" id="{D9354E25-1AA0-1F48-B433-2B2DCE09EDBD}"/>
              </a:ext>
            </a:extLst>
          </p:cNvPr>
          <p:cNvSpPr/>
          <p:nvPr/>
        </p:nvSpPr>
        <p:spPr>
          <a:xfrm>
            <a:off x="1190171" y="5337286"/>
            <a:ext cx="4220029" cy="830997"/>
          </a:xfrm>
          <a:prstGeom prst="rect">
            <a:avLst/>
          </a:prstGeom>
        </p:spPr>
        <p:txBody>
          <a:bodyPr wrap="square">
            <a:spAutoFit/>
          </a:bodyPr>
          <a:lstStyle/>
          <a:p>
            <a:r>
              <a:rPr lang="en-US" sz="1600" dirty="0">
                <a:solidFill>
                  <a:srgbClr val="005543"/>
                </a:solidFill>
              </a:rPr>
              <a:t>Slides that correspond to pages in the Participant Guide will be represented with this icon as well as the related page number(s).</a:t>
            </a:r>
          </a:p>
        </p:txBody>
      </p:sp>
      <p:sp>
        <p:nvSpPr>
          <p:cNvPr id="14" name="Rectangle 13">
            <a:extLst>
              <a:ext uri="{FF2B5EF4-FFF2-40B4-BE49-F238E27FC236}">
                <a16:creationId xmlns:a16="http://schemas.microsoft.com/office/drawing/2014/main" id="{902FA9C6-EC41-9F42-AA95-5D306C7F618E}"/>
              </a:ext>
            </a:extLst>
          </p:cNvPr>
          <p:cNvSpPr/>
          <p:nvPr/>
        </p:nvSpPr>
        <p:spPr>
          <a:xfrm>
            <a:off x="7535333" y="5337286"/>
            <a:ext cx="3423117" cy="830997"/>
          </a:xfrm>
          <a:prstGeom prst="rect">
            <a:avLst/>
          </a:prstGeom>
        </p:spPr>
        <p:txBody>
          <a:bodyPr wrap="square">
            <a:spAutoFit/>
          </a:bodyPr>
          <a:lstStyle/>
          <a:p>
            <a:pPr algn="r"/>
            <a:r>
              <a:rPr lang="en-US" sz="1600" dirty="0">
                <a:solidFill>
                  <a:srgbClr val="005543"/>
                </a:solidFill>
              </a:rPr>
              <a:t>Slides that can be adapted for use at or below the state-level are designated with this grassroots icon.</a:t>
            </a:r>
          </a:p>
        </p:txBody>
      </p:sp>
      <p:sp>
        <p:nvSpPr>
          <p:cNvPr id="15" name="Rounded Rectangle 14">
            <a:extLst>
              <a:ext uri="{FF2B5EF4-FFF2-40B4-BE49-F238E27FC236}">
                <a16:creationId xmlns:a16="http://schemas.microsoft.com/office/drawing/2014/main" id="{92316C84-F2B1-894E-94DF-089B0289D2FB}"/>
              </a:ext>
            </a:extLst>
          </p:cNvPr>
          <p:cNvSpPr/>
          <p:nvPr/>
        </p:nvSpPr>
        <p:spPr>
          <a:xfrm>
            <a:off x="8435340" y="1690688"/>
            <a:ext cx="3177540" cy="3130222"/>
          </a:xfrm>
          <a:prstGeom prst="roundRect">
            <a:avLst/>
          </a:prstGeom>
          <a:solidFill>
            <a:srgbClr val="D7E488"/>
          </a:solidFill>
          <a:ln>
            <a:solidFill>
              <a:srgbClr val="005543"/>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sz="1600" b="1" dirty="0">
                <a:solidFill>
                  <a:srgbClr val="005543"/>
                </a:solidFill>
              </a:rPr>
              <a:t>Technical Note:</a:t>
            </a:r>
            <a:endParaRPr lang="en-US" sz="1600" dirty="0">
              <a:solidFill>
                <a:srgbClr val="005543"/>
              </a:solidFill>
            </a:endParaRPr>
          </a:p>
          <a:p>
            <a:r>
              <a:rPr lang="en-US" sz="1400" dirty="0">
                <a:solidFill>
                  <a:srgbClr val="005543"/>
                </a:solidFill>
              </a:rPr>
              <a:t>Some slides within the PowerPoint have been intentionally hidden, This is typically because the slide is for facilitator reference only or to ensure proper formatting of the facilitator guide. </a:t>
            </a:r>
          </a:p>
          <a:p>
            <a:endParaRPr lang="en-US" sz="1400" dirty="0">
              <a:solidFill>
                <a:srgbClr val="005543"/>
              </a:solidFill>
            </a:endParaRPr>
          </a:p>
          <a:p>
            <a:r>
              <a:rPr lang="en-US" sz="1400" dirty="0">
                <a:solidFill>
                  <a:srgbClr val="005543"/>
                </a:solidFill>
              </a:rPr>
              <a:t>Hiding slides leaves them in the appropriate sequence but omits them from audience view when the file is opened in “slide show” view.</a:t>
            </a:r>
          </a:p>
        </p:txBody>
      </p:sp>
      <p:pic>
        <p:nvPicPr>
          <p:cNvPr id="17" name="Graphic 16" descr="No sign">
            <a:extLst>
              <a:ext uri="{FF2B5EF4-FFF2-40B4-BE49-F238E27FC236}">
                <a16:creationId xmlns:a16="http://schemas.microsoft.com/office/drawing/2014/main" id="{F05BDDB3-403E-8D40-9C76-7CEC674719E0}"/>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10841702" y="1802493"/>
            <a:ext cx="457200" cy="457200"/>
          </a:xfrm>
          <a:prstGeom prst="rect">
            <a:avLst/>
          </a:prstGeom>
        </p:spPr>
      </p:pic>
    </p:spTree>
    <p:custDataLst>
      <p:tags r:id="rId1"/>
    </p:custDataLst>
    <p:extLst>
      <p:ext uri="{BB962C8B-B14F-4D97-AF65-F5344CB8AC3E}">
        <p14:creationId xmlns:p14="http://schemas.microsoft.com/office/powerpoint/2010/main" val="24014217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sp>
        <p:nvSpPr>
          <p:cNvPr id="5" name="Title 3">
            <a:extLst>
              <a:ext uri="{FF2B5EF4-FFF2-40B4-BE49-F238E27FC236}">
                <a16:creationId xmlns:a16="http://schemas.microsoft.com/office/drawing/2014/main" id="{0C0692AC-19F7-3045-9988-5E7A802FF10A}"/>
              </a:ext>
            </a:extLst>
          </p:cNvPr>
          <p:cNvSpPr txBox="1">
            <a:spLocks/>
          </p:cNvSpPr>
          <p:nvPr/>
        </p:nvSpPr>
        <p:spPr>
          <a:xfrm>
            <a:off x="838200" y="365125"/>
            <a:ext cx="10515600" cy="1325563"/>
          </a:xfrm>
          <a:prstGeom prst="rect">
            <a:avLst/>
          </a:prstGeom>
          <a:no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845D"/>
                </a:solidFill>
              </a:rPr>
              <a:t>Emphasis on Agricultural Production</a:t>
            </a:r>
          </a:p>
        </p:txBody>
      </p:sp>
      <p:pic>
        <p:nvPicPr>
          <p:cNvPr id="9" name="Graphic 8" descr="Plant">
            <a:extLst>
              <a:ext uri="{FF2B5EF4-FFF2-40B4-BE49-F238E27FC236}">
                <a16:creationId xmlns:a16="http://schemas.microsoft.com/office/drawing/2014/main" id="{D8AC9466-B28C-464D-B310-22A8CEE3809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298902" y="6045336"/>
            <a:ext cx="685800" cy="685800"/>
          </a:xfrm>
          <a:prstGeom prst="rect">
            <a:avLst/>
          </a:prstGeom>
        </p:spPr>
      </p:pic>
      <p:pic>
        <p:nvPicPr>
          <p:cNvPr id="8" name="Picture 7">
            <a:extLst>
              <a:ext uri="{FF2B5EF4-FFF2-40B4-BE49-F238E27FC236}">
                <a16:creationId xmlns:a16="http://schemas.microsoft.com/office/drawing/2014/main" id="{F0B75DA7-605E-D044-B2A6-C0826C7EA76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38200" y="1736652"/>
            <a:ext cx="5486400" cy="3384695"/>
          </a:xfrm>
          <a:prstGeom prst="rect">
            <a:avLst/>
          </a:prstGeom>
          <a:ln>
            <a:noFill/>
          </a:ln>
          <a:effectLst>
            <a:softEdge rad="31750"/>
          </a:effectLst>
        </p:spPr>
      </p:pic>
      <p:sp>
        <p:nvSpPr>
          <p:cNvPr id="10" name="Rectangle 9">
            <a:extLst>
              <a:ext uri="{FF2B5EF4-FFF2-40B4-BE49-F238E27FC236}">
                <a16:creationId xmlns:a16="http://schemas.microsoft.com/office/drawing/2014/main" id="{F04D017E-B324-2942-8B3D-9A13972ABE42}"/>
              </a:ext>
            </a:extLst>
          </p:cNvPr>
          <p:cNvSpPr/>
          <p:nvPr/>
        </p:nvSpPr>
        <p:spPr>
          <a:xfrm>
            <a:off x="6772760" y="2644170"/>
            <a:ext cx="4729558" cy="1569660"/>
          </a:xfrm>
          <a:prstGeom prst="rect">
            <a:avLst/>
          </a:prstGeom>
        </p:spPr>
        <p:txBody>
          <a:bodyPr wrap="square">
            <a:spAutoFit/>
          </a:bodyPr>
          <a:lstStyle/>
          <a:p>
            <a:pPr marL="8686"/>
            <a:r>
              <a:rPr lang="en-US" sz="2400" dirty="0">
                <a:solidFill>
                  <a:srgbClr val="005543"/>
                </a:solidFill>
              </a:rPr>
              <a:t>While every student was “encouraged” to have Improvement and Trial projects, only Production projects were “required”</a:t>
            </a:r>
          </a:p>
        </p:txBody>
      </p:sp>
    </p:spTree>
    <p:custDataLst>
      <p:tags r:id="rId1"/>
    </p:custDataLst>
    <p:extLst>
      <p:ext uri="{BB962C8B-B14F-4D97-AF65-F5344CB8AC3E}">
        <p14:creationId xmlns:p14="http://schemas.microsoft.com/office/powerpoint/2010/main" val="4048018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sp>
        <p:nvSpPr>
          <p:cNvPr id="5" name="Title 3">
            <a:extLst>
              <a:ext uri="{FF2B5EF4-FFF2-40B4-BE49-F238E27FC236}">
                <a16:creationId xmlns:a16="http://schemas.microsoft.com/office/drawing/2014/main" id="{0C0692AC-19F7-3045-9988-5E7A802FF10A}"/>
              </a:ext>
            </a:extLst>
          </p:cNvPr>
          <p:cNvSpPr txBox="1">
            <a:spLocks/>
          </p:cNvSpPr>
          <p:nvPr/>
        </p:nvSpPr>
        <p:spPr>
          <a:xfrm>
            <a:off x="838200" y="365125"/>
            <a:ext cx="10515600" cy="1325563"/>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845D"/>
                </a:solidFill>
              </a:rPr>
              <a:t>Project work accounted for what percent of each day’s instruction?</a:t>
            </a:r>
          </a:p>
        </p:txBody>
      </p:sp>
      <p:sp>
        <p:nvSpPr>
          <p:cNvPr id="6" name="Rounded Rectangle 5">
            <a:extLst>
              <a:ext uri="{FF2B5EF4-FFF2-40B4-BE49-F238E27FC236}">
                <a16:creationId xmlns:a16="http://schemas.microsoft.com/office/drawing/2014/main" id="{22B33698-B7C5-404C-A670-2DE1165F35E6}"/>
              </a:ext>
            </a:extLst>
          </p:cNvPr>
          <p:cNvSpPr/>
          <p:nvPr/>
        </p:nvSpPr>
        <p:spPr>
          <a:xfrm>
            <a:off x="1524000" y="1966461"/>
            <a:ext cx="9144000" cy="914400"/>
          </a:xfrm>
          <a:prstGeom prst="roundRect">
            <a:avLst>
              <a:gd name="adj" fmla="val 7367"/>
            </a:avLst>
          </a:prstGeom>
          <a:solidFill>
            <a:srgbClr val="D7E488"/>
          </a:solidFill>
          <a:ln>
            <a:solidFill>
              <a:srgbClr val="005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000" dirty="0">
                <a:solidFill>
                  <a:srgbClr val="005543"/>
                </a:solidFill>
              </a:rPr>
              <a:t>A.  12%</a:t>
            </a:r>
          </a:p>
        </p:txBody>
      </p:sp>
      <p:sp>
        <p:nvSpPr>
          <p:cNvPr id="7" name="Rounded Rectangle 6">
            <a:extLst>
              <a:ext uri="{FF2B5EF4-FFF2-40B4-BE49-F238E27FC236}">
                <a16:creationId xmlns:a16="http://schemas.microsoft.com/office/drawing/2014/main" id="{80C4368C-9B57-184D-8CEA-887E0B1E0330}"/>
              </a:ext>
            </a:extLst>
          </p:cNvPr>
          <p:cNvSpPr/>
          <p:nvPr/>
        </p:nvSpPr>
        <p:spPr>
          <a:xfrm>
            <a:off x="1523998" y="3329102"/>
            <a:ext cx="9144000" cy="914400"/>
          </a:xfrm>
          <a:prstGeom prst="roundRect">
            <a:avLst>
              <a:gd name="adj" fmla="val 7367"/>
            </a:avLst>
          </a:prstGeom>
          <a:solidFill>
            <a:srgbClr val="D7E488"/>
          </a:solidFill>
          <a:ln>
            <a:solidFill>
              <a:srgbClr val="005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000" dirty="0">
                <a:solidFill>
                  <a:srgbClr val="005543"/>
                </a:solidFill>
              </a:rPr>
              <a:t>B.  30%</a:t>
            </a:r>
          </a:p>
        </p:txBody>
      </p:sp>
      <p:sp>
        <p:nvSpPr>
          <p:cNvPr id="8" name="Rounded Rectangle 7">
            <a:extLst>
              <a:ext uri="{FF2B5EF4-FFF2-40B4-BE49-F238E27FC236}">
                <a16:creationId xmlns:a16="http://schemas.microsoft.com/office/drawing/2014/main" id="{98F29760-4C49-3149-9BFD-568C43AB8CEF}"/>
              </a:ext>
            </a:extLst>
          </p:cNvPr>
          <p:cNvSpPr/>
          <p:nvPr/>
        </p:nvSpPr>
        <p:spPr>
          <a:xfrm>
            <a:off x="1524000" y="4691743"/>
            <a:ext cx="9144000" cy="914400"/>
          </a:xfrm>
          <a:prstGeom prst="roundRect">
            <a:avLst>
              <a:gd name="adj" fmla="val 7367"/>
            </a:avLst>
          </a:prstGeom>
          <a:solidFill>
            <a:srgbClr val="D7E488"/>
          </a:solidFill>
          <a:ln>
            <a:solidFill>
              <a:srgbClr val="005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000" dirty="0">
                <a:solidFill>
                  <a:srgbClr val="005543"/>
                </a:solidFill>
              </a:rPr>
              <a:t>C.  More than 50%</a:t>
            </a:r>
          </a:p>
        </p:txBody>
      </p:sp>
      <p:pic>
        <p:nvPicPr>
          <p:cNvPr id="9" name="Graphic 8" descr="Plant">
            <a:extLst>
              <a:ext uri="{FF2B5EF4-FFF2-40B4-BE49-F238E27FC236}">
                <a16:creationId xmlns:a16="http://schemas.microsoft.com/office/drawing/2014/main" id="{CE280A42-7C37-8945-A53B-C10B186FA1A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298902" y="6045336"/>
            <a:ext cx="685800" cy="685800"/>
          </a:xfrm>
          <a:prstGeom prst="rect">
            <a:avLst/>
          </a:prstGeom>
        </p:spPr>
      </p:pic>
      <p:sp>
        <p:nvSpPr>
          <p:cNvPr id="10" name="Text Placeholder 1">
            <a:extLst>
              <a:ext uri="{FF2B5EF4-FFF2-40B4-BE49-F238E27FC236}">
                <a16:creationId xmlns:a16="http://schemas.microsoft.com/office/drawing/2014/main" id="{41C57D1D-891C-5F45-9CB7-ABA708A31513}"/>
              </a:ext>
            </a:extLst>
          </p:cNvPr>
          <p:cNvSpPr>
            <a:spLocks noGrp="1"/>
          </p:cNvSpPr>
          <p:nvPr>
            <p:ph type="body" sz="quarter" idx="13"/>
          </p:nvPr>
        </p:nvSpPr>
        <p:spPr>
          <a:xfrm>
            <a:off x="838200" y="6290539"/>
            <a:ext cx="4572000" cy="365125"/>
          </a:xfrm>
        </p:spPr>
        <p:txBody>
          <a:bodyPr/>
          <a:lstStyle/>
          <a:p>
            <a:r>
              <a:rPr lang="en-US" dirty="0"/>
              <a:t>Participant Guide, page 1. </a:t>
            </a:r>
          </a:p>
        </p:txBody>
      </p:sp>
      <p:pic>
        <p:nvPicPr>
          <p:cNvPr id="11" name="Graphic 10" descr="Open book">
            <a:extLst>
              <a:ext uri="{FF2B5EF4-FFF2-40B4-BE49-F238E27FC236}">
                <a16:creationId xmlns:a16="http://schemas.microsoft.com/office/drawing/2014/main" id="{18BE2A23-D2BA-014F-AFAF-D30CD05BE46E}"/>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69148" y="6244501"/>
            <a:ext cx="457200" cy="457200"/>
          </a:xfrm>
          <a:prstGeom prst="rect">
            <a:avLst/>
          </a:prstGeom>
        </p:spPr>
      </p:pic>
    </p:spTree>
    <p:custDataLst>
      <p:tags r:id="rId1"/>
    </p:custDataLst>
    <p:extLst>
      <p:ext uri="{BB962C8B-B14F-4D97-AF65-F5344CB8AC3E}">
        <p14:creationId xmlns:p14="http://schemas.microsoft.com/office/powerpoint/2010/main" val="200630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350" fill="hold"/>
                                        <p:tgtEl>
                                          <p:spTgt spid="8"/>
                                        </p:tgtEl>
                                        <p:attrNameLst>
                                          <p:attrName>fillcolor</p:attrName>
                                        </p:attrNameLst>
                                      </p:cBhvr>
                                      <p:to>
                                        <a:srgbClr val="2A5143"/>
                                      </p:to>
                                    </p:animClr>
                                    <p:set>
                                      <p:cBhvr>
                                        <p:cTn id="7" dur="350" fill="hold"/>
                                        <p:tgtEl>
                                          <p:spTgt spid="8"/>
                                        </p:tgtEl>
                                        <p:attrNameLst>
                                          <p:attrName>fill.type</p:attrName>
                                        </p:attrNameLst>
                                      </p:cBhvr>
                                      <p:to>
                                        <p:strVal val="solid"/>
                                      </p:to>
                                    </p:set>
                                    <p:set>
                                      <p:cBhvr>
                                        <p:cTn id="8" dur="350" fill="hold"/>
                                        <p:tgtEl>
                                          <p:spTgt spid="8"/>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350" fill="hold"/>
                                        <p:tgtEl>
                                          <p:spTgt spid="8"/>
                                        </p:tgtEl>
                                        <p:attrNameLst>
                                          <p:attrName>style.color</p:attrName>
                                        </p:attrNameLst>
                                      </p:cBhvr>
                                      <p:to>
                                        <a:srgbClr val="D8E588"/>
                                      </p:to>
                                    </p:animClr>
                                  </p:childTnLst>
                                </p:cTn>
                              </p:par>
                              <p:par>
                                <p:cTn id="11" presetID="35" presetClass="emph" presetSubtype="0" repeatCount="4000" fill="hold" grpId="1" nodeType="withEffect">
                                  <p:stCondLst>
                                    <p:cond delay="0"/>
                                  </p:stCondLst>
                                  <p:childTnLst>
                                    <p:anim calcmode="discrete" valueType="str">
                                      <p:cBhvr>
                                        <p:cTn id="12" dur="35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sp>
        <p:nvSpPr>
          <p:cNvPr id="5" name="Title 3">
            <a:extLst>
              <a:ext uri="{FF2B5EF4-FFF2-40B4-BE49-F238E27FC236}">
                <a16:creationId xmlns:a16="http://schemas.microsoft.com/office/drawing/2014/main" id="{0C0692AC-19F7-3045-9988-5E7A802FF10A}"/>
              </a:ext>
            </a:extLst>
          </p:cNvPr>
          <p:cNvSpPr txBox="1">
            <a:spLocks/>
          </p:cNvSpPr>
          <p:nvPr/>
        </p:nvSpPr>
        <p:spPr>
          <a:xfrm>
            <a:off x="838200" y="365125"/>
            <a:ext cx="10515600" cy="1325563"/>
          </a:xfrm>
          <a:prstGeom prst="rect">
            <a:avLst/>
          </a:prstGeom>
          <a:no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845D"/>
                </a:solidFill>
              </a:rPr>
              <a:t>Supporting Project-Based Learning</a:t>
            </a:r>
          </a:p>
        </p:txBody>
      </p:sp>
      <p:pic>
        <p:nvPicPr>
          <p:cNvPr id="9" name="Graphic 8" descr="Plant">
            <a:extLst>
              <a:ext uri="{FF2B5EF4-FFF2-40B4-BE49-F238E27FC236}">
                <a16:creationId xmlns:a16="http://schemas.microsoft.com/office/drawing/2014/main" id="{D8AC9466-B28C-464D-B310-22A8CEE3809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298902" y="6045336"/>
            <a:ext cx="685800" cy="685800"/>
          </a:xfrm>
          <a:prstGeom prst="rect">
            <a:avLst/>
          </a:prstGeom>
        </p:spPr>
      </p:pic>
      <p:pic>
        <p:nvPicPr>
          <p:cNvPr id="8" name="Picture 7">
            <a:extLst>
              <a:ext uri="{FF2B5EF4-FFF2-40B4-BE49-F238E27FC236}">
                <a16:creationId xmlns:a16="http://schemas.microsoft.com/office/drawing/2014/main" id="{045574D4-A880-C642-A988-56260539221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38199" y="1690688"/>
            <a:ext cx="3217801" cy="4114800"/>
          </a:xfrm>
          <a:prstGeom prst="rect">
            <a:avLst/>
          </a:prstGeom>
        </p:spPr>
      </p:pic>
      <p:pic>
        <p:nvPicPr>
          <p:cNvPr id="10" name="Content Placeholder 3">
            <a:extLst>
              <a:ext uri="{FF2B5EF4-FFF2-40B4-BE49-F238E27FC236}">
                <a16:creationId xmlns:a16="http://schemas.microsoft.com/office/drawing/2014/main" id="{83425276-3D12-DB49-94BB-0065D6B8DDD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506481" y="2103120"/>
            <a:ext cx="3179037" cy="2651760"/>
          </a:xfrm>
          <a:prstGeom prst="rect">
            <a:avLst/>
          </a:prstGeom>
        </p:spPr>
      </p:pic>
      <p:sp>
        <p:nvSpPr>
          <p:cNvPr id="11" name="Rectangle 10">
            <a:extLst>
              <a:ext uri="{FF2B5EF4-FFF2-40B4-BE49-F238E27FC236}">
                <a16:creationId xmlns:a16="http://schemas.microsoft.com/office/drawing/2014/main" id="{F311FD41-EA64-EE44-B282-E4D02844D868}"/>
              </a:ext>
            </a:extLst>
          </p:cNvPr>
          <p:cNvSpPr/>
          <p:nvPr/>
        </p:nvSpPr>
        <p:spPr>
          <a:xfrm>
            <a:off x="8135999" y="2221917"/>
            <a:ext cx="3848703" cy="3046988"/>
          </a:xfrm>
          <a:prstGeom prst="rect">
            <a:avLst/>
          </a:prstGeom>
        </p:spPr>
        <p:txBody>
          <a:bodyPr wrap="square">
            <a:spAutoFit/>
          </a:bodyPr>
          <a:lstStyle/>
          <a:p>
            <a:pPr marL="8686"/>
            <a:r>
              <a:rPr lang="en-US" sz="2400" dirty="0">
                <a:solidFill>
                  <a:srgbClr val="005543"/>
                </a:solidFill>
              </a:rPr>
              <a:t>More than half of each day’s instruction was spent working on projects.</a:t>
            </a:r>
          </a:p>
          <a:p>
            <a:pPr marL="8686"/>
            <a:endParaRPr lang="en-US" sz="2400" dirty="0">
              <a:solidFill>
                <a:srgbClr val="005543"/>
              </a:solidFill>
            </a:endParaRPr>
          </a:p>
          <a:p>
            <a:pPr marL="8686"/>
            <a:r>
              <a:rPr lang="en-US" sz="2400" dirty="0">
                <a:solidFill>
                  <a:srgbClr val="005543"/>
                </a:solidFill>
              </a:rPr>
              <a:t>Facilities at the school were designed to support project work and students were supervised accordingly.</a:t>
            </a:r>
          </a:p>
        </p:txBody>
      </p:sp>
    </p:spTree>
    <p:custDataLst>
      <p:tags r:id="rId1"/>
    </p:custDataLst>
    <p:extLst>
      <p:ext uri="{BB962C8B-B14F-4D97-AF65-F5344CB8AC3E}">
        <p14:creationId xmlns:p14="http://schemas.microsoft.com/office/powerpoint/2010/main" val="620400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sp>
        <p:nvSpPr>
          <p:cNvPr id="5" name="Rounded Rectangular Callout 4">
            <a:extLst>
              <a:ext uri="{FF2B5EF4-FFF2-40B4-BE49-F238E27FC236}">
                <a16:creationId xmlns:a16="http://schemas.microsoft.com/office/drawing/2014/main" id="{3306E013-FC1C-7F42-99EC-03B8C94D8885}"/>
              </a:ext>
            </a:extLst>
          </p:cNvPr>
          <p:cNvSpPr/>
          <p:nvPr/>
        </p:nvSpPr>
        <p:spPr>
          <a:xfrm>
            <a:off x="2239617" y="1220085"/>
            <a:ext cx="7712766" cy="3514874"/>
          </a:xfrm>
          <a:prstGeom prst="wedgeRoundRectCallout">
            <a:avLst>
              <a:gd name="adj1" fmla="val -47191"/>
              <a:gd name="adj2" fmla="val 71267"/>
              <a:gd name="adj3" fmla="val 16667"/>
            </a:avLst>
          </a:prstGeom>
          <a:noFill/>
          <a:ln w="38100">
            <a:solidFill>
              <a:srgbClr val="005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845D"/>
                </a:solidFill>
              </a:rPr>
              <a:t>How is Stimson’s “Project Method” similar to today’s Supervised Agricultural Experience?</a:t>
            </a:r>
            <a:endParaRPr lang="en-US" sz="2400" dirty="0">
              <a:solidFill>
                <a:srgbClr val="00845D"/>
              </a:solidFill>
            </a:endParaRPr>
          </a:p>
        </p:txBody>
      </p:sp>
      <p:pic>
        <p:nvPicPr>
          <p:cNvPr id="7" name="Graphic 6" descr="Plant">
            <a:extLst>
              <a:ext uri="{FF2B5EF4-FFF2-40B4-BE49-F238E27FC236}">
                <a16:creationId xmlns:a16="http://schemas.microsoft.com/office/drawing/2014/main" id="{28A39EF9-7B23-1C42-978A-F9A2F7F1807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298902" y="6045336"/>
            <a:ext cx="685800" cy="685800"/>
          </a:xfrm>
          <a:prstGeom prst="rect">
            <a:avLst/>
          </a:prstGeom>
        </p:spPr>
      </p:pic>
      <p:sp>
        <p:nvSpPr>
          <p:cNvPr id="8" name="TextBox 7">
            <a:extLst>
              <a:ext uri="{FF2B5EF4-FFF2-40B4-BE49-F238E27FC236}">
                <a16:creationId xmlns:a16="http://schemas.microsoft.com/office/drawing/2014/main" id="{673E859C-9902-B244-BCCD-44A203A7893F}"/>
              </a:ext>
            </a:extLst>
          </p:cNvPr>
          <p:cNvSpPr txBox="1"/>
          <p:nvPr/>
        </p:nvSpPr>
        <p:spPr>
          <a:xfrm>
            <a:off x="2239617" y="389088"/>
            <a:ext cx="7712765" cy="830997"/>
          </a:xfrm>
          <a:prstGeom prst="rect">
            <a:avLst/>
          </a:prstGeom>
          <a:noFill/>
        </p:spPr>
        <p:txBody>
          <a:bodyPr wrap="square" rtlCol="0">
            <a:spAutoFit/>
          </a:bodyPr>
          <a:lstStyle/>
          <a:p>
            <a:pPr algn="ctr"/>
            <a:r>
              <a:rPr lang="en-US" sz="4800" b="1" spc="3000" dirty="0">
                <a:solidFill>
                  <a:srgbClr val="D7E488"/>
                </a:solidFill>
              </a:rPr>
              <a:t>DISCUSSIO</a:t>
            </a:r>
            <a:r>
              <a:rPr lang="en-US" sz="4800" b="1" dirty="0">
                <a:solidFill>
                  <a:srgbClr val="D7E488"/>
                </a:solidFill>
              </a:rPr>
              <a:t>N</a:t>
            </a:r>
          </a:p>
        </p:txBody>
      </p:sp>
    </p:spTree>
    <p:custDataLst>
      <p:tags r:id="rId1"/>
    </p:custDataLst>
    <p:extLst>
      <p:ext uri="{BB962C8B-B14F-4D97-AF65-F5344CB8AC3E}">
        <p14:creationId xmlns:p14="http://schemas.microsoft.com/office/powerpoint/2010/main" val="3505030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sp>
        <p:nvSpPr>
          <p:cNvPr id="5" name="Rounded Rectangle 4">
            <a:extLst>
              <a:ext uri="{FF2B5EF4-FFF2-40B4-BE49-F238E27FC236}">
                <a16:creationId xmlns:a16="http://schemas.microsoft.com/office/drawing/2014/main" id="{8ECE705A-5407-C646-B9E3-7B5A826B4987}"/>
              </a:ext>
            </a:extLst>
          </p:cNvPr>
          <p:cNvSpPr/>
          <p:nvPr/>
        </p:nvSpPr>
        <p:spPr>
          <a:xfrm>
            <a:off x="415671" y="2054981"/>
            <a:ext cx="6723530" cy="2748037"/>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dirty="0">
                <a:solidFill>
                  <a:srgbClr val="00845D"/>
                </a:solidFill>
              </a:rPr>
              <a:t>What barriers might inhibit meaningful educational and career-readying experiences through SAE?</a:t>
            </a:r>
          </a:p>
        </p:txBody>
      </p:sp>
      <p:grpSp>
        <p:nvGrpSpPr>
          <p:cNvPr id="14" name="Group 13">
            <a:extLst>
              <a:ext uri="{FF2B5EF4-FFF2-40B4-BE49-F238E27FC236}">
                <a16:creationId xmlns:a16="http://schemas.microsoft.com/office/drawing/2014/main" id="{3DE15232-5CAA-D84F-8E80-150B0314B37B}"/>
              </a:ext>
            </a:extLst>
          </p:cNvPr>
          <p:cNvGrpSpPr/>
          <p:nvPr/>
        </p:nvGrpSpPr>
        <p:grpSpPr>
          <a:xfrm>
            <a:off x="7984686" y="1187356"/>
            <a:ext cx="2220078" cy="4483288"/>
            <a:chOff x="7889120" y="1178807"/>
            <a:chExt cx="2220078" cy="4483288"/>
          </a:xfrm>
        </p:grpSpPr>
        <p:pic>
          <p:nvPicPr>
            <p:cNvPr id="6" name="Graphic 5" descr="Marketing">
              <a:extLst>
                <a:ext uri="{FF2B5EF4-FFF2-40B4-BE49-F238E27FC236}">
                  <a16:creationId xmlns:a16="http://schemas.microsoft.com/office/drawing/2014/main" id="{7C13253B-B3D8-D440-946F-4A27941C483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889120" y="4726218"/>
              <a:ext cx="914400" cy="914400"/>
            </a:xfrm>
            <a:prstGeom prst="rect">
              <a:avLst/>
            </a:prstGeom>
          </p:spPr>
        </p:pic>
        <p:sp>
          <p:nvSpPr>
            <p:cNvPr id="7" name="TextBox 6">
              <a:extLst>
                <a:ext uri="{FF2B5EF4-FFF2-40B4-BE49-F238E27FC236}">
                  <a16:creationId xmlns:a16="http://schemas.microsoft.com/office/drawing/2014/main" id="{00FA1D64-C877-9343-BA96-7468E2EC1B54}"/>
                </a:ext>
              </a:extLst>
            </p:cNvPr>
            <p:cNvSpPr txBox="1"/>
            <p:nvPr/>
          </p:nvSpPr>
          <p:spPr>
            <a:xfrm>
              <a:off x="8818460" y="1189731"/>
              <a:ext cx="1223412" cy="892552"/>
            </a:xfrm>
            <a:prstGeom prst="rect">
              <a:avLst/>
            </a:prstGeom>
            <a:noFill/>
          </p:spPr>
          <p:txBody>
            <a:bodyPr wrap="none" rtlCol="0">
              <a:spAutoFit/>
            </a:bodyPr>
            <a:lstStyle/>
            <a:p>
              <a:r>
                <a:rPr lang="en-US" sz="2000" dirty="0">
                  <a:solidFill>
                    <a:srgbClr val="00845D"/>
                  </a:solidFill>
                </a:rPr>
                <a:t>Step 1.</a:t>
              </a:r>
              <a:r>
                <a:rPr lang="en-US" sz="3200" dirty="0">
                  <a:solidFill>
                    <a:srgbClr val="00845D"/>
                  </a:solidFill>
                </a:rPr>
                <a:t/>
              </a:r>
              <a:br>
                <a:rPr lang="en-US" sz="3200" dirty="0">
                  <a:solidFill>
                    <a:srgbClr val="00845D"/>
                  </a:solidFill>
                </a:rPr>
              </a:br>
              <a:r>
                <a:rPr lang="en-US" sz="3200" dirty="0">
                  <a:solidFill>
                    <a:srgbClr val="00845D"/>
                  </a:solidFill>
                </a:rPr>
                <a:t>THINK</a:t>
              </a:r>
            </a:p>
          </p:txBody>
        </p:sp>
        <p:pic>
          <p:nvPicPr>
            <p:cNvPr id="8" name="Graphic 7" descr="Head with gears">
              <a:extLst>
                <a:ext uri="{FF2B5EF4-FFF2-40B4-BE49-F238E27FC236}">
                  <a16:creationId xmlns:a16="http://schemas.microsoft.com/office/drawing/2014/main" id="{A109E3D5-F972-DB42-ACEF-AF8D3754EB0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7889120" y="1178807"/>
              <a:ext cx="914400" cy="914400"/>
            </a:xfrm>
            <a:prstGeom prst="rect">
              <a:avLst/>
            </a:prstGeom>
          </p:spPr>
        </p:pic>
        <p:sp>
          <p:nvSpPr>
            <p:cNvPr id="9" name="TextBox 8">
              <a:extLst>
                <a:ext uri="{FF2B5EF4-FFF2-40B4-BE49-F238E27FC236}">
                  <a16:creationId xmlns:a16="http://schemas.microsoft.com/office/drawing/2014/main" id="{27BBA5E2-5457-C64D-93FD-17697E0F9366}"/>
                </a:ext>
              </a:extLst>
            </p:cNvPr>
            <p:cNvSpPr txBox="1"/>
            <p:nvPr/>
          </p:nvSpPr>
          <p:spPr>
            <a:xfrm>
              <a:off x="8818460" y="2978455"/>
              <a:ext cx="930255" cy="892552"/>
            </a:xfrm>
            <a:prstGeom prst="rect">
              <a:avLst/>
            </a:prstGeom>
            <a:noFill/>
          </p:spPr>
          <p:txBody>
            <a:bodyPr wrap="none" rtlCol="0">
              <a:spAutoFit/>
            </a:bodyPr>
            <a:lstStyle/>
            <a:p>
              <a:r>
                <a:rPr lang="en-US" sz="2000" dirty="0">
                  <a:solidFill>
                    <a:srgbClr val="00845D"/>
                  </a:solidFill>
                </a:rPr>
                <a:t>Step 2.</a:t>
              </a:r>
              <a:r>
                <a:rPr lang="en-US" sz="3200" dirty="0">
                  <a:solidFill>
                    <a:srgbClr val="00845D"/>
                  </a:solidFill>
                </a:rPr>
                <a:t/>
              </a:r>
              <a:br>
                <a:rPr lang="en-US" sz="3200" dirty="0">
                  <a:solidFill>
                    <a:srgbClr val="00845D"/>
                  </a:solidFill>
                </a:rPr>
              </a:br>
              <a:r>
                <a:rPr lang="en-US" sz="3200" dirty="0">
                  <a:solidFill>
                    <a:srgbClr val="00845D"/>
                  </a:solidFill>
                </a:rPr>
                <a:t>PAIR</a:t>
              </a:r>
            </a:p>
          </p:txBody>
        </p:sp>
        <p:sp>
          <p:nvSpPr>
            <p:cNvPr id="10" name="TextBox 9">
              <a:extLst>
                <a:ext uri="{FF2B5EF4-FFF2-40B4-BE49-F238E27FC236}">
                  <a16:creationId xmlns:a16="http://schemas.microsoft.com/office/drawing/2014/main" id="{60563C58-959C-5640-8DA4-94D0A42EB063}"/>
                </a:ext>
              </a:extLst>
            </p:cNvPr>
            <p:cNvSpPr txBox="1"/>
            <p:nvPr/>
          </p:nvSpPr>
          <p:spPr>
            <a:xfrm>
              <a:off x="8818460" y="4769543"/>
              <a:ext cx="1290738" cy="892552"/>
            </a:xfrm>
            <a:prstGeom prst="rect">
              <a:avLst/>
            </a:prstGeom>
            <a:noFill/>
          </p:spPr>
          <p:txBody>
            <a:bodyPr wrap="none" rtlCol="0">
              <a:spAutoFit/>
            </a:bodyPr>
            <a:lstStyle/>
            <a:p>
              <a:r>
                <a:rPr lang="en-US" sz="2000" dirty="0">
                  <a:solidFill>
                    <a:srgbClr val="00845D"/>
                  </a:solidFill>
                </a:rPr>
                <a:t>Step 3.</a:t>
              </a:r>
              <a:r>
                <a:rPr lang="en-US" sz="3200" dirty="0">
                  <a:solidFill>
                    <a:srgbClr val="00845D"/>
                  </a:solidFill>
                </a:rPr>
                <a:t/>
              </a:r>
              <a:br>
                <a:rPr lang="en-US" sz="3200" dirty="0">
                  <a:solidFill>
                    <a:srgbClr val="00845D"/>
                  </a:solidFill>
                </a:rPr>
              </a:br>
              <a:r>
                <a:rPr lang="en-US" sz="3200" dirty="0">
                  <a:solidFill>
                    <a:srgbClr val="00845D"/>
                  </a:solidFill>
                </a:rPr>
                <a:t>SHARE</a:t>
              </a:r>
            </a:p>
          </p:txBody>
        </p:sp>
        <p:pic>
          <p:nvPicPr>
            <p:cNvPr id="11" name="Graphic 10" descr="Boardroom">
              <a:extLst>
                <a:ext uri="{FF2B5EF4-FFF2-40B4-BE49-F238E27FC236}">
                  <a16:creationId xmlns:a16="http://schemas.microsoft.com/office/drawing/2014/main" id="{E7D7FFFF-11D6-B646-8AF7-287B69EF87D3}"/>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904060" y="2947478"/>
              <a:ext cx="914400" cy="914400"/>
            </a:xfrm>
            <a:prstGeom prst="rect">
              <a:avLst/>
            </a:prstGeom>
          </p:spPr>
        </p:pic>
      </p:grpSp>
      <p:cxnSp>
        <p:nvCxnSpPr>
          <p:cNvPr id="13" name="Straight Connector 12">
            <a:extLst>
              <a:ext uri="{FF2B5EF4-FFF2-40B4-BE49-F238E27FC236}">
                <a16:creationId xmlns:a16="http://schemas.microsoft.com/office/drawing/2014/main" id="{9BD4A81B-1E28-1441-B4FE-FE329FC37D1C}"/>
              </a:ext>
            </a:extLst>
          </p:cNvPr>
          <p:cNvCxnSpPr/>
          <p:nvPr/>
        </p:nvCxnSpPr>
        <p:spPr>
          <a:xfrm>
            <a:off x="7561943" y="1538514"/>
            <a:ext cx="0" cy="3744686"/>
          </a:xfrm>
          <a:prstGeom prst="line">
            <a:avLst/>
          </a:prstGeom>
          <a:ln>
            <a:solidFill>
              <a:srgbClr val="BFD630"/>
            </a:solidFill>
          </a:ln>
        </p:spPr>
        <p:style>
          <a:lnRef idx="1">
            <a:schemeClr val="accent1"/>
          </a:lnRef>
          <a:fillRef idx="0">
            <a:schemeClr val="accent1"/>
          </a:fillRef>
          <a:effectRef idx="0">
            <a:schemeClr val="accent1"/>
          </a:effectRef>
          <a:fontRef idx="minor">
            <a:schemeClr val="tx1"/>
          </a:fontRef>
        </p:style>
      </p:cxnSp>
      <p:pic>
        <p:nvPicPr>
          <p:cNvPr id="15" name="Graphic 14" descr="Plant">
            <a:extLst>
              <a:ext uri="{FF2B5EF4-FFF2-40B4-BE49-F238E27FC236}">
                <a16:creationId xmlns:a16="http://schemas.microsoft.com/office/drawing/2014/main" id="{5DC1E858-504E-A146-879C-1F44B58E25C5}"/>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1298902" y="6045336"/>
            <a:ext cx="685800" cy="685800"/>
          </a:xfrm>
          <a:prstGeom prst="rect">
            <a:avLst/>
          </a:prstGeom>
        </p:spPr>
      </p:pic>
    </p:spTree>
    <p:custDataLst>
      <p:tags r:id="rId1"/>
    </p:custDataLst>
    <p:extLst>
      <p:ext uri="{BB962C8B-B14F-4D97-AF65-F5344CB8AC3E}">
        <p14:creationId xmlns:p14="http://schemas.microsoft.com/office/powerpoint/2010/main" val="103463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sp>
        <p:nvSpPr>
          <p:cNvPr id="8" name="Oval 7">
            <a:extLst>
              <a:ext uri="{FF2B5EF4-FFF2-40B4-BE49-F238E27FC236}">
                <a16:creationId xmlns:a16="http://schemas.microsoft.com/office/drawing/2014/main" id="{660BA0CA-2B27-F642-BB70-E08517A45A98}"/>
              </a:ext>
            </a:extLst>
          </p:cNvPr>
          <p:cNvSpPr/>
          <p:nvPr/>
        </p:nvSpPr>
        <p:spPr>
          <a:xfrm>
            <a:off x="758219" y="1106420"/>
            <a:ext cx="5168380" cy="5168380"/>
          </a:xfrm>
          <a:prstGeom prst="ellipse">
            <a:avLst/>
          </a:prstGeom>
          <a:solidFill>
            <a:srgbClr val="005543"/>
          </a:solidFill>
          <a:effectLst>
            <a:softEdge rad="12700"/>
          </a:effectLst>
          <a:scene3d>
            <a:camera prst="isometricTopUp"/>
            <a:lightRig rig="soft" dir="t"/>
          </a:scene3d>
          <a:sp3d extrusionH="152400" prstMaterial="plastic">
            <a:bevelT w="381000" h="63500" prst="riblet"/>
            <a:bevelB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pic>
        <p:nvPicPr>
          <p:cNvPr id="9" name="Graphic 8" descr="Pause">
            <a:extLst>
              <a:ext uri="{FF2B5EF4-FFF2-40B4-BE49-F238E27FC236}">
                <a16:creationId xmlns:a16="http://schemas.microsoft.com/office/drawing/2014/main" id="{13CCFF48-C7F8-A549-97A3-394239F2CB5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971401">
            <a:off x="2050315" y="2360001"/>
            <a:ext cx="2584189" cy="2584189"/>
          </a:xfrm>
          <a:prstGeom prst="rect">
            <a:avLst/>
          </a:prstGeom>
          <a:effectLst>
            <a:outerShdw blurRad="342900" dist="38100" dir="8100000" sx="94000" sy="94000" algn="tr" rotWithShape="0">
              <a:srgbClr val="002060">
                <a:alpha val="41000"/>
              </a:srgbClr>
            </a:outerShdw>
          </a:effectLst>
          <a:scene3d>
            <a:camera prst="isometricTopUp"/>
            <a:lightRig rig="threePt" dir="t"/>
          </a:scene3d>
          <a:sp3d extrusionH="50800" prstMaterial="plastic">
            <a:bevelT w="25400" h="50800" prst="slope"/>
            <a:bevelB w="95250"/>
          </a:sp3d>
        </p:spPr>
      </p:pic>
      <p:sp>
        <p:nvSpPr>
          <p:cNvPr id="10" name="Rectangle 9">
            <a:extLst>
              <a:ext uri="{FF2B5EF4-FFF2-40B4-BE49-F238E27FC236}">
                <a16:creationId xmlns:a16="http://schemas.microsoft.com/office/drawing/2014/main" id="{5C320F0A-85C1-E24F-AF8B-BCB0627D93BA}"/>
              </a:ext>
            </a:extLst>
          </p:cNvPr>
          <p:cNvSpPr/>
          <p:nvPr/>
        </p:nvSpPr>
        <p:spPr>
          <a:xfrm>
            <a:off x="5926599" y="824634"/>
            <a:ext cx="5844487" cy="3631763"/>
          </a:xfrm>
          <a:prstGeom prst="rect">
            <a:avLst/>
          </a:prstGeom>
        </p:spPr>
        <p:txBody>
          <a:bodyPr wrap="square">
            <a:noAutofit/>
          </a:bodyPr>
          <a:lstStyle/>
          <a:p>
            <a:r>
              <a:rPr lang="en-US" sz="11500" b="1" spc="1800" dirty="0">
                <a:solidFill>
                  <a:srgbClr val="005543"/>
                </a:solidFill>
              </a:rPr>
              <a:t>PAUSE</a:t>
            </a:r>
            <a:r>
              <a:rPr lang="en-US" sz="11500" b="1" spc="1800" dirty="0">
                <a:solidFill>
                  <a:srgbClr val="00845D"/>
                </a:solidFill>
              </a:rPr>
              <a:t>.</a:t>
            </a:r>
          </a:p>
        </p:txBody>
      </p:sp>
      <p:sp>
        <p:nvSpPr>
          <p:cNvPr id="11" name="Rectangle 10">
            <a:extLst>
              <a:ext uri="{FF2B5EF4-FFF2-40B4-BE49-F238E27FC236}">
                <a16:creationId xmlns:a16="http://schemas.microsoft.com/office/drawing/2014/main" id="{AFB8134D-4B97-1A4E-B9CA-9E6C504C9E63}"/>
              </a:ext>
            </a:extLst>
          </p:cNvPr>
          <p:cNvSpPr/>
          <p:nvPr/>
        </p:nvSpPr>
        <p:spPr>
          <a:xfrm>
            <a:off x="6023959" y="583200"/>
            <a:ext cx="1325812" cy="523220"/>
          </a:xfrm>
          <a:prstGeom prst="rect">
            <a:avLst/>
          </a:prstGeom>
        </p:spPr>
        <p:txBody>
          <a:bodyPr wrap="square">
            <a:spAutoFit/>
          </a:bodyPr>
          <a:lstStyle/>
          <a:p>
            <a:r>
              <a:rPr lang="en-US" sz="2800" dirty="0">
                <a:solidFill>
                  <a:srgbClr val="00845D"/>
                </a:solidFill>
              </a:rPr>
              <a:t>Let’s hit</a:t>
            </a:r>
          </a:p>
        </p:txBody>
      </p:sp>
      <p:sp>
        <p:nvSpPr>
          <p:cNvPr id="2" name="Rectangle 1">
            <a:extLst>
              <a:ext uri="{FF2B5EF4-FFF2-40B4-BE49-F238E27FC236}">
                <a16:creationId xmlns:a16="http://schemas.microsoft.com/office/drawing/2014/main" id="{8BEC699D-3208-094B-90CB-F4F23652DB4A}"/>
              </a:ext>
            </a:extLst>
          </p:cNvPr>
          <p:cNvSpPr/>
          <p:nvPr/>
        </p:nvSpPr>
        <p:spPr>
          <a:xfrm>
            <a:off x="6023959" y="2418440"/>
            <a:ext cx="5844487" cy="3647152"/>
          </a:xfrm>
          <a:prstGeom prst="rect">
            <a:avLst/>
          </a:prstGeom>
        </p:spPr>
        <p:txBody>
          <a:bodyPr wrap="square">
            <a:spAutoFit/>
          </a:bodyPr>
          <a:lstStyle/>
          <a:p>
            <a:pPr marL="465886" lvl="1">
              <a:spcAft>
                <a:spcPts val="1800"/>
              </a:spcAft>
            </a:pPr>
            <a:r>
              <a:rPr lang="en-US" sz="2700" dirty="0">
                <a:solidFill>
                  <a:srgbClr val="00845D"/>
                </a:solidFill>
              </a:rPr>
              <a:t>We’ve discussed:</a:t>
            </a:r>
          </a:p>
          <a:p>
            <a:pPr marL="923086" lvl="1" indent="-457200">
              <a:buFont typeface="Arial" panose="020B0604020202020204" pitchFamily="34" charset="0"/>
              <a:buChar char="•"/>
            </a:pPr>
            <a:r>
              <a:rPr lang="en-US" sz="2700" dirty="0">
                <a:solidFill>
                  <a:srgbClr val="00845D"/>
                </a:solidFill>
              </a:rPr>
              <a:t>The present state of SAE</a:t>
            </a:r>
          </a:p>
          <a:p>
            <a:pPr marL="923086" lvl="1" indent="-457200">
              <a:buFont typeface="Arial" panose="020B0604020202020204" pitchFamily="34" charset="0"/>
              <a:buChar char="•"/>
            </a:pPr>
            <a:r>
              <a:rPr lang="en-US" sz="2700" dirty="0">
                <a:solidFill>
                  <a:srgbClr val="00845D"/>
                </a:solidFill>
              </a:rPr>
              <a:t>Purpose of SAE</a:t>
            </a:r>
          </a:p>
          <a:p>
            <a:pPr marL="923086" lvl="1" indent="-457200">
              <a:buFont typeface="Arial" panose="020B0604020202020204" pitchFamily="34" charset="0"/>
              <a:buChar char="•"/>
            </a:pPr>
            <a:r>
              <a:rPr lang="en-US" sz="2700" dirty="0">
                <a:solidFill>
                  <a:srgbClr val="00845D"/>
                </a:solidFill>
              </a:rPr>
              <a:t>SAE History</a:t>
            </a:r>
          </a:p>
          <a:p>
            <a:pPr marL="923086" lvl="1" indent="-457200">
              <a:buFont typeface="Arial" panose="020B0604020202020204" pitchFamily="34" charset="0"/>
              <a:buChar char="•"/>
            </a:pPr>
            <a:r>
              <a:rPr lang="en-US" sz="2700" dirty="0">
                <a:solidFill>
                  <a:srgbClr val="00845D"/>
                </a:solidFill>
              </a:rPr>
              <a:t>SAE Barriers</a:t>
            </a:r>
          </a:p>
          <a:p>
            <a:pPr marL="923086" lvl="1" indent="-457200">
              <a:buFont typeface="Arial" panose="020B0604020202020204" pitchFamily="34" charset="0"/>
              <a:buChar char="•"/>
            </a:pPr>
            <a:endParaRPr lang="en-US" sz="2700" dirty="0">
              <a:solidFill>
                <a:srgbClr val="00845D"/>
              </a:solidFill>
            </a:endParaRPr>
          </a:p>
          <a:p>
            <a:pPr marL="465886" lvl="1"/>
            <a:r>
              <a:rPr lang="en-US" sz="2700" dirty="0">
                <a:solidFill>
                  <a:srgbClr val="00845D"/>
                </a:solidFill>
              </a:rPr>
              <a:t>Where do you think SAE for All should go from here?</a:t>
            </a:r>
          </a:p>
        </p:txBody>
      </p:sp>
    </p:spTree>
    <p:custDataLst>
      <p:tags r:id="rId1"/>
    </p:custDataLst>
    <p:extLst>
      <p:ext uri="{BB962C8B-B14F-4D97-AF65-F5344CB8AC3E}">
        <p14:creationId xmlns:p14="http://schemas.microsoft.com/office/powerpoint/2010/main" val="3410408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Plant">
            <a:extLst>
              <a:ext uri="{FF2B5EF4-FFF2-40B4-BE49-F238E27FC236}">
                <a16:creationId xmlns:a16="http://schemas.microsoft.com/office/drawing/2014/main" id="{1B8F6261-529D-6B48-B7D0-CEC5ECE61BC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298902" y="6045336"/>
            <a:ext cx="685800" cy="685800"/>
          </a:xfrm>
          <a:prstGeom prst="rect">
            <a:avLst/>
          </a:prstGeom>
        </p:spPr>
      </p:pic>
      <p:grpSp>
        <p:nvGrpSpPr>
          <p:cNvPr id="93" name="Group 92">
            <a:extLst>
              <a:ext uri="{FF2B5EF4-FFF2-40B4-BE49-F238E27FC236}">
                <a16:creationId xmlns:a16="http://schemas.microsoft.com/office/drawing/2014/main" id="{9B88EC28-CB2C-8F45-BED6-8A2991C32993}"/>
              </a:ext>
            </a:extLst>
          </p:cNvPr>
          <p:cNvGrpSpPr/>
          <p:nvPr/>
        </p:nvGrpSpPr>
        <p:grpSpPr>
          <a:xfrm>
            <a:off x="211018" y="-9979"/>
            <a:ext cx="10988151" cy="5284534"/>
            <a:chOff x="609600" y="-9979"/>
            <a:chExt cx="10988151" cy="5284534"/>
          </a:xfrm>
        </p:grpSpPr>
        <p:cxnSp>
          <p:nvCxnSpPr>
            <p:cNvPr id="3" name="Straight Connector 2">
              <a:extLst>
                <a:ext uri="{FF2B5EF4-FFF2-40B4-BE49-F238E27FC236}">
                  <a16:creationId xmlns:a16="http://schemas.microsoft.com/office/drawing/2014/main" id="{DF30C872-CA26-B24C-9890-1F4FB12A0DE6}"/>
                </a:ext>
              </a:extLst>
            </p:cNvPr>
            <p:cNvCxnSpPr/>
            <p:nvPr/>
          </p:nvCxnSpPr>
          <p:spPr>
            <a:xfrm>
              <a:off x="609600" y="523499"/>
              <a:ext cx="10972800" cy="0"/>
            </a:xfrm>
            <a:prstGeom prst="line">
              <a:avLst/>
            </a:prstGeom>
            <a:ln w="38100">
              <a:solidFill>
                <a:srgbClr val="D7E488"/>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D3A6B3C-CF08-1840-8CA8-2D4629C405F1}"/>
                </a:ext>
              </a:extLst>
            </p:cNvPr>
            <p:cNvCxnSpPr/>
            <p:nvPr/>
          </p:nvCxnSpPr>
          <p:spPr>
            <a:xfrm>
              <a:off x="619991" y="2092318"/>
              <a:ext cx="10972800" cy="0"/>
            </a:xfrm>
            <a:prstGeom prst="line">
              <a:avLst/>
            </a:prstGeom>
            <a:ln w="38100">
              <a:solidFill>
                <a:srgbClr val="D7E48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8E021D-37B3-8F40-B39F-3B4753BAE6AC}"/>
                </a:ext>
              </a:extLst>
            </p:cNvPr>
            <p:cNvCxnSpPr/>
            <p:nvPr/>
          </p:nvCxnSpPr>
          <p:spPr>
            <a:xfrm>
              <a:off x="616341" y="-9979"/>
              <a:ext cx="0" cy="548640"/>
            </a:xfrm>
            <a:prstGeom prst="line">
              <a:avLst/>
            </a:prstGeom>
            <a:ln w="38100">
              <a:solidFill>
                <a:srgbClr val="D7E488"/>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41B09BF-8FAF-0849-BBB0-8B73A7C0E707}"/>
                </a:ext>
              </a:extLst>
            </p:cNvPr>
            <p:cNvCxnSpPr/>
            <p:nvPr/>
          </p:nvCxnSpPr>
          <p:spPr>
            <a:xfrm>
              <a:off x="11582400" y="502509"/>
              <a:ext cx="0" cy="1600200"/>
            </a:xfrm>
            <a:prstGeom prst="line">
              <a:avLst/>
            </a:prstGeom>
            <a:ln w="38100">
              <a:solidFill>
                <a:srgbClr val="D7E488"/>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5184CE5-3D3C-AA48-B87D-25D44DB5C6D8}"/>
                </a:ext>
              </a:extLst>
            </p:cNvPr>
            <p:cNvCxnSpPr/>
            <p:nvPr/>
          </p:nvCxnSpPr>
          <p:spPr>
            <a:xfrm>
              <a:off x="627528" y="2074155"/>
              <a:ext cx="0" cy="1600200"/>
            </a:xfrm>
            <a:prstGeom prst="line">
              <a:avLst/>
            </a:prstGeom>
            <a:ln w="38100">
              <a:solidFill>
                <a:srgbClr val="D7E48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AFED169-DE05-AB45-8B8B-A1594593D2EC}"/>
                </a:ext>
              </a:extLst>
            </p:cNvPr>
            <p:cNvCxnSpPr/>
            <p:nvPr/>
          </p:nvCxnSpPr>
          <p:spPr>
            <a:xfrm>
              <a:off x="609600" y="3689881"/>
              <a:ext cx="10972800" cy="0"/>
            </a:xfrm>
            <a:prstGeom prst="line">
              <a:avLst/>
            </a:prstGeom>
            <a:ln w="38100">
              <a:solidFill>
                <a:srgbClr val="D7E488"/>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BE0C1E4-FDB9-0341-B4F8-A638024CBE62}"/>
                </a:ext>
              </a:extLst>
            </p:cNvPr>
            <p:cNvCxnSpPr/>
            <p:nvPr/>
          </p:nvCxnSpPr>
          <p:spPr>
            <a:xfrm>
              <a:off x="11582400" y="3674355"/>
              <a:ext cx="0" cy="1600200"/>
            </a:xfrm>
            <a:prstGeom prst="line">
              <a:avLst/>
            </a:prstGeom>
            <a:ln w="38100">
              <a:solidFill>
                <a:srgbClr val="D7E488"/>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52EDFBB-937D-A645-8745-6C737903AD9E}"/>
                </a:ext>
              </a:extLst>
            </p:cNvPr>
            <p:cNvCxnSpPr>
              <a:cxnSpLocks/>
            </p:cNvCxnSpPr>
            <p:nvPr/>
          </p:nvCxnSpPr>
          <p:spPr>
            <a:xfrm flipV="1">
              <a:off x="6568551" y="5266196"/>
              <a:ext cx="5029200" cy="8359"/>
            </a:xfrm>
            <a:prstGeom prst="line">
              <a:avLst/>
            </a:prstGeom>
            <a:ln w="38100">
              <a:solidFill>
                <a:srgbClr val="D7E488"/>
              </a:solidFill>
              <a:headEnd type="triangle" w="lg" len="lg"/>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BF3C1D6B-18CA-8943-928F-5B34CE375B31}"/>
              </a:ext>
            </a:extLst>
          </p:cNvPr>
          <p:cNvGrpSpPr/>
          <p:nvPr/>
        </p:nvGrpSpPr>
        <p:grpSpPr>
          <a:xfrm>
            <a:off x="1133038" y="340619"/>
            <a:ext cx="1737360" cy="753270"/>
            <a:chOff x="1531620" y="340619"/>
            <a:chExt cx="1737360" cy="753270"/>
          </a:xfrm>
        </p:grpSpPr>
        <p:sp>
          <p:nvSpPr>
            <p:cNvPr id="11" name="2010">
              <a:extLst>
                <a:ext uri="{FF2B5EF4-FFF2-40B4-BE49-F238E27FC236}">
                  <a16:creationId xmlns:a16="http://schemas.microsoft.com/office/drawing/2014/main" id="{15F56866-AB91-5042-854E-1620B3D1B910}"/>
                </a:ext>
              </a:extLst>
            </p:cNvPr>
            <p:cNvSpPr/>
            <p:nvPr/>
          </p:nvSpPr>
          <p:spPr>
            <a:xfrm>
              <a:off x="2034540" y="340619"/>
              <a:ext cx="731520" cy="365760"/>
            </a:xfrm>
            <a:prstGeom prst="rect">
              <a:avLst/>
            </a:prstGeom>
            <a:solidFill>
              <a:srgbClr val="005543"/>
            </a:solidFill>
            <a:ln>
              <a:solidFill>
                <a:srgbClr val="005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2010</a:t>
              </a:r>
            </a:p>
          </p:txBody>
        </p:sp>
        <p:sp>
          <p:nvSpPr>
            <p:cNvPr id="68" name="Rectangle 67">
              <a:extLst>
                <a:ext uri="{FF2B5EF4-FFF2-40B4-BE49-F238E27FC236}">
                  <a16:creationId xmlns:a16="http://schemas.microsoft.com/office/drawing/2014/main" id="{8198CB6B-F600-D544-8A27-9030F860A7F2}"/>
                </a:ext>
              </a:extLst>
            </p:cNvPr>
            <p:cNvSpPr/>
            <p:nvPr/>
          </p:nvSpPr>
          <p:spPr>
            <a:xfrm>
              <a:off x="1531620" y="728129"/>
              <a:ext cx="173736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a:solidFill>
                    <a:srgbClr val="00845D"/>
                  </a:solidFill>
                </a:rPr>
                <a:t>Council initiates SAE renewal</a:t>
              </a:r>
            </a:p>
          </p:txBody>
        </p:sp>
      </p:grpSp>
      <p:grpSp>
        <p:nvGrpSpPr>
          <p:cNvPr id="81" name="Group 80">
            <a:extLst>
              <a:ext uri="{FF2B5EF4-FFF2-40B4-BE49-F238E27FC236}">
                <a16:creationId xmlns:a16="http://schemas.microsoft.com/office/drawing/2014/main" id="{2E771B23-5464-6C40-A532-F0D4EF34883F}"/>
              </a:ext>
            </a:extLst>
          </p:cNvPr>
          <p:cNvGrpSpPr/>
          <p:nvPr/>
        </p:nvGrpSpPr>
        <p:grpSpPr>
          <a:xfrm>
            <a:off x="3868316" y="38145"/>
            <a:ext cx="1807320" cy="1055744"/>
            <a:chOff x="4266898" y="38145"/>
            <a:chExt cx="1807320" cy="1055744"/>
          </a:xfrm>
        </p:grpSpPr>
        <p:grpSp>
          <p:nvGrpSpPr>
            <p:cNvPr id="14" name="Spring 2011">
              <a:extLst>
                <a:ext uri="{FF2B5EF4-FFF2-40B4-BE49-F238E27FC236}">
                  <a16:creationId xmlns:a16="http://schemas.microsoft.com/office/drawing/2014/main" id="{D2EA311F-74CB-764E-AC93-9510E643BB3D}"/>
                </a:ext>
              </a:extLst>
            </p:cNvPr>
            <p:cNvGrpSpPr/>
            <p:nvPr/>
          </p:nvGrpSpPr>
          <p:grpSpPr>
            <a:xfrm>
              <a:off x="4815840" y="38145"/>
              <a:ext cx="731520" cy="668234"/>
              <a:chOff x="4815840" y="393745"/>
              <a:chExt cx="731520" cy="668234"/>
            </a:xfrm>
          </p:grpSpPr>
          <p:sp>
            <p:nvSpPr>
              <p:cNvPr id="15" name="Rectangle 14">
                <a:extLst>
                  <a:ext uri="{FF2B5EF4-FFF2-40B4-BE49-F238E27FC236}">
                    <a16:creationId xmlns:a16="http://schemas.microsoft.com/office/drawing/2014/main" id="{2356948F-744C-7D45-B573-EFE55CCBB8EA}"/>
                  </a:ext>
                </a:extLst>
              </p:cNvPr>
              <p:cNvSpPr/>
              <p:nvPr/>
            </p:nvSpPr>
            <p:spPr>
              <a:xfrm>
                <a:off x="4815840" y="696219"/>
                <a:ext cx="731520" cy="365760"/>
              </a:xfrm>
              <a:prstGeom prst="rect">
                <a:avLst/>
              </a:prstGeom>
              <a:solidFill>
                <a:srgbClr val="005543"/>
              </a:solidFill>
              <a:ln>
                <a:solidFill>
                  <a:srgbClr val="005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2011</a:t>
                </a:r>
              </a:p>
            </p:txBody>
          </p:sp>
          <p:sp>
            <p:nvSpPr>
              <p:cNvPr id="18" name="Rectangle 17">
                <a:extLst>
                  <a:ext uri="{FF2B5EF4-FFF2-40B4-BE49-F238E27FC236}">
                    <a16:creationId xmlns:a16="http://schemas.microsoft.com/office/drawing/2014/main" id="{5D39D3F8-61D8-E344-9A24-05019D9E2B22}"/>
                  </a:ext>
                </a:extLst>
              </p:cNvPr>
              <p:cNvSpPr/>
              <p:nvPr/>
            </p:nvSpPr>
            <p:spPr>
              <a:xfrm>
                <a:off x="4815840" y="393745"/>
                <a:ext cx="73152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5543"/>
                    </a:solidFill>
                  </a:rPr>
                  <a:t>Spring</a:t>
                </a:r>
              </a:p>
            </p:txBody>
          </p:sp>
        </p:grpSp>
        <p:sp>
          <p:nvSpPr>
            <p:cNvPr id="69" name="Rectangle 68">
              <a:extLst>
                <a:ext uri="{FF2B5EF4-FFF2-40B4-BE49-F238E27FC236}">
                  <a16:creationId xmlns:a16="http://schemas.microsoft.com/office/drawing/2014/main" id="{C3C8AC7A-9F0E-3E49-AEB7-0552B2D114C5}"/>
                </a:ext>
              </a:extLst>
            </p:cNvPr>
            <p:cNvSpPr/>
            <p:nvPr/>
          </p:nvSpPr>
          <p:spPr>
            <a:xfrm>
              <a:off x="4266898" y="728129"/>
              <a:ext cx="180732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a:solidFill>
                    <a:srgbClr val="00845D"/>
                  </a:solidFill>
                </a:rPr>
                <a:t>National Ag Ed Summit – SAE </a:t>
              </a:r>
              <a:br>
                <a:rPr lang="en-US" sz="1400" dirty="0">
                  <a:solidFill>
                    <a:srgbClr val="00845D"/>
                  </a:solidFill>
                </a:rPr>
              </a:br>
              <a:r>
                <a:rPr lang="en-US" sz="1400" dirty="0">
                  <a:solidFill>
                    <a:srgbClr val="00845D"/>
                  </a:solidFill>
                </a:rPr>
                <a:t>held in Orlando</a:t>
              </a:r>
            </a:p>
          </p:txBody>
        </p:sp>
      </p:grpSp>
      <p:grpSp>
        <p:nvGrpSpPr>
          <p:cNvPr id="80" name="Group 79">
            <a:extLst>
              <a:ext uri="{FF2B5EF4-FFF2-40B4-BE49-F238E27FC236}">
                <a16:creationId xmlns:a16="http://schemas.microsoft.com/office/drawing/2014/main" id="{56A225E6-4FE9-D949-857B-98BC717DF0A3}"/>
              </a:ext>
            </a:extLst>
          </p:cNvPr>
          <p:cNvGrpSpPr/>
          <p:nvPr/>
        </p:nvGrpSpPr>
        <p:grpSpPr>
          <a:xfrm>
            <a:off x="5704767" y="38145"/>
            <a:ext cx="1807320" cy="1055744"/>
            <a:chOff x="6103349" y="38145"/>
            <a:chExt cx="1807320" cy="1055744"/>
          </a:xfrm>
        </p:grpSpPr>
        <p:grpSp>
          <p:nvGrpSpPr>
            <p:cNvPr id="45" name="Fall 2011">
              <a:extLst>
                <a:ext uri="{FF2B5EF4-FFF2-40B4-BE49-F238E27FC236}">
                  <a16:creationId xmlns:a16="http://schemas.microsoft.com/office/drawing/2014/main" id="{CDBB1113-8D79-5143-A1D5-AAF9F7FC1321}"/>
                </a:ext>
              </a:extLst>
            </p:cNvPr>
            <p:cNvGrpSpPr/>
            <p:nvPr/>
          </p:nvGrpSpPr>
          <p:grpSpPr>
            <a:xfrm>
              <a:off x="6644640" y="38145"/>
              <a:ext cx="731520" cy="668234"/>
              <a:chOff x="6644640" y="393745"/>
              <a:chExt cx="731520" cy="668234"/>
            </a:xfrm>
          </p:grpSpPr>
          <p:sp>
            <p:nvSpPr>
              <p:cNvPr id="16" name="Rectangle 15">
                <a:extLst>
                  <a:ext uri="{FF2B5EF4-FFF2-40B4-BE49-F238E27FC236}">
                    <a16:creationId xmlns:a16="http://schemas.microsoft.com/office/drawing/2014/main" id="{648FA292-ABBD-B149-9D7E-258FFA7E8226}"/>
                  </a:ext>
                </a:extLst>
              </p:cNvPr>
              <p:cNvSpPr/>
              <p:nvPr/>
            </p:nvSpPr>
            <p:spPr>
              <a:xfrm>
                <a:off x="6644640" y="696219"/>
                <a:ext cx="731520" cy="365760"/>
              </a:xfrm>
              <a:prstGeom prst="rect">
                <a:avLst/>
              </a:prstGeom>
              <a:solidFill>
                <a:srgbClr val="005543"/>
              </a:solidFill>
              <a:ln>
                <a:solidFill>
                  <a:srgbClr val="005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2011</a:t>
                </a:r>
              </a:p>
            </p:txBody>
          </p:sp>
          <p:sp>
            <p:nvSpPr>
              <p:cNvPr id="19" name="Rectangle 18">
                <a:extLst>
                  <a:ext uri="{FF2B5EF4-FFF2-40B4-BE49-F238E27FC236}">
                    <a16:creationId xmlns:a16="http://schemas.microsoft.com/office/drawing/2014/main" id="{A39B3E19-502B-AD47-91C1-1B85666F6C9C}"/>
                  </a:ext>
                </a:extLst>
              </p:cNvPr>
              <p:cNvSpPr/>
              <p:nvPr/>
            </p:nvSpPr>
            <p:spPr>
              <a:xfrm>
                <a:off x="6644640" y="393745"/>
                <a:ext cx="73152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5543"/>
                    </a:solidFill>
                  </a:rPr>
                  <a:t>Fall</a:t>
                </a:r>
              </a:p>
            </p:txBody>
          </p:sp>
        </p:grpSp>
        <p:sp>
          <p:nvSpPr>
            <p:cNvPr id="70" name="Rectangle 69">
              <a:extLst>
                <a:ext uri="{FF2B5EF4-FFF2-40B4-BE49-F238E27FC236}">
                  <a16:creationId xmlns:a16="http://schemas.microsoft.com/office/drawing/2014/main" id="{10B14547-4DCE-954C-B390-4AB43CC145B2}"/>
                </a:ext>
              </a:extLst>
            </p:cNvPr>
            <p:cNvSpPr/>
            <p:nvPr/>
          </p:nvSpPr>
          <p:spPr>
            <a:xfrm>
              <a:off x="6103349" y="728129"/>
              <a:ext cx="180732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a:solidFill>
                    <a:srgbClr val="00845D"/>
                  </a:solidFill>
                </a:rPr>
                <a:t>NCAE and AERO SAE committees formed</a:t>
              </a:r>
            </a:p>
          </p:txBody>
        </p:sp>
      </p:grpSp>
      <p:grpSp>
        <p:nvGrpSpPr>
          <p:cNvPr id="85" name="Group 84">
            <a:extLst>
              <a:ext uri="{FF2B5EF4-FFF2-40B4-BE49-F238E27FC236}">
                <a16:creationId xmlns:a16="http://schemas.microsoft.com/office/drawing/2014/main" id="{454A27C5-2BA1-B24F-9396-DCD201630043}"/>
              </a:ext>
            </a:extLst>
          </p:cNvPr>
          <p:cNvGrpSpPr/>
          <p:nvPr/>
        </p:nvGrpSpPr>
        <p:grpSpPr>
          <a:xfrm>
            <a:off x="2086634" y="3243193"/>
            <a:ext cx="1737360" cy="1024640"/>
            <a:chOff x="2485216" y="3243193"/>
            <a:chExt cx="1737360" cy="1024640"/>
          </a:xfrm>
        </p:grpSpPr>
        <p:grpSp>
          <p:nvGrpSpPr>
            <p:cNvPr id="48" name="Fall 2016">
              <a:extLst>
                <a:ext uri="{FF2B5EF4-FFF2-40B4-BE49-F238E27FC236}">
                  <a16:creationId xmlns:a16="http://schemas.microsoft.com/office/drawing/2014/main" id="{7A460E48-AF39-824E-80EF-17DE863D2CDE}"/>
                </a:ext>
              </a:extLst>
            </p:cNvPr>
            <p:cNvGrpSpPr/>
            <p:nvPr/>
          </p:nvGrpSpPr>
          <p:grpSpPr>
            <a:xfrm>
              <a:off x="2987040" y="3243193"/>
              <a:ext cx="731520" cy="645332"/>
              <a:chOff x="2987040" y="3598793"/>
              <a:chExt cx="731520" cy="645332"/>
            </a:xfrm>
          </p:grpSpPr>
          <p:sp>
            <p:nvSpPr>
              <p:cNvPr id="29" name="Rectangle 28">
                <a:extLst>
                  <a:ext uri="{FF2B5EF4-FFF2-40B4-BE49-F238E27FC236}">
                    <a16:creationId xmlns:a16="http://schemas.microsoft.com/office/drawing/2014/main" id="{394B6F7D-8A2A-B44E-9EDA-C4B566A642C1}"/>
                  </a:ext>
                </a:extLst>
              </p:cNvPr>
              <p:cNvSpPr/>
              <p:nvPr/>
            </p:nvSpPr>
            <p:spPr>
              <a:xfrm>
                <a:off x="2987040" y="3878365"/>
                <a:ext cx="731520" cy="365760"/>
              </a:xfrm>
              <a:prstGeom prst="rect">
                <a:avLst/>
              </a:prstGeom>
              <a:solidFill>
                <a:srgbClr val="005543"/>
              </a:solidFill>
              <a:ln>
                <a:solidFill>
                  <a:srgbClr val="005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2016</a:t>
                </a:r>
              </a:p>
            </p:txBody>
          </p:sp>
          <p:sp>
            <p:nvSpPr>
              <p:cNvPr id="30" name="Rectangle 29">
                <a:extLst>
                  <a:ext uri="{FF2B5EF4-FFF2-40B4-BE49-F238E27FC236}">
                    <a16:creationId xmlns:a16="http://schemas.microsoft.com/office/drawing/2014/main" id="{06817616-5AE5-464F-8D7E-9E29A23CE57C}"/>
                  </a:ext>
                </a:extLst>
              </p:cNvPr>
              <p:cNvSpPr/>
              <p:nvPr/>
            </p:nvSpPr>
            <p:spPr>
              <a:xfrm>
                <a:off x="2987040" y="3598793"/>
                <a:ext cx="73152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5543"/>
                    </a:solidFill>
                  </a:rPr>
                  <a:t>Fall</a:t>
                </a:r>
              </a:p>
            </p:txBody>
          </p:sp>
        </p:grpSp>
        <p:sp>
          <p:nvSpPr>
            <p:cNvPr id="71" name="Rectangle 70">
              <a:extLst>
                <a:ext uri="{FF2B5EF4-FFF2-40B4-BE49-F238E27FC236}">
                  <a16:creationId xmlns:a16="http://schemas.microsoft.com/office/drawing/2014/main" id="{C4C83C0E-1881-C448-AE42-90B5F1523733}"/>
                </a:ext>
              </a:extLst>
            </p:cNvPr>
            <p:cNvSpPr/>
            <p:nvPr/>
          </p:nvSpPr>
          <p:spPr>
            <a:xfrm>
              <a:off x="2485216" y="3902073"/>
              <a:ext cx="173736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a:solidFill>
                    <a:srgbClr val="00845D"/>
                  </a:solidFill>
                </a:rPr>
                <a:t>SAE Summit held </a:t>
              </a:r>
              <a:br>
                <a:rPr lang="en-US" sz="1400" dirty="0">
                  <a:solidFill>
                    <a:srgbClr val="00845D"/>
                  </a:solidFill>
                </a:rPr>
              </a:br>
              <a:r>
                <a:rPr lang="en-US" sz="1400" dirty="0">
                  <a:solidFill>
                    <a:srgbClr val="00845D"/>
                  </a:solidFill>
                </a:rPr>
                <a:t>in Omaha</a:t>
              </a:r>
            </a:p>
          </p:txBody>
        </p:sp>
      </p:grpSp>
      <p:grpSp>
        <p:nvGrpSpPr>
          <p:cNvPr id="83" name="Group 82">
            <a:extLst>
              <a:ext uri="{FF2B5EF4-FFF2-40B4-BE49-F238E27FC236}">
                <a16:creationId xmlns:a16="http://schemas.microsoft.com/office/drawing/2014/main" id="{48A9021B-4D31-D74F-9847-A5CBB7683CE0}"/>
              </a:ext>
            </a:extLst>
          </p:cNvPr>
          <p:cNvGrpSpPr/>
          <p:nvPr/>
        </p:nvGrpSpPr>
        <p:grpSpPr>
          <a:xfrm>
            <a:off x="224545" y="1623639"/>
            <a:ext cx="1807320" cy="1031920"/>
            <a:chOff x="623127" y="1623639"/>
            <a:chExt cx="1807320" cy="1031920"/>
          </a:xfrm>
        </p:grpSpPr>
        <p:grpSp>
          <p:nvGrpSpPr>
            <p:cNvPr id="46" name="Fall 2015">
              <a:extLst>
                <a:ext uri="{FF2B5EF4-FFF2-40B4-BE49-F238E27FC236}">
                  <a16:creationId xmlns:a16="http://schemas.microsoft.com/office/drawing/2014/main" id="{AE57616E-3AE2-7C48-83F4-BC9F260F6B5C}"/>
                </a:ext>
              </a:extLst>
            </p:cNvPr>
            <p:cNvGrpSpPr/>
            <p:nvPr/>
          </p:nvGrpSpPr>
          <p:grpSpPr>
            <a:xfrm>
              <a:off x="1120140" y="1623639"/>
              <a:ext cx="731520" cy="646555"/>
              <a:chOff x="1120140" y="1979239"/>
              <a:chExt cx="731520" cy="646555"/>
            </a:xfrm>
          </p:grpSpPr>
          <p:sp>
            <p:nvSpPr>
              <p:cNvPr id="27" name="Rectangle 26">
                <a:extLst>
                  <a:ext uri="{FF2B5EF4-FFF2-40B4-BE49-F238E27FC236}">
                    <a16:creationId xmlns:a16="http://schemas.microsoft.com/office/drawing/2014/main" id="{77230096-8E51-DF42-A073-B34FE34A6AC6}"/>
                  </a:ext>
                </a:extLst>
              </p:cNvPr>
              <p:cNvSpPr/>
              <p:nvPr/>
            </p:nvSpPr>
            <p:spPr>
              <a:xfrm>
                <a:off x="1120140" y="2260034"/>
                <a:ext cx="731520" cy="365760"/>
              </a:xfrm>
              <a:prstGeom prst="rect">
                <a:avLst/>
              </a:prstGeom>
              <a:solidFill>
                <a:srgbClr val="005543"/>
              </a:solidFill>
              <a:ln>
                <a:solidFill>
                  <a:srgbClr val="005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2015</a:t>
                </a:r>
              </a:p>
            </p:txBody>
          </p:sp>
          <p:sp>
            <p:nvSpPr>
              <p:cNvPr id="28" name="Rectangle 27">
                <a:extLst>
                  <a:ext uri="{FF2B5EF4-FFF2-40B4-BE49-F238E27FC236}">
                    <a16:creationId xmlns:a16="http://schemas.microsoft.com/office/drawing/2014/main" id="{A7993365-7D95-224A-8FAE-394A8817F351}"/>
                  </a:ext>
                </a:extLst>
              </p:cNvPr>
              <p:cNvSpPr/>
              <p:nvPr/>
            </p:nvSpPr>
            <p:spPr>
              <a:xfrm>
                <a:off x="1120140" y="1979239"/>
                <a:ext cx="73152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5543"/>
                    </a:solidFill>
                  </a:rPr>
                  <a:t>Fall</a:t>
                </a:r>
              </a:p>
            </p:txBody>
          </p:sp>
        </p:grpSp>
        <p:sp>
          <p:nvSpPr>
            <p:cNvPr id="72" name="Rectangle 71">
              <a:extLst>
                <a:ext uri="{FF2B5EF4-FFF2-40B4-BE49-F238E27FC236}">
                  <a16:creationId xmlns:a16="http://schemas.microsoft.com/office/drawing/2014/main" id="{FC18D15D-85F7-984C-8BF7-9FD41FA5EC20}"/>
                </a:ext>
              </a:extLst>
            </p:cNvPr>
            <p:cNvSpPr/>
            <p:nvPr/>
          </p:nvSpPr>
          <p:spPr>
            <a:xfrm>
              <a:off x="623127" y="2289799"/>
              <a:ext cx="180732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a:solidFill>
                    <a:srgbClr val="00845D"/>
                  </a:solidFill>
                </a:rPr>
                <a:t>SAE resource development starts</a:t>
              </a:r>
            </a:p>
          </p:txBody>
        </p:sp>
      </p:grpSp>
      <p:grpSp>
        <p:nvGrpSpPr>
          <p:cNvPr id="84" name="Group 83">
            <a:extLst>
              <a:ext uri="{FF2B5EF4-FFF2-40B4-BE49-F238E27FC236}">
                <a16:creationId xmlns:a16="http://schemas.microsoft.com/office/drawing/2014/main" id="{BC1E3A73-39AB-9440-9DAC-90542674B987}"/>
              </a:ext>
            </a:extLst>
          </p:cNvPr>
          <p:cNvGrpSpPr/>
          <p:nvPr/>
        </p:nvGrpSpPr>
        <p:grpSpPr>
          <a:xfrm>
            <a:off x="2060996" y="1623639"/>
            <a:ext cx="1807320" cy="1031920"/>
            <a:chOff x="2459578" y="1623639"/>
            <a:chExt cx="1807320" cy="1031920"/>
          </a:xfrm>
        </p:grpSpPr>
        <p:grpSp>
          <p:nvGrpSpPr>
            <p:cNvPr id="47" name="Spring 2015">
              <a:extLst>
                <a:ext uri="{FF2B5EF4-FFF2-40B4-BE49-F238E27FC236}">
                  <a16:creationId xmlns:a16="http://schemas.microsoft.com/office/drawing/2014/main" id="{2A6CB3C0-B774-0742-AFFC-95DF11B3881D}"/>
                </a:ext>
              </a:extLst>
            </p:cNvPr>
            <p:cNvGrpSpPr/>
            <p:nvPr/>
          </p:nvGrpSpPr>
          <p:grpSpPr>
            <a:xfrm>
              <a:off x="2987040" y="1623639"/>
              <a:ext cx="731520" cy="651559"/>
              <a:chOff x="2987040" y="1979239"/>
              <a:chExt cx="731520" cy="651559"/>
            </a:xfrm>
          </p:grpSpPr>
          <p:sp>
            <p:nvSpPr>
              <p:cNvPr id="25" name="Rectangle 24">
                <a:extLst>
                  <a:ext uri="{FF2B5EF4-FFF2-40B4-BE49-F238E27FC236}">
                    <a16:creationId xmlns:a16="http://schemas.microsoft.com/office/drawing/2014/main" id="{73B2EB05-1970-214F-8835-95B458057518}"/>
                  </a:ext>
                </a:extLst>
              </p:cNvPr>
              <p:cNvSpPr/>
              <p:nvPr/>
            </p:nvSpPr>
            <p:spPr>
              <a:xfrm>
                <a:off x="2987040" y="2265038"/>
                <a:ext cx="731520" cy="365760"/>
              </a:xfrm>
              <a:prstGeom prst="rect">
                <a:avLst/>
              </a:prstGeom>
              <a:solidFill>
                <a:srgbClr val="005543"/>
              </a:solidFill>
              <a:ln>
                <a:solidFill>
                  <a:srgbClr val="005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2015</a:t>
                </a:r>
              </a:p>
            </p:txBody>
          </p:sp>
          <p:sp>
            <p:nvSpPr>
              <p:cNvPr id="26" name="Rectangle 25">
                <a:extLst>
                  <a:ext uri="{FF2B5EF4-FFF2-40B4-BE49-F238E27FC236}">
                    <a16:creationId xmlns:a16="http://schemas.microsoft.com/office/drawing/2014/main" id="{A8A5D5DD-007C-0746-BA6E-D00D56B865A0}"/>
                  </a:ext>
                </a:extLst>
              </p:cNvPr>
              <p:cNvSpPr/>
              <p:nvPr/>
            </p:nvSpPr>
            <p:spPr>
              <a:xfrm>
                <a:off x="2987040" y="1979239"/>
                <a:ext cx="73152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5543"/>
                    </a:solidFill>
                  </a:rPr>
                  <a:t>Spring</a:t>
                </a:r>
              </a:p>
            </p:txBody>
          </p:sp>
        </p:grpSp>
        <p:sp>
          <p:nvSpPr>
            <p:cNvPr id="73" name="Rectangle 72">
              <a:extLst>
                <a:ext uri="{FF2B5EF4-FFF2-40B4-BE49-F238E27FC236}">
                  <a16:creationId xmlns:a16="http://schemas.microsoft.com/office/drawing/2014/main" id="{8D56FAC0-CF8B-1C4C-A756-E1000EE968F5}"/>
                </a:ext>
              </a:extLst>
            </p:cNvPr>
            <p:cNvSpPr/>
            <p:nvPr/>
          </p:nvSpPr>
          <p:spPr>
            <a:xfrm>
              <a:off x="2459578" y="2289799"/>
              <a:ext cx="180732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a:solidFill>
                    <a:srgbClr val="00845D"/>
                  </a:solidFill>
                </a:rPr>
                <a:t>Council approves SAE philosophy and guiding principles</a:t>
              </a:r>
            </a:p>
          </p:txBody>
        </p:sp>
      </p:grpSp>
      <p:grpSp>
        <p:nvGrpSpPr>
          <p:cNvPr id="86" name="Group 85">
            <a:extLst>
              <a:ext uri="{FF2B5EF4-FFF2-40B4-BE49-F238E27FC236}">
                <a16:creationId xmlns:a16="http://schemas.microsoft.com/office/drawing/2014/main" id="{838E8395-B752-8944-A4A4-A6D487703811}"/>
              </a:ext>
            </a:extLst>
          </p:cNvPr>
          <p:cNvGrpSpPr/>
          <p:nvPr/>
        </p:nvGrpSpPr>
        <p:grpSpPr>
          <a:xfrm>
            <a:off x="5743138" y="3243193"/>
            <a:ext cx="1737360" cy="1026627"/>
            <a:chOff x="6141720" y="3243193"/>
            <a:chExt cx="1737360" cy="1026627"/>
          </a:xfrm>
        </p:grpSpPr>
        <p:grpSp>
          <p:nvGrpSpPr>
            <p:cNvPr id="49" name="Fall 2017">
              <a:extLst>
                <a:ext uri="{FF2B5EF4-FFF2-40B4-BE49-F238E27FC236}">
                  <a16:creationId xmlns:a16="http://schemas.microsoft.com/office/drawing/2014/main" id="{044FB23D-2F34-E84C-9A0A-19446A6193CF}"/>
                </a:ext>
              </a:extLst>
            </p:cNvPr>
            <p:cNvGrpSpPr/>
            <p:nvPr/>
          </p:nvGrpSpPr>
          <p:grpSpPr>
            <a:xfrm>
              <a:off x="6644640" y="3243193"/>
              <a:ext cx="731520" cy="648586"/>
              <a:chOff x="6644640" y="3598793"/>
              <a:chExt cx="731520" cy="648586"/>
            </a:xfrm>
          </p:grpSpPr>
          <p:sp>
            <p:nvSpPr>
              <p:cNvPr id="32" name="Rectangle 31">
                <a:extLst>
                  <a:ext uri="{FF2B5EF4-FFF2-40B4-BE49-F238E27FC236}">
                    <a16:creationId xmlns:a16="http://schemas.microsoft.com/office/drawing/2014/main" id="{80B15465-E096-B14A-AA78-564A9F45ABF3}"/>
                  </a:ext>
                </a:extLst>
              </p:cNvPr>
              <p:cNvSpPr/>
              <p:nvPr/>
            </p:nvSpPr>
            <p:spPr>
              <a:xfrm>
                <a:off x="6644640" y="3881619"/>
                <a:ext cx="731520" cy="365760"/>
              </a:xfrm>
              <a:prstGeom prst="rect">
                <a:avLst/>
              </a:prstGeom>
              <a:solidFill>
                <a:srgbClr val="005543"/>
              </a:solidFill>
              <a:ln>
                <a:solidFill>
                  <a:srgbClr val="005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2017</a:t>
                </a:r>
              </a:p>
            </p:txBody>
          </p:sp>
          <p:sp>
            <p:nvSpPr>
              <p:cNvPr id="33" name="Rectangle 32">
                <a:extLst>
                  <a:ext uri="{FF2B5EF4-FFF2-40B4-BE49-F238E27FC236}">
                    <a16:creationId xmlns:a16="http://schemas.microsoft.com/office/drawing/2014/main" id="{2B2717A5-C3D1-0341-BAC5-E9E4D514BB35}"/>
                  </a:ext>
                </a:extLst>
              </p:cNvPr>
              <p:cNvSpPr/>
              <p:nvPr/>
            </p:nvSpPr>
            <p:spPr>
              <a:xfrm>
                <a:off x="6644640" y="3598793"/>
                <a:ext cx="73152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5543"/>
                    </a:solidFill>
                  </a:rPr>
                  <a:t>Fall</a:t>
                </a:r>
              </a:p>
            </p:txBody>
          </p:sp>
        </p:grpSp>
        <p:sp>
          <p:nvSpPr>
            <p:cNvPr id="74" name="Rectangle 73">
              <a:extLst>
                <a:ext uri="{FF2B5EF4-FFF2-40B4-BE49-F238E27FC236}">
                  <a16:creationId xmlns:a16="http://schemas.microsoft.com/office/drawing/2014/main" id="{946F687E-DFAF-284C-8EC1-2CD943C6893A}"/>
                </a:ext>
              </a:extLst>
            </p:cNvPr>
            <p:cNvSpPr/>
            <p:nvPr/>
          </p:nvSpPr>
          <p:spPr>
            <a:xfrm>
              <a:off x="6141720" y="3904060"/>
              <a:ext cx="173736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a:solidFill>
                    <a:srgbClr val="00845D"/>
                  </a:solidFill>
                </a:rPr>
                <a:t>SAE for All guides released for students and teachers</a:t>
              </a:r>
            </a:p>
          </p:txBody>
        </p:sp>
      </p:grpSp>
      <p:grpSp>
        <p:nvGrpSpPr>
          <p:cNvPr id="87" name="Group 86">
            <a:extLst>
              <a:ext uri="{FF2B5EF4-FFF2-40B4-BE49-F238E27FC236}">
                <a16:creationId xmlns:a16="http://schemas.microsoft.com/office/drawing/2014/main" id="{1B8E008F-70CC-DE4F-936A-3511DB773DF7}"/>
              </a:ext>
            </a:extLst>
          </p:cNvPr>
          <p:cNvGrpSpPr/>
          <p:nvPr/>
        </p:nvGrpSpPr>
        <p:grpSpPr>
          <a:xfrm>
            <a:off x="7886165" y="3239939"/>
            <a:ext cx="1964153" cy="1126531"/>
            <a:chOff x="8284747" y="3239939"/>
            <a:chExt cx="1964153" cy="1126531"/>
          </a:xfrm>
        </p:grpSpPr>
        <p:grpSp>
          <p:nvGrpSpPr>
            <p:cNvPr id="50" name="Summer 2018">
              <a:extLst>
                <a:ext uri="{FF2B5EF4-FFF2-40B4-BE49-F238E27FC236}">
                  <a16:creationId xmlns:a16="http://schemas.microsoft.com/office/drawing/2014/main" id="{12C60FEE-AF13-5A46-A66C-0AB09C6C93DC}"/>
                </a:ext>
              </a:extLst>
            </p:cNvPr>
            <p:cNvGrpSpPr/>
            <p:nvPr/>
          </p:nvGrpSpPr>
          <p:grpSpPr>
            <a:xfrm>
              <a:off x="9334500" y="3239939"/>
              <a:ext cx="914400" cy="648586"/>
              <a:chOff x="9334500" y="3595539"/>
              <a:chExt cx="914400" cy="648586"/>
            </a:xfrm>
          </p:grpSpPr>
          <p:sp>
            <p:nvSpPr>
              <p:cNvPr id="39" name="Rectangle 38">
                <a:extLst>
                  <a:ext uri="{FF2B5EF4-FFF2-40B4-BE49-F238E27FC236}">
                    <a16:creationId xmlns:a16="http://schemas.microsoft.com/office/drawing/2014/main" id="{69321172-E609-0B4F-AE6D-539BD447233F}"/>
                  </a:ext>
                </a:extLst>
              </p:cNvPr>
              <p:cNvSpPr/>
              <p:nvPr/>
            </p:nvSpPr>
            <p:spPr>
              <a:xfrm>
                <a:off x="9425940" y="3878365"/>
                <a:ext cx="731520" cy="365760"/>
              </a:xfrm>
              <a:prstGeom prst="rect">
                <a:avLst/>
              </a:prstGeom>
              <a:solidFill>
                <a:srgbClr val="005543"/>
              </a:solidFill>
              <a:ln>
                <a:solidFill>
                  <a:srgbClr val="005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2018</a:t>
                </a:r>
              </a:p>
            </p:txBody>
          </p:sp>
          <p:sp>
            <p:nvSpPr>
              <p:cNvPr id="41" name="Rectangle 40">
                <a:extLst>
                  <a:ext uri="{FF2B5EF4-FFF2-40B4-BE49-F238E27FC236}">
                    <a16:creationId xmlns:a16="http://schemas.microsoft.com/office/drawing/2014/main" id="{0D2A797D-59E1-4246-BEDD-32136106B131}"/>
                  </a:ext>
                </a:extLst>
              </p:cNvPr>
              <p:cNvSpPr/>
              <p:nvPr/>
            </p:nvSpPr>
            <p:spPr>
              <a:xfrm>
                <a:off x="9334500" y="3595539"/>
                <a:ext cx="91440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5543"/>
                    </a:solidFill>
                  </a:rPr>
                  <a:t>Summer</a:t>
                </a:r>
              </a:p>
            </p:txBody>
          </p:sp>
        </p:grpSp>
        <p:sp>
          <p:nvSpPr>
            <p:cNvPr id="75" name="Rectangle 74">
              <a:extLst>
                <a:ext uri="{FF2B5EF4-FFF2-40B4-BE49-F238E27FC236}">
                  <a16:creationId xmlns:a16="http://schemas.microsoft.com/office/drawing/2014/main" id="{D6A8FEA2-74D9-F144-A69D-A02BC97ABED6}"/>
                </a:ext>
              </a:extLst>
            </p:cNvPr>
            <p:cNvSpPr/>
            <p:nvPr/>
          </p:nvSpPr>
          <p:spPr>
            <a:xfrm>
              <a:off x="8284747" y="3904059"/>
              <a:ext cx="1964153" cy="462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US" sz="1400" dirty="0">
                  <a:solidFill>
                    <a:srgbClr val="00845D"/>
                  </a:solidFill>
                </a:rPr>
                <a:t>Independent Learning Guides released</a:t>
              </a:r>
              <a:br>
                <a:rPr lang="en-US" sz="1400" dirty="0">
                  <a:solidFill>
                    <a:srgbClr val="00845D"/>
                  </a:solidFill>
                </a:rPr>
              </a:br>
              <a:endParaRPr lang="en-US" sz="1400" dirty="0">
                <a:solidFill>
                  <a:srgbClr val="00845D"/>
                </a:solidFill>
              </a:endParaRPr>
            </a:p>
          </p:txBody>
        </p:sp>
      </p:grpSp>
      <p:grpSp>
        <p:nvGrpSpPr>
          <p:cNvPr id="94" name="Group 93">
            <a:extLst>
              <a:ext uri="{FF2B5EF4-FFF2-40B4-BE49-F238E27FC236}">
                <a16:creationId xmlns:a16="http://schemas.microsoft.com/office/drawing/2014/main" id="{97103F83-41B1-CE47-BA3F-08FE68405C99}"/>
              </a:ext>
            </a:extLst>
          </p:cNvPr>
          <p:cNvGrpSpPr/>
          <p:nvPr/>
        </p:nvGrpSpPr>
        <p:grpSpPr>
          <a:xfrm>
            <a:off x="9826834" y="3239939"/>
            <a:ext cx="1737360" cy="1029881"/>
            <a:chOff x="10225416" y="3239939"/>
            <a:chExt cx="1737360" cy="1029881"/>
          </a:xfrm>
        </p:grpSpPr>
        <p:grpSp>
          <p:nvGrpSpPr>
            <p:cNvPr id="51" name="Fall 2018">
              <a:extLst>
                <a:ext uri="{FF2B5EF4-FFF2-40B4-BE49-F238E27FC236}">
                  <a16:creationId xmlns:a16="http://schemas.microsoft.com/office/drawing/2014/main" id="{8AD8EBA5-8B74-A24A-AF2D-B8896F84CE44}"/>
                </a:ext>
              </a:extLst>
            </p:cNvPr>
            <p:cNvGrpSpPr/>
            <p:nvPr/>
          </p:nvGrpSpPr>
          <p:grpSpPr>
            <a:xfrm>
              <a:off x="10340340" y="3239939"/>
              <a:ext cx="731520" cy="648586"/>
              <a:chOff x="10340340" y="3595539"/>
              <a:chExt cx="731520" cy="648586"/>
            </a:xfrm>
          </p:grpSpPr>
          <p:sp>
            <p:nvSpPr>
              <p:cNvPr id="37" name="Rectangle 36">
                <a:extLst>
                  <a:ext uri="{FF2B5EF4-FFF2-40B4-BE49-F238E27FC236}">
                    <a16:creationId xmlns:a16="http://schemas.microsoft.com/office/drawing/2014/main" id="{A46272DA-5C31-8548-8992-BEBB942F3048}"/>
                  </a:ext>
                </a:extLst>
              </p:cNvPr>
              <p:cNvSpPr/>
              <p:nvPr/>
            </p:nvSpPr>
            <p:spPr>
              <a:xfrm>
                <a:off x="10340340" y="3878365"/>
                <a:ext cx="731520" cy="365760"/>
              </a:xfrm>
              <a:prstGeom prst="rect">
                <a:avLst/>
              </a:prstGeom>
              <a:solidFill>
                <a:srgbClr val="005543"/>
              </a:solidFill>
              <a:ln>
                <a:solidFill>
                  <a:srgbClr val="005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2018</a:t>
                </a:r>
              </a:p>
            </p:txBody>
          </p:sp>
          <p:sp>
            <p:nvSpPr>
              <p:cNvPr id="38" name="Rectangle 37">
                <a:extLst>
                  <a:ext uri="{FF2B5EF4-FFF2-40B4-BE49-F238E27FC236}">
                    <a16:creationId xmlns:a16="http://schemas.microsoft.com/office/drawing/2014/main" id="{FB85FFB2-3874-8149-BC8A-88A7E255BD92}"/>
                  </a:ext>
                </a:extLst>
              </p:cNvPr>
              <p:cNvSpPr/>
              <p:nvPr/>
            </p:nvSpPr>
            <p:spPr>
              <a:xfrm>
                <a:off x="10340340" y="3595539"/>
                <a:ext cx="73152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5543"/>
                    </a:solidFill>
                  </a:rPr>
                  <a:t>Fall</a:t>
                </a:r>
              </a:p>
            </p:txBody>
          </p:sp>
        </p:grpSp>
        <p:sp>
          <p:nvSpPr>
            <p:cNvPr id="76" name="Rectangle 75">
              <a:extLst>
                <a:ext uri="{FF2B5EF4-FFF2-40B4-BE49-F238E27FC236}">
                  <a16:creationId xmlns:a16="http://schemas.microsoft.com/office/drawing/2014/main" id="{5AAF429E-3D56-2B43-A6A0-B6DDF0C89DB8}"/>
                </a:ext>
              </a:extLst>
            </p:cNvPr>
            <p:cNvSpPr/>
            <p:nvPr/>
          </p:nvSpPr>
          <p:spPr>
            <a:xfrm>
              <a:off x="10225416" y="3904060"/>
              <a:ext cx="173736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dirty="0">
                  <a:solidFill>
                    <a:srgbClr val="00845D"/>
                  </a:solidFill>
                </a:rPr>
                <a:t>Council approves</a:t>
              </a:r>
            </a:p>
            <a:p>
              <a:r>
                <a:rPr lang="en-US" sz="1400" dirty="0">
                  <a:solidFill>
                    <a:srgbClr val="00845D"/>
                  </a:solidFill>
                </a:rPr>
                <a:t>Plaid Agency marketing plan</a:t>
              </a:r>
            </a:p>
          </p:txBody>
        </p:sp>
      </p:grpSp>
      <p:grpSp>
        <p:nvGrpSpPr>
          <p:cNvPr id="89" name="Group 88">
            <a:extLst>
              <a:ext uri="{FF2B5EF4-FFF2-40B4-BE49-F238E27FC236}">
                <a16:creationId xmlns:a16="http://schemas.microsoft.com/office/drawing/2014/main" id="{7F3F8355-9084-ED4E-8A63-3B5E2ABA0BD2}"/>
              </a:ext>
            </a:extLst>
          </p:cNvPr>
          <p:cNvGrpSpPr/>
          <p:nvPr/>
        </p:nvGrpSpPr>
        <p:grpSpPr>
          <a:xfrm>
            <a:off x="9903658" y="4747766"/>
            <a:ext cx="1737360" cy="1047303"/>
            <a:chOff x="10302240" y="4747766"/>
            <a:chExt cx="1737360" cy="1047303"/>
          </a:xfrm>
        </p:grpSpPr>
        <p:grpSp>
          <p:nvGrpSpPr>
            <p:cNvPr id="64" name="Group 63">
              <a:extLst>
                <a:ext uri="{FF2B5EF4-FFF2-40B4-BE49-F238E27FC236}">
                  <a16:creationId xmlns:a16="http://schemas.microsoft.com/office/drawing/2014/main" id="{E48894E1-4073-C14E-BEF9-FECA247DBBD0}"/>
                </a:ext>
              </a:extLst>
            </p:cNvPr>
            <p:cNvGrpSpPr/>
            <p:nvPr/>
          </p:nvGrpSpPr>
          <p:grpSpPr>
            <a:xfrm>
              <a:off x="10347960" y="4747766"/>
              <a:ext cx="822960" cy="678653"/>
              <a:chOff x="10347960" y="4747766"/>
              <a:chExt cx="822960" cy="678653"/>
            </a:xfrm>
          </p:grpSpPr>
          <p:sp>
            <p:nvSpPr>
              <p:cNvPr id="55" name="Rectangle 54">
                <a:extLst>
                  <a:ext uri="{FF2B5EF4-FFF2-40B4-BE49-F238E27FC236}">
                    <a16:creationId xmlns:a16="http://schemas.microsoft.com/office/drawing/2014/main" id="{B8C256CE-7D2E-AF45-88F6-FFE49F80693A}"/>
                  </a:ext>
                </a:extLst>
              </p:cNvPr>
              <p:cNvSpPr/>
              <p:nvPr/>
            </p:nvSpPr>
            <p:spPr>
              <a:xfrm>
                <a:off x="10384253" y="5060659"/>
                <a:ext cx="731520" cy="365760"/>
              </a:xfrm>
              <a:prstGeom prst="rect">
                <a:avLst/>
              </a:prstGeom>
              <a:solidFill>
                <a:srgbClr val="005543"/>
              </a:solidFill>
              <a:ln>
                <a:solidFill>
                  <a:srgbClr val="005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2019</a:t>
                </a:r>
              </a:p>
            </p:txBody>
          </p:sp>
          <p:sp>
            <p:nvSpPr>
              <p:cNvPr id="56" name="Rectangle 55">
                <a:extLst>
                  <a:ext uri="{FF2B5EF4-FFF2-40B4-BE49-F238E27FC236}">
                    <a16:creationId xmlns:a16="http://schemas.microsoft.com/office/drawing/2014/main" id="{19E49F03-9759-DB43-B38A-0D9AD36CCF53}"/>
                  </a:ext>
                </a:extLst>
              </p:cNvPr>
              <p:cNvSpPr/>
              <p:nvPr/>
            </p:nvSpPr>
            <p:spPr>
              <a:xfrm>
                <a:off x="10347960" y="4747766"/>
                <a:ext cx="82296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5543"/>
                    </a:solidFill>
                  </a:rPr>
                  <a:t>Winter</a:t>
                </a:r>
              </a:p>
            </p:txBody>
          </p:sp>
        </p:grpSp>
        <p:sp>
          <p:nvSpPr>
            <p:cNvPr id="77" name="Rectangle 76">
              <a:extLst>
                <a:ext uri="{FF2B5EF4-FFF2-40B4-BE49-F238E27FC236}">
                  <a16:creationId xmlns:a16="http://schemas.microsoft.com/office/drawing/2014/main" id="{FB81E055-048F-1E4B-AD20-68621D29F579}"/>
                </a:ext>
              </a:extLst>
            </p:cNvPr>
            <p:cNvSpPr/>
            <p:nvPr/>
          </p:nvSpPr>
          <p:spPr>
            <a:xfrm>
              <a:off x="10302240" y="5429309"/>
              <a:ext cx="173736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dirty="0">
                  <a:solidFill>
                    <a:srgbClr val="00845D"/>
                  </a:solidFill>
                </a:rPr>
                <a:t>Marketing plan initiates</a:t>
              </a:r>
            </a:p>
          </p:txBody>
        </p:sp>
      </p:grpSp>
      <p:grpSp>
        <p:nvGrpSpPr>
          <p:cNvPr id="90" name="Group 89">
            <a:extLst>
              <a:ext uri="{FF2B5EF4-FFF2-40B4-BE49-F238E27FC236}">
                <a16:creationId xmlns:a16="http://schemas.microsoft.com/office/drawing/2014/main" id="{8CB800E7-E66C-7147-9768-43FCAD08EA8E}"/>
              </a:ext>
            </a:extLst>
          </p:cNvPr>
          <p:cNvGrpSpPr/>
          <p:nvPr/>
        </p:nvGrpSpPr>
        <p:grpSpPr>
          <a:xfrm>
            <a:off x="8067238" y="4747766"/>
            <a:ext cx="1737360" cy="1060811"/>
            <a:chOff x="8465820" y="4747766"/>
            <a:chExt cx="1737360" cy="1060811"/>
          </a:xfrm>
        </p:grpSpPr>
        <p:grpSp>
          <p:nvGrpSpPr>
            <p:cNvPr id="65" name="Group 64">
              <a:extLst>
                <a:ext uri="{FF2B5EF4-FFF2-40B4-BE49-F238E27FC236}">
                  <a16:creationId xmlns:a16="http://schemas.microsoft.com/office/drawing/2014/main" id="{9A8F3326-B2D4-B24E-BBF6-2E0543834285}"/>
                </a:ext>
              </a:extLst>
            </p:cNvPr>
            <p:cNvGrpSpPr/>
            <p:nvPr/>
          </p:nvGrpSpPr>
          <p:grpSpPr>
            <a:xfrm>
              <a:off x="8557260" y="4747766"/>
              <a:ext cx="1554480" cy="678653"/>
              <a:chOff x="8557260" y="4747766"/>
              <a:chExt cx="1554480" cy="678653"/>
            </a:xfrm>
          </p:grpSpPr>
          <p:sp>
            <p:nvSpPr>
              <p:cNvPr id="58" name="Rectangle 57">
                <a:extLst>
                  <a:ext uri="{FF2B5EF4-FFF2-40B4-BE49-F238E27FC236}">
                    <a16:creationId xmlns:a16="http://schemas.microsoft.com/office/drawing/2014/main" id="{CBB72F4C-5463-0A48-B236-8A0D68BE8056}"/>
                  </a:ext>
                </a:extLst>
              </p:cNvPr>
              <p:cNvSpPr/>
              <p:nvPr/>
            </p:nvSpPr>
            <p:spPr>
              <a:xfrm>
                <a:off x="8968740" y="5060659"/>
                <a:ext cx="731520" cy="365760"/>
              </a:xfrm>
              <a:prstGeom prst="rect">
                <a:avLst/>
              </a:prstGeom>
              <a:solidFill>
                <a:srgbClr val="005543"/>
              </a:solidFill>
              <a:ln>
                <a:solidFill>
                  <a:srgbClr val="005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2019</a:t>
                </a:r>
              </a:p>
            </p:txBody>
          </p:sp>
          <p:sp>
            <p:nvSpPr>
              <p:cNvPr id="59" name="Rectangle 58">
                <a:extLst>
                  <a:ext uri="{FF2B5EF4-FFF2-40B4-BE49-F238E27FC236}">
                    <a16:creationId xmlns:a16="http://schemas.microsoft.com/office/drawing/2014/main" id="{F816A690-DEE5-B347-B525-97AAD329E67F}"/>
                  </a:ext>
                </a:extLst>
              </p:cNvPr>
              <p:cNvSpPr/>
              <p:nvPr/>
            </p:nvSpPr>
            <p:spPr>
              <a:xfrm>
                <a:off x="8557260" y="4747766"/>
                <a:ext cx="155448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5543"/>
                    </a:solidFill>
                  </a:rPr>
                  <a:t>Spring/Summer</a:t>
                </a:r>
              </a:p>
            </p:txBody>
          </p:sp>
        </p:grpSp>
        <p:sp>
          <p:nvSpPr>
            <p:cNvPr id="78" name="Rectangle 77">
              <a:extLst>
                <a:ext uri="{FF2B5EF4-FFF2-40B4-BE49-F238E27FC236}">
                  <a16:creationId xmlns:a16="http://schemas.microsoft.com/office/drawing/2014/main" id="{B2400BD5-46F2-F74A-943C-DBEB87053351}"/>
                </a:ext>
              </a:extLst>
            </p:cNvPr>
            <p:cNvSpPr/>
            <p:nvPr/>
          </p:nvSpPr>
          <p:spPr>
            <a:xfrm>
              <a:off x="8465820" y="5442817"/>
              <a:ext cx="173736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a:solidFill>
                    <a:srgbClr val="00845D"/>
                  </a:solidFill>
                </a:rPr>
                <a:t>Regional </a:t>
              </a:r>
              <a:br>
                <a:rPr lang="en-US" sz="1400" dirty="0">
                  <a:solidFill>
                    <a:srgbClr val="00845D"/>
                  </a:solidFill>
                </a:rPr>
              </a:br>
              <a:r>
                <a:rPr lang="en-US" sz="1400" dirty="0">
                  <a:solidFill>
                    <a:srgbClr val="00845D"/>
                  </a:solidFill>
                </a:rPr>
                <a:t>Train-the-Trainer events held</a:t>
              </a:r>
            </a:p>
          </p:txBody>
        </p:sp>
      </p:grpSp>
      <p:grpSp>
        <p:nvGrpSpPr>
          <p:cNvPr id="91" name="Group 90">
            <a:extLst>
              <a:ext uri="{FF2B5EF4-FFF2-40B4-BE49-F238E27FC236}">
                <a16:creationId xmlns:a16="http://schemas.microsoft.com/office/drawing/2014/main" id="{771E3C67-8917-1E4E-B023-C1E458463890}"/>
              </a:ext>
            </a:extLst>
          </p:cNvPr>
          <p:cNvGrpSpPr/>
          <p:nvPr/>
        </p:nvGrpSpPr>
        <p:grpSpPr>
          <a:xfrm>
            <a:off x="6230818" y="4747766"/>
            <a:ext cx="1737360" cy="1089763"/>
            <a:chOff x="6629400" y="4747766"/>
            <a:chExt cx="1737360" cy="1089763"/>
          </a:xfrm>
        </p:grpSpPr>
        <p:grpSp>
          <p:nvGrpSpPr>
            <p:cNvPr id="66" name="Group 65">
              <a:extLst>
                <a:ext uri="{FF2B5EF4-FFF2-40B4-BE49-F238E27FC236}">
                  <a16:creationId xmlns:a16="http://schemas.microsoft.com/office/drawing/2014/main" id="{2CE95756-549A-0841-956C-17C8B91F5E4A}"/>
                </a:ext>
              </a:extLst>
            </p:cNvPr>
            <p:cNvGrpSpPr/>
            <p:nvPr/>
          </p:nvGrpSpPr>
          <p:grpSpPr>
            <a:xfrm>
              <a:off x="7553227" y="4747766"/>
              <a:ext cx="731520" cy="678653"/>
              <a:chOff x="7553227" y="4747766"/>
              <a:chExt cx="731520" cy="678653"/>
            </a:xfrm>
          </p:grpSpPr>
          <p:sp>
            <p:nvSpPr>
              <p:cNvPr id="61" name="Rectangle 60">
                <a:extLst>
                  <a:ext uri="{FF2B5EF4-FFF2-40B4-BE49-F238E27FC236}">
                    <a16:creationId xmlns:a16="http://schemas.microsoft.com/office/drawing/2014/main" id="{4D6ABEF7-B1A4-FA49-ACCA-39D68B026CA7}"/>
                  </a:ext>
                </a:extLst>
              </p:cNvPr>
              <p:cNvSpPr/>
              <p:nvPr/>
            </p:nvSpPr>
            <p:spPr>
              <a:xfrm>
                <a:off x="7553227" y="5060659"/>
                <a:ext cx="731520" cy="365760"/>
              </a:xfrm>
              <a:prstGeom prst="rect">
                <a:avLst/>
              </a:prstGeom>
              <a:solidFill>
                <a:srgbClr val="005543"/>
              </a:solidFill>
              <a:ln>
                <a:solidFill>
                  <a:srgbClr val="005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2019</a:t>
                </a:r>
              </a:p>
            </p:txBody>
          </p:sp>
          <p:sp>
            <p:nvSpPr>
              <p:cNvPr id="62" name="Rectangle 61">
                <a:extLst>
                  <a:ext uri="{FF2B5EF4-FFF2-40B4-BE49-F238E27FC236}">
                    <a16:creationId xmlns:a16="http://schemas.microsoft.com/office/drawing/2014/main" id="{6A4DCD35-A85F-AA4C-8754-7E8259E2E084}"/>
                  </a:ext>
                </a:extLst>
              </p:cNvPr>
              <p:cNvSpPr/>
              <p:nvPr/>
            </p:nvSpPr>
            <p:spPr>
              <a:xfrm>
                <a:off x="7553227" y="4747766"/>
                <a:ext cx="73152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5543"/>
                    </a:solidFill>
                  </a:rPr>
                  <a:t>Fall</a:t>
                </a:r>
              </a:p>
            </p:txBody>
          </p:sp>
        </p:grpSp>
        <p:sp>
          <p:nvSpPr>
            <p:cNvPr id="79" name="Rectangle 78">
              <a:extLst>
                <a:ext uri="{FF2B5EF4-FFF2-40B4-BE49-F238E27FC236}">
                  <a16:creationId xmlns:a16="http://schemas.microsoft.com/office/drawing/2014/main" id="{980A278D-FCDB-DE4D-BC39-800A01B83261}"/>
                </a:ext>
              </a:extLst>
            </p:cNvPr>
            <p:cNvSpPr/>
            <p:nvPr/>
          </p:nvSpPr>
          <p:spPr>
            <a:xfrm>
              <a:off x="6629400" y="5471769"/>
              <a:ext cx="173736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US" sz="1400" dirty="0">
                  <a:solidFill>
                    <a:srgbClr val="00845D"/>
                  </a:solidFill>
                </a:rPr>
                <a:t>SAE for All Implementation</a:t>
              </a:r>
            </a:p>
          </p:txBody>
        </p:sp>
      </p:grpSp>
    </p:spTree>
    <p:custDataLst>
      <p:tags r:id="rId1"/>
    </p:custDataLst>
    <p:extLst>
      <p:ext uri="{BB962C8B-B14F-4D97-AF65-F5344CB8AC3E}">
        <p14:creationId xmlns:p14="http://schemas.microsoft.com/office/powerpoint/2010/main" val="11451771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79C93C-4E9B-C64C-AEA5-8005FB2945B2}"/>
              </a:ext>
            </a:extLst>
          </p:cNvPr>
          <p:cNvSpPr>
            <a:spLocks noGrp="1"/>
          </p:cNvSpPr>
          <p:nvPr>
            <p:ph type="body" sz="quarter" idx="13"/>
          </p:nvPr>
        </p:nvSpPr>
        <p:spPr>
          <a:xfrm>
            <a:off x="838200" y="6290539"/>
            <a:ext cx="4572000" cy="365125"/>
          </a:xfrm>
        </p:spPr>
        <p:txBody>
          <a:bodyPr/>
          <a:lstStyle/>
          <a:p>
            <a:r>
              <a:rPr lang="en-US" dirty="0"/>
              <a:t>Participant Guide, page 2. </a:t>
            </a:r>
          </a:p>
        </p:txBody>
      </p:sp>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sp>
        <p:nvSpPr>
          <p:cNvPr id="5" name="Title 1">
            <a:extLst>
              <a:ext uri="{FF2B5EF4-FFF2-40B4-BE49-F238E27FC236}">
                <a16:creationId xmlns:a16="http://schemas.microsoft.com/office/drawing/2014/main" id="{27B649DE-F38A-614C-B438-3C18B46B7DBB}"/>
              </a:ext>
            </a:extLst>
          </p:cNvPr>
          <p:cNvSpPr txBox="1">
            <a:spLocks/>
          </p:cNvSpPr>
          <p:nvPr/>
        </p:nvSpPr>
        <p:spPr>
          <a:xfrm>
            <a:off x="838200" y="365125"/>
            <a:ext cx="10515600"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5543"/>
                </a:solidFill>
              </a:rPr>
              <a:t>Supervised Agricultural Experience is…</a:t>
            </a:r>
          </a:p>
        </p:txBody>
      </p:sp>
      <p:sp>
        <p:nvSpPr>
          <p:cNvPr id="6" name="Content Placeholder 2">
            <a:extLst>
              <a:ext uri="{FF2B5EF4-FFF2-40B4-BE49-F238E27FC236}">
                <a16:creationId xmlns:a16="http://schemas.microsoft.com/office/drawing/2014/main" id="{F8B5F095-CB6B-784C-9039-D4A5C2D4CB95}"/>
              </a:ext>
            </a:extLst>
          </p:cNvPr>
          <p:cNvSpPr txBox="1">
            <a:spLocks/>
          </p:cNvSpPr>
          <p:nvPr/>
        </p:nvSpPr>
        <p:spPr>
          <a:xfrm>
            <a:off x="838200" y="1825625"/>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solidFill>
                  <a:srgbClr val="00845D"/>
                </a:solidFill>
              </a:rPr>
              <a:t>A student-led, instructor-supervised, work-based learning experience </a:t>
            </a:r>
          </a:p>
          <a:p>
            <a:pPr marL="0" indent="0">
              <a:buFont typeface="Arial" panose="020B0604020202020204" pitchFamily="34" charset="0"/>
              <a:buNone/>
            </a:pPr>
            <a:r>
              <a:rPr lang="en-US" sz="3200" dirty="0">
                <a:solidFill>
                  <a:srgbClr val="00845D"/>
                </a:solidFill>
              </a:rPr>
              <a:t>that results in measurable outcomes </a:t>
            </a:r>
          </a:p>
          <a:p>
            <a:pPr marL="0" indent="0">
              <a:buFont typeface="Arial" panose="020B0604020202020204" pitchFamily="34" charset="0"/>
              <a:buNone/>
            </a:pPr>
            <a:r>
              <a:rPr lang="en-US" sz="3200" dirty="0">
                <a:solidFill>
                  <a:srgbClr val="00845D"/>
                </a:solidFill>
              </a:rPr>
              <a:t>within a pre-defined, agreed upon set of Agriculture, Food, and Natural Resources (AFNR) Technical Standards and Career Ready Practices </a:t>
            </a:r>
          </a:p>
          <a:p>
            <a:pPr marL="0" indent="0">
              <a:buFont typeface="Arial" panose="020B0604020202020204" pitchFamily="34" charset="0"/>
              <a:buNone/>
            </a:pPr>
            <a:r>
              <a:rPr lang="en-US" sz="3200" dirty="0">
                <a:solidFill>
                  <a:srgbClr val="00845D"/>
                </a:solidFill>
              </a:rPr>
              <a:t>aligned to a career plan of study.</a:t>
            </a:r>
          </a:p>
        </p:txBody>
      </p:sp>
      <p:pic>
        <p:nvPicPr>
          <p:cNvPr id="7" name="Graphic 6" descr="Plant">
            <a:extLst>
              <a:ext uri="{FF2B5EF4-FFF2-40B4-BE49-F238E27FC236}">
                <a16:creationId xmlns:a16="http://schemas.microsoft.com/office/drawing/2014/main" id="{1B8F6261-529D-6B48-B7D0-CEC5ECE61BC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298902" y="6045336"/>
            <a:ext cx="685800" cy="685800"/>
          </a:xfrm>
          <a:prstGeom prst="rect">
            <a:avLst/>
          </a:prstGeom>
        </p:spPr>
      </p:pic>
      <p:pic>
        <p:nvPicPr>
          <p:cNvPr id="9" name="Graphic 8" descr="Open book">
            <a:extLst>
              <a:ext uri="{FF2B5EF4-FFF2-40B4-BE49-F238E27FC236}">
                <a16:creationId xmlns:a16="http://schemas.microsoft.com/office/drawing/2014/main" id="{C8C10C7A-E602-E549-BFA4-476ED4BAC562}"/>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69148" y="6244501"/>
            <a:ext cx="457200" cy="457200"/>
          </a:xfrm>
          <a:prstGeom prst="rect">
            <a:avLst/>
          </a:prstGeom>
        </p:spPr>
      </p:pic>
    </p:spTree>
    <p:custDataLst>
      <p:tags r:id="rId1"/>
    </p:custDataLst>
    <p:extLst>
      <p:ext uri="{BB962C8B-B14F-4D97-AF65-F5344CB8AC3E}">
        <p14:creationId xmlns:p14="http://schemas.microsoft.com/office/powerpoint/2010/main" val="318846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Desaturated Tori">
            <a:extLst>
              <a:ext uri="{FF2B5EF4-FFF2-40B4-BE49-F238E27FC236}">
                <a16:creationId xmlns:a16="http://schemas.microsoft.com/office/drawing/2014/main" id="{FC210B3C-9C07-CC4B-84CC-D8D0429346D2}"/>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Lst>
          </a:blip>
          <a:srcRect b="45779"/>
          <a:stretch/>
        </p:blipFill>
        <p:spPr>
          <a:xfrm>
            <a:off x="2789903" y="1502215"/>
            <a:ext cx="2407213" cy="4703163"/>
          </a:xfrm>
          <a:prstGeom prst="rect">
            <a:avLst/>
          </a:prstGeom>
        </p:spPr>
      </p:pic>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grpSp>
        <p:nvGrpSpPr>
          <p:cNvPr id="33" name="Tori">
            <a:extLst>
              <a:ext uri="{FF2B5EF4-FFF2-40B4-BE49-F238E27FC236}">
                <a16:creationId xmlns:a16="http://schemas.microsoft.com/office/drawing/2014/main" id="{2443F1C5-DC29-2E49-BEA9-D393C31ACBF6}"/>
              </a:ext>
            </a:extLst>
          </p:cNvPr>
          <p:cNvGrpSpPr/>
          <p:nvPr/>
        </p:nvGrpSpPr>
        <p:grpSpPr>
          <a:xfrm>
            <a:off x="101599" y="1512709"/>
            <a:ext cx="5095517" cy="4703163"/>
            <a:chOff x="101600" y="1499601"/>
            <a:chExt cx="5095517" cy="4703163"/>
          </a:xfrm>
        </p:grpSpPr>
        <p:pic>
          <p:nvPicPr>
            <p:cNvPr id="6" name="Picture 5">
              <a:extLst>
                <a:ext uri="{FF2B5EF4-FFF2-40B4-BE49-F238E27FC236}">
                  <a16:creationId xmlns:a16="http://schemas.microsoft.com/office/drawing/2014/main" id="{F37913BD-75B5-944D-9F32-ECBA72472157}"/>
                </a:ext>
              </a:extLst>
            </p:cNvPr>
            <p:cNvPicPr>
              <a:picLocks noChangeAspect="1"/>
            </p:cNvPicPr>
            <p:nvPr/>
          </p:nvPicPr>
          <p:blipFill rotWithShape="1">
            <a:blip r:embed="rId6"/>
            <a:srcRect b="45779"/>
            <a:stretch/>
          </p:blipFill>
          <p:spPr>
            <a:xfrm>
              <a:off x="2789904" y="1499601"/>
              <a:ext cx="2407213" cy="4703163"/>
            </a:xfrm>
            <a:prstGeom prst="rect">
              <a:avLst/>
            </a:prstGeom>
          </p:spPr>
        </p:pic>
        <p:grpSp>
          <p:nvGrpSpPr>
            <p:cNvPr id="31" name="Group 30">
              <a:extLst>
                <a:ext uri="{FF2B5EF4-FFF2-40B4-BE49-F238E27FC236}">
                  <a16:creationId xmlns:a16="http://schemas.microsoft.com/office/drawing/2014/main" id="{D8B6EAF0-5DF5-F74C-8405-CC554F724DD3}"/>
                </a:ext>
              </a:extLst>
            </p:cNvPr>
            <p:cNvGrpSpPr/>
            <p:nvPr/>
          </p:nvGrpSpPr>
          <p:grpSpPr>
            <a:xfrm>
              <a:off x="101600" y="2580455"/>
              <a:ext cx="3099915" cy="2209129"/>
              <a:chOff x="101600" y="2580455"/>
              <a:chExt cx="3099915" cy="2209129"/>
            </a:xfrm>
          </p:grpSpPr>
          <p:cxnSp>
            <p:nvCxnSpPr>
              <p:cNvPr id="19" name="Straight Connector 18">
                <a:extLst>
                  <a:ext uri="{FF2B5EF4-FFF2-40B4-BE49-F238E27FC236}">
                    <a16:creationId xmlns:a16="http://schemas.microsoft.com/office/drawing/2014/main" id="{1A5AE352-2813-E44F-B245-831E5476AD49}"/>
                  </a:ext>
                </a:extLst>
              </p:cNvPr>
              <p:cNvCxnSpPr>
                <a:cxnSpLocks/>
              </p:cNvCxnSpPr>
              <p:nvPr/>
            </p:nvCxnSpPr>
            <p:spPr>
              <a:xfrm flipH="1" flipV="1">
                <a:off x="2239632" y="3047999"/>
                <a:ext cx="961883" cy="336885"/>
              </a:xfrm>
              <a:prstGeom prst="line">
                <a:avLst/>
              </a:prstGeom>
              <a:ln w="57150">
                <a:solidFill>
                  <a:srgbClr val="BFD630"/>
                </a:solidFill>
                <a:headEnd type="ova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340C311-5F7C-B34D-9749-96352D63A543}"/>
                  </a:ext>
                </a:extLst>
              </p:cNvPr>
              <p:cNvSpPr txBox="1"/>
              <p:nvPr/>
            </p:nvSpPr>
            <p:spPr>
              <a:xfrm>
                <a:off x="101600" y="3219924"/>
                <a:ext cx="2138032" cy="1569660"/>
              </a:xfrm>
              <a:prstGeom prst="rect">
                <a:avLst/>
              </a:prstGeom>
              <a:noFill/>
            </p:spPr>
            <p:txBody>
              <a:bodyPr wrap="square" rtlCol="0">
                <a:spAutoFit/>
              </a:bodyPr>
              <a:lstStyle/>
              <a:p>
                <a:pPr algn="r"/>
                <a:r>
                  <a:rPr lang="en-US" sz="1600" dirty="0">
                    <a:solidFill>
                      <a:srgbClr val="00845D"/>
                    </a:solidFill>
                  </a:rPr>
                  <a:t>She’s a graduating Senior who has taken agricultural education classes every semester of her high school career. </a:t>
                </a:r>
              </a:p>
            </p:txBody>
          </p:sp>
          <p:sp>
            <p:nvSpPr>
              <p:cNvPr id="24" name="TextBox 23">
                <a:extLst>
                  <a:ext uri="{FF2B5EF4-FFF2-40B4-BE49-F238E27FC236}">
                    <a16:creationId xmlns:a16="http://schemas.microsoft.com/office/drawing/2014/main" id="{A53B2AD1-1D31-A54F-9806-6F01AF5FB8C7}"/>
                  </a:ext>
                </a:extLst>
              </p:cNvPr>
              <p:cNvSpPr txBox="1"/>
              <p:nvPr/>
            </p:nvSpPr>
            <p:spPr>
              <a:xfrm>
                <a:off x="725179" y="2580455"/>
                <a:ext cx="1514452" cy="646331"/>
              </a:xfrm>
              <a:prstGeom prst="rect">
                <a:avLst/>
              </a:prstGeom>
              <a:noFill/>
            </p:spPr>
            <p:txBody>
              <a:bodyPr wrap="square" rtlCol="0">
                <a:spAutoFit/>
              </a:bodyPr>
              <a:lstStyle/>
              <a:p>
                <a:pPr algn="r"/>
                <a:r>
                  <a:rPr lang="en-US" sz="3600" b="1" dirty="0">
                    <a:solidFill>
                      <a:srgbClr val="005543"/>
                    </a:solidFill>
                  </a:rPr>
                  <a:t>TORI:</a:t>
                </a:r>
              </a:p>
            </p:txBody>
          </p:sp>
        </p:grpSp>
      </p:grpSp>
      <p:grpSp>
        <p:nvGrpSpPr>
          <p:cNvPr id="29" name="Isaac">
            <a:extLst>
              <a:ext uri="{FF2B5EF4-FFF2-40B4-BE49-F238E27FC236}">
                <a16:creationId xmlns:a16="http://schemas.microsoft.com/office/drawing/2014/main" id="{C0A5799A-D81C-574C-B789-8D8DC3E1A23B}"/>
              </a:ext>
            </a:extLst>
          </p:cNvPr>
          <p:cNvGrpSpPr/>
          <p:nvPr/>
        </p:nvGrpSpPr>
        <p:grpSpPr>
          <a:xfrm>
            <a:off x="2032678" y="218749"/>
            <a:ext cx="7223616" cy="5984015"/>
            <a:chOff x="2032678" y="218749"/>
            <a:chExt cx="7223616" cy="5984015"/>
          </a:xfrm>
        </p:grpSpPr>
        <p:pic>
          <p:nvPicPr>
            <p:cNvPr id="8" name="Picture 7">
              <a:extLst>
                <a:ext uri="{FF2B5EF4-FFF2-40B4-BE49-F238E27FC236}">
                  <a16:creationId xmlns:a16="http://schemas.microsoft.com/office/drawing/2014/main" id="{754305FC-63BE-6542-BB42-B30A218441A5}"/>
                </a:ext>
              </a:extLst>
            </p:cNvPr>
            <p:cNvPicPr>
              <a:picLocks noChangeAspect="1"/>
            </p:cNvPicPr>
            <p:nvPr/>
          </p:nvPicPr>
          <p:blipFill rotWithShape="1">
            <a:blip r:embed="rId7"/>
            <a:srcRect b="42626"/>
            <a:stretch/>
          </p:blipFill>
          <p:spPr>
            <a:xfrm>
              <a:off x="4715968" y="1225296"/>
              <a:ext cx="2941306" cy="4977468"/>
            </a:xfrm>
            <a:prstGeom prst="rect">
              <a:avLst/>
            </a:prstGeom>
          </p:spPr>
        </p:pic>
        <p:cxnSp>
          <p:nvCxnSpPr>
            <p:cNvPr id="17" name="Straight Connector 16">
              <a:extLst>
                <a:ext uri="{FF2B5EF4-FFF2-40B4-BE49-F238E27FC236}">
                  <a16:creationId xmlns:a16="http://schemas.microsoft.com/office/drawing/2014/main" id="{087EB219-8984-0749-B212-ED8623FDF914}"/>
                </a:ext>
              </a:extLst>
            </p:cNvPr>
            <p:cNvCxnSpPr>
              <a:cxnSpLocks/>
            </p:cNvCxnSpPr>
            <p:nvPr/>
          </p:nvCxnSpPr>
          <p:spPr>
            <a:xfrm flipH="1" flipV="1">
              <a:off x="5096571" y="1137521"/>
              <a:ext cx="784850" cy="1649222"/>
            </a:xfrm>
            <a:prstGeom prst="line">
              <a:avLst/>
            </a:prstGeom>
            <a:ln w="57150">
              <a:solidFill>
                <a:srgbClr val="BFD630"/>
              </a:solidFill>
              <a:headEnd type="ova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A8B1D1D-9C66-5244-9CBA-E4407A800760}"/>
                </a:ext>
              </a:extLst>
            </p:cNvPr>
            <p:cNvSpPr txBox="1"/>
            <p:nvPr/>
          </p:nvSpPr>
          <p:spPr>
            <a:xfrm>
              <a:off x="3564702" y="218749"/>
              <a:ext cx="5691592" cy="1077218"/>
            </a:xfrm>
            <a:prstGeom prst="rect">
              <a:avLst/>
            </a:prstGeom>
            <a:noFill/>
          </p:spPr>
          <p:txBody>
            <a:bodyPr wrap="square" rtlCol="0">
              <a:spAutoFit/>
            </a:bodyPr>
            <a:lstStyle/>
            <a:p>
              <a:r>
                <a:rPr lang="en-US" sz="1600" dirty="0">
                  <a:solidFill>
                    <a:srgbClr val="00845D"/>
                  </a:solidFill>
                </a:rPr>
                <a:t>He took “Introduction to Ag” the first semester of his Freshmen year. Then, he took electives for the next two semesters. He’s enrolled in “Environmental Science” for his Sophomore spring semester.</a:t>
              </a:r>
            </a:p>
          </p:txBody>
        </p:sp>
        <p:sp>
          <p:nvSpPr>
            <p:cNvPr id="25" name="TextBox 24">
              <a:extLst>
                <a:ext uri="{FF2B5EF4-FFF2-40B4-BE49-F238E27FC236}">
                  <a16:creationId xmlns:a16="http://schemas.microsoft.com/office/drawing/2014/main" id="{98914ACA-3DD6-B241-8DF7-55389DDBFB15}"/>
                </a:ext>
              </a:extLst>
            </p:cNvPr>
            <p:cNvSpPr txBox="1"/>
            <p:nvPr/>
          </p:nvSpPr>
          <p:spPr>
            <a:xfrm>
              <a:off x="2032678" y="219126"/>
              <a:ext cx="1514452" cy="646331"/>
            </a:xfrm>
            <a:prstGeom prst="rect">
              <a:avLst/>
            </a:prstGeom>
            <a:noFill/>
          </p:spPr>
          <p:txBody>
            <a:bodyPr wrap="square" rtlCol="0" anchor="t">
              <a:spAutoFit/>
            </a:bodyPr>
            <a:lstStyle/>
            <a:p>
              <a:pPr algn="r"/>
              <a:r>
                <a:rPr lang="en-US" sz="3600" b="1" dirty="0">
                  <a:solidFill>
                    <a:srgbClr val="005543"/>
                  </a:solidFill>
                </a:rPr>
                <a:t>ISAAC:</a:t>
              </a:r>
            </a:p>
          </p:txBody>
        </p:sp>
      </p:grpSp>
      <p:grpSp>
        <p:nvGrpSpPr>
          <p:cNvPr id="30" name="Emma">
            <a:extLst>
              <a:ext uri="{FF2B5EF4-FFF2-40B4-BE49-F238E27FC236}">
                <a16:creationId xmlns:a16="http://schemas.microsoft.com/office/drawing/2014/main" id="{AA1B1E6A-49EC-074A-8F7B-74F026B6DBF7}"/>
              </a:ext>
            </a:extLst>
          </p:cNvPr>
          <p:cNvGrpSpPr/>
          <p:nvPr/>
        </p:nvGrpSpPr>
        <p:grpSpPr>
          <a:xfrm>
            <a:off x="7095431" y="1499601"/>
            <a:ext cx="4889271" cy="4703163"/>
            <a:chOff x="7095431" y="1499601"/>
            <a:chExt cx="4889271" cy="4703163"/>
          </a:xfrm>
        </p:grpSpPr>
        <p:pic>
          <p:nvPicPr>
            <p:cNvPr id="10" name="Picture 9">
              <a:extLst>
                <a:ext uri="{FF2B5EF4-FFF2-40B4-BE49-F238E27FC236}">
                  <a16:creationId xmlns:a16="http://schemas.microsoft.com/office/drawing/2014/main" id="{15F8E110-D27D-4C42-8AF9-8BD448B16BB5}"/>
                </a:ext>
              </a:extLst>
            </p:cNvPr>
            <p:cNvPicPr>
              <a:picLocks noChangeAspect="1"/>
            </p:cNvPicPr>
            <p:nvPr/>
          </p:nvPicPr>
          <p:blipFill rotWithShape="1">
            <a:blip r:embed="rId8"/>
            <a:srcRect b="45779"/>
            <a:stretch/>
          </p:blipFill>
          <p:spPr>
            <a:xfrm>
              <a:off x="7095431" y="1499601"/>
              <a:ext cx="2306666" cy="4703163"/>
            </a:xfrm>
            <a:prstGeom prst="rect">
              <a:avLst/>
            </a:prstGeom>
          </p:spPr>
        </p:pic>
        <p:cxnSp>
          <p:nvCxnSpPr>
            <p:cNvPr id="15" name="Straight Connector 14">
              <a:extLst>
                <a:ext uri="{FF2B5EF4-FFF2-40B4-BE49-F238E27FC236}">
                  <a16:creationId xmlns:a16="http://schemas.microsoft.com/office/drawing/2014/main" id="{FDF377B5-EEF1-C247-81CF-2FB1199E59BD}"/>
                </a:ext>
              </a:extLst>
            </p:cNvPr>
            <p:cNvCxnSpPr>
              <a:cxnSpLocks/>
            </p:cNvCxnSpPr>
            <p:nvPr/>
          </p:nvCxnSpPr>
          <p:spPr>
            <a:xfrm flipV="1">
              <a:off x="8871284" y="2580455"/>
              <a:ext cx="684304" cy="483588"/>
            </a:xfrm>
            <a:prstGeom prst="line">
              <a:avLst/>
            </a:prstGeom>
            <a:ln w="57150">
              <a:solidFill>
                <a:srgbClr val="BFD630"/>
              </a:solidFill>
              <a:headEnd type="ova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B7DC49E-47E5-7F40-BCAD-F0ED24ACF0A0}"/>
                </a:ext>
              </a:extLst>
            </p:cNvPr>
            <p:cNvSpPr txBox="1"/>
            <p:nvPr/>
          </p:nvSpPr>
          <p:spPr>
            <a:xfrm>
              <a:off x="9707547" y="2644170"/>
              <a:ext cx="2277155" cy="1569660"/>
            </a:xfrm>
            <a:prstGeom prst="rect">
              <a:avLst/>
            </a:prstGeom>
            <a:noFill/>
          </p:spPr>
          <p:txBody>
            <a:bodyPr wrap="square" rtlCol="0">
              <a:spAutoFit/>
            </a:bodyPr>
            <a:lstStyle/>
            <a:p>
              <a:r>
                <a:rPr lang="en-US" sz="1600" dirty="0">
                  <a:solidFill>
                    <a:srgbClr val="00845D"/>
                  </a:solidFill>
                </a:rPr>
                <a:t>She wasn’t enrolled in your program until the fall of her Senior year when she decided to take “Ag Welding” to earn dual credit.</a:t>
              </a:r>
            </a:p>
          </p:txBody>
        </p:sp>
        <p:sp>
          <p:nvSpPr>
            <p:cNvPr id="26" name="TextBox 25">
              <a:extLst>
                <a:ext uri="{FF2B5EF4-FFF2-40B4-BE49-F238E27FC236}">
                  <a16:creationId xmlns:a16="http://schemas.microsoft.com/office/drawing/2014/main" id="{B222679E-952B-ED4F-91C6-E65516309F38}"/>
                </a:ext>
              </a:extLst>
            </p:cNvPr>
            <p:cNvSpPr txBox="1"/>
            <p:nvPr/>
          </p:nvSpPr>
          <p:spPr>
            <a:xfrm>
              <a:off x="9707547" y="2024679"/>
              <a:ext cx="1743597" cy="646331"/>
            </a:xfrm>
            <a:prstGeom prst="rect">
              <a:avLst/>
            </a:prstGeom>
            <a:noFill/>
          </p:spPr>
          <p:txBody>
            <a:bodyPr wrap="square" rtlCol="0">
              <a:spAutoFit/>
            </a:bodyPr>
            <a:lstStyle/>
            <a:p>
              <a:r>
                <a:rPr lang="en-US" sz="3600" b="1" dirty="0">
                  <a:solidFill>
                    <a:srgbClr val="005543"/>
                  </a:solidFill>
                </a:rPr>
                <a:t>EMMA:</a:t>
              </a:r>
            </a:p>
          </p:txBody>
        </p:sp>
      </p:grpSp>
      <p:pic>
        <p:nvPicPr>
          <p:cNvPr id="34" name="Graphic 33" descr="Plant">
            <a:extLst>
              <a:ext uri="{FF2B5EF4-FFF2-40B4-BE49-F238E27FC236}">
                <a16:creationId xmlns:a16="http://schemas.microsoft.com/office/drawing/2014/main" id="{348FB641-A374-AF4E-BECE-D7028E44B442}"/>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1298902" y="6045336"/>
            <a:ext cx="685800" cy="685800"/>
          </a:xfrm>
          <a:prstGeom prst="rect">
            <a:avLst/>
          </a:prstGeom>
        </p:spPr>
      </p:pic>
    </p:spTree>
    <p:custDataLst>
      <p:tags r:id="rId1"/>
    </p:custDataLst>
    <p:extLst>
      <p:ext uri="{BB962C8B-B14F-4D97-AF65-F5344CB8AC3E}">
        <p14:creationId xmlns:p14="http://schemas.microsoft.com/office/powerpoint/2010/main" val="240048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pic>
        <p:nvPicPr>
          <p:cNvPr id="5" name="vMhuisjFZw2Cv2QE_transcoded-04jC6wb0jLwY8A2s-foundational-sae-opt.mp4">
            <a:hlinkClick r:id="" action="ppaction://media"/>
            <a:extLst>
              <a:ext uri="{FF2B5EF4-FFF2-40B4-BE49-F238E27FC236}">
                <a16:creationId xmlns:a16="http://schemas.microsoft.com/office/drawing/2014/main" id="{C4055DE4-83F0-924F-8A23-44F8321962A8}"/>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763525" y="870585"/>
            <a:ext cx="8229600" cy="4629150"/>
          </a:xfrm>
          <a:prstGeom prst="rect">
            <a:avLst/>
          </a:prstGeom>
          <a:ln>
            <a:solidFill>
              <a:srgbClr val="D7E488"/>
            </a:solidFill>
          </a:ln>
        </p:spPr>
      </p:pic>
      <p:cxnSp>
        <p:nvCxnSpPr>
          <p:cNvPr id="6" name="Straight Connector 5">
            <a:extLst>
              <a:ext uri="{FF2B5EF4-FFF2-40B4-BE49-F238E27FC236}">
                <a16:creationId xmlns:a16="http://schemas.microsoft.com/office/drawing/2014/main" id="{DB94775F-0138-7E4D-807B-173852378338}"/>
              </a:ext>
            </a:extLst>
          </p:cNvPr>
          <p:cNvCxnSpPr/>
          <p:nvPr/>
        </p:nvCxnSpPr>
        <p:spPr>
          <a:xfrm>
            <a:off x="9462933" y="1312817"/>
            <a:ext cx="0" cy="3744686"/>
          </a:xfrm>
          <a:prstGeom prst="line">
            <a:avLst/>
          </a:prstGeom>
          <a:ln>
            <a:solidFill>
              <a:srgbClr val="BFD63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F5AF987-F123-BB4E-B55C-A8ED29031E95}"/>
              </a:ext>
            </a:extLst>
          </p:cNvPr>
          <p:cNvSpPr txBox="1"/>
          <p:nvPr/>
        </p:nvSpPr>
        <p:spPr>
          <a:xfrm>
            <a:off x="9745579" y="1884836"/>
            <a:ext cx="2421918" cy="2600648"/>
          </a:xfrm>
          <a:prstGeom prst="rect">
            <a:avLst/>
          </a:prstGeom>
          <a:noFill/>
        </p:spPr>
        <p:txBody>
          <a:bodyPr wrap="square" rtlCol="0">
            <a:spAutoFit/>
          </a:bodyPr>
          <a:lstStyle/>
          <a:p>
            <a:pPr>
              <a:lnSpc>
                <a:spcPct val="114000"/>
              </a:lnSpc>
            </a:pPr>
            <a:r>
              <a:rPr lang="en-US" dirty="0">
                <a:solidFill>
                  <a:srgbClr val="00845D"/>
                </a:solidFill>
              </a:rPr>
              <a:t>View this video in a larger online lesson when you visit </a:t>
            </a:r>
            <a:r>
              <a:rPr lang="en-US" b="1" dirty="0">
                <a:solidFill>
                  <a:srgbClr val="005543"/>
                </a:solidFill>
              </a:rPr>
              <a:t>thecouncil.ffa.org</a:t>
            </a:r>
            <a:r>
              <a:rPr lang="en-US" dirty="0">
                <a:solidFill>
                  <a:srgbClr val="00845D"/>
                </a:solidFill>
              </a:rPr>
              <a:t>.</a:t>
            </a:r>
            <a:r>
              <a:rPr lang="en-US" b="1" dirty="0">
                <a:solidFill>
                  <a:srgbClr val="005543"/>
                </a:solidFill>
              </a:rPr>
              <a:t> </a:t>
            </a:r>
          </a:p>
          <a:p>
            <a:pPr>
              <a:lnSpc>
                <a:spcPct val="114000"/>
              </a:lnSpc>
            </a:pPr>
            <a:endParaRPr lang="en-US" b="1" dirty="0">
              <a:solidFill>
                <a:srgbClr val="005543"/>
              </a:solidFill>
            </a:endParaRPr>
          </a:p>
          <a:p>
            <a:pPr>
              <a:lnSpc>
                <a:spcPct val="114000"/>
              </a:lnSpc>
            </a:pPr>
            <a:r>
              <a:rPr lang="en-US" dirty="0">
                <a:solidFill>
                  <a:srgbClr val="00845D"/>
                </a:solidFill>
              </a:rPr>
              <a:t>Click on </a:t>
            </a:r>
            <a:r>
              <a:rPr lang="en-US" b="1" dirty="0">
                <a:solidFill>
                  <a:srgbClr val="005543"/>
                </a:solidFill>
              </a:rPr>
              <a:t>SAE </a:t>
            </a:r>
            <a:r>
              <a:rPr lang="en-US" dirty="0">
                <a:solidFill>
                  <a:srgbClr val="00845D"/>
                </a:solidFill>
              </a:rPr>
              <a:t>and </a:t>
            </a:r>
            <a:br>
              <a:rPr lang="en-US" dirty="0">
                <a:solidFill>
                  <a:srgbClr val="00845D"/>
                </a:solidFill>
              </a:rPr>
            </a:br>
            <a:r>
              <a:rPr lang="en-US" dirty="0">
                <a:solidFill>
                  <a:srgbClr val="00845D"/>
                </a:solidFill>
              </a:rPr>
              <a:t>launch the </a:t>
            </a:r>
            <a:r>
              <a:rPr lang="en-US" b="1" dirty="0">
                <a:solidFill>
                  <a:srgbClr val="005543"/>
                </a:solidFill>
              </a:rPr>
              <a:t>Learning Guides Online Course</a:t>
            </a:r>
            <a:r>
              <a:rPr lang="en-US" dirty="0">
                <a:solidFill>
                  <a:srgbClr val="00845D"/>
                </a:solidFill>
              </a:rPr>
              <a:t>.</a:t>
            </a:r>
          </a:p>
        </p:txBody>
      </p:sp>
      <p:pic>
        <p:nvPicPr>
          <p:cNvPr id="8" name="Graphic 7" descr="Plant">
            <a:extLst>
              <a:ext uri="{FF2B5EF4-FFF2-40B4-BE49-F238E27FC236}">
                <a16:creationId xmlns:a16="http://schemas.microsoft.com/office/drawing/2014/main" id="{3DFEE010-8499-D147-B719-0951678E2E3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298902" y="6045336"/>
            <a:ext cx="685800" cy="685800"/>
          </a:xfrm>
          <a:prstGeom prst="rect">
            <a:avLst/>
          </a:prstGeom>
        </p:spPr>
      </p:pic>
    </p:spTree>
    <p:custDataLst>
      <p:tags r:id="rId1"/>
    </p:custDataLst>
    <p:extLst>
      <p:ext uri="{BB962C8B-B14F-4D97-AF65-F5344CB8AC3E}">
        <p14:creationId xmlns:p14="http://schemas.microsoft.com/office/powerpoint/2010/main" val="141755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0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sp>
        <p:nvSpPr>
          <p:cNvPr id="5" name="Title 1">
            <a:extLst>
              <a:ext uri="{FF2B5EF4-FFF2-40B4-BE49-F238E27FC236}">
                <a16:creationId xmlns:a16="http://schemas.microsoft.com/office/drawing/2014/main" id="{27B649DE-F38A-614C-B438-3C18B46B7DBB}"/>
              </a:ext>
            </a:extLst>
          </p:cNvPr>
          <p:cNvSpPr txBox="1">
            <a:spLocks/>
          </p:cNvSpPr>
          <p:nvPr/>
        </p:nvSpPr>
        <p:spPr>
          <a:xfrm>
            <a:off x="838200" y="365125"/>
            <a:ext cx="10515600"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5543"/>
                </a:solidFill>
              </a:rPr>
              <a:t>Materials and Other Preparation</a:t>
            </a:r>
          </a:p>
        </p:txBody>
      </p:sp>
      <p:sp>
        <p:nvSpPr>
          <p:cNvPr id="6" name="Content Placeholder 2">
            <a:extLst>
              <a:ext uri="{FF2B5EF4-FFF2-40B4-BE49-F238E27FC236}">
                <a16:creationId xmlns:a16="http://schemas.microsoft.com/office/drawing/2014/main" id="{F8B5F095-CB6B-784C-9039-D4A5C2D4CB95}"/>
              </a:ext>
            </a:extLst>
          </p:cNvPr>
          <p:cNvSpPr txBox="1">
            <a:spLocks/>
          </p:cNvSpPr>
          <p:nvPr/>
        </p:nvSpPr>
        <p:spPr>
          <a:xfrm>
            <a:off x="1190171" y="1578883"/>
            <a:ext cx="10163629" cy="4351338"/>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pPr>
            <a:endParaRPr lang="en-US" sz="2400" dirty="0">
              <a:solidFill>
                <a:srgbClr val="005543"/>
              </a:solidFill>
            </a:endParaRPr>
          </a:p>
        </p:txBody>
      </p:sp>
      <p:sp>
        <p:nvSpPr>
          <p:cNvPr id="2" name="Rectangle 1">
            <a:extLst>
              <a:ext uri="{FF2B5EF4-FFF2-40B4-BE49-F238E27FC236}">
                <a16:creationId xmlns:a16="http://schemas.microsoft.com/office/drawing/2014/main" id="{DF47A5E3-6FDE-234D-BD39-4CC57FA0CBF3}"/>
              </a:ext>
            </a:extLst>
          </p:cNvPr>
          <p:cNvSpPr/>
          <p:nvPr/>
        </p:nvSpPr>
        <p:spPr>
          <a:xfrm>
            <a:off x="849168" y="1516904"/>
            <a:ext cx="10504632" cy="707886"/>
          </a:xfrm>
          <a:prstGeom prst="rect">
            <a:avLst/>
          </a:prstGeom>
        </p:spPr>
        <p:txBody>
          <a:bodyPr wrap="square">
            <a:spAutoFit/>
          </a:bodyPr>
          <a:lstStyle/>
          <a:p>
            <a:r>
              <a:rPr lang="en-US" sz="2000" dirty="0">
                <a:solidFill>
                  <a:srgbClr val="00845D"/>
                </a:solidFill>
              </a:rPr>
              <a:t>The following materials and tear sheets are needed for this workshop. Numbers in parenthesis refer to the slide(s) where the item is used.</a:t>
            </a:r>
          </a:p>
        </p:txBody>
      </p:sp>
      <p:sp>
        <p:nvSpPr>
          <p:cNvPr id="16" name="Rectangle 15">
            <a:extLst>
              <a:ext uri="{FF2B5EF4-FFF2-40B4-BE49-F238E27FC236}">
                <a16:creationId xmlns:a16="http://schemas.microsoft.com/office/drawing/2014/main" id="{9CA2C433-1B09-FC49-AB2C-2B29389B778D}"/>
              </a:ext>
            </a:extLst>
          </p:cNvPr>
          <p:cNvSpPr/>
          <p:nvPr/>
        </p:nvSpPr>
        <p:spPr>
          <a:xfrm>
            <a:off x="849168" y="2380802"/>
            <a:ext cx="6612982" cy="461665"/>
          </a:xfrm>
          <a:prstGeom prst="rect">
            <a:avLst/>
          </a:prstGeom>
        </p:spPr>
        <p:txBody>
          <a:bodyPr wrap="square">
            <a:spAutoFit/>
          </a:bodyPr>
          <a:lstStyle/>
          <a:p>
            <a:r>
              <a:rPr lang="en-US" sz="2400" b="1" dirty="0">
                <a:solidFill>
                  <a:srgbClr val="2A5144"/>
                </a:solidFill>
              </a:rPr>
              <a:t>Tear Sheets to Create</a:t>
            </a:r>
          </a:p>
        </p:txBody>
      </p:sp>
      <p:sp>
        <p:nvSpPr>
          <p:cNvPr id="18" name="Rectangle 17">
            <a:extLst>
              <a:ext uri="{FF2B5EF4-FFF2-40B4-BE49-F238E27FC236}">
                <a16:creationId xmlns:a16="http://schemas.microsoft.com/office/drawing/2014/main" id="{378905A8-0A7C-A14C-A2E8-041F854110FF}"/>
              </a:ext>
            </a:extLst>
          </p:cNvPr>
          <p:cNvSpPr/>
          <p:nvPr/>
        </p:nvSpPr>
        <p:spPr>
          <a:xfrm>
            <a:off x="849169" y="2842467"/>
            <a:ext cx="4685324" cy="705899"/>
          </a:xfrm>
          <a:prstGeom prst="rect">
            <a:avLst/>
          </a:prstGeom>
        </p:spPr>
        <p:txBody>
          <a:bodyPr wrap="square">
            <a:spAutoFit/>
          </a:bodyPr>
          <a:lstStyle/>
          <a:p>
            <a:pPr marL="342900" indent="-342900">
              <a:lnSpc>
                <a:spcPct val="114000"/>
              </a:lnSpc>
              <a:buFont typeface="Arial" panose="020B0604020202020204" pitchFamily="34" charset="0"/>
              <a:buChar char="•"/>
            </a:pPr>
            <a:r>
              <a:rPr lang="en-US" dirty="0">
                <a:solidFill>
                  <a:srgbClr val="00845D"/>
                </a:solidFill>
              </a:rPr>
              <a:t>Three blank tear sheets (see slide 11)</a:t>
            </a:r>
          </a:p>
          <a:p>
            <a:pPr marL="342900" indent="-342900">
              <a:lnSpc>
                <a:spcPct val="114000"/>
              </a:lnSpc>
              <a:buFont typeface="Arial" panose="020B0604020202020204" pitchFamily="34" charset="0"/>
              <a:buChar char="•"/>
            </a:pPr>
            <a:r>
              <a:rPr lang="en-US" dirty="0">
                <a:solidFill>
                  <a:srgbClr val="00845D"/>
                </a:solidFill>
              </a:rPr>
              <a:t>SAE Barriers, set of two (see slide 24)</a:t>
            </a:r>
          </a:p>
        </p:txBody>
      </p:sp>
      <p:cxnSp>
        <p:nvCxnSpPr>
          <p:cNvPr id="19" name="Straight Connector 18">
            <a:extLst>
              <a:ext uri="{FF2B5EF4-FFF2-40B4-BE49-F238E27FC236}">
                <a16:creationId xmlns:a16="http://schemas.microsoft.com/office/drawing/2014/main" id="{E816A7CC-5A62-8F46-9690-6AB83C0938E5}"/>
              </a:ext>
            </a:extLst>
          </p:cNvPr>
          <p:cNvCxnSpPr/>
          <p:nvPr/>
        </p:nvCxnSpPr>
        <p:spPr>
          <a:xfrm>
            <a:off x="6096000" y="2501221"/>
            <a:ext cx="0" cy="3429000"/>
          </a:xfrm>
          <a:prstGeom prst="line">
            <a:avLst/>
          </a:prstGeom>
          <a:ln>
            <a:solidFill>
              <a:srgbClr val="BFD63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DE256055-F003-A84F-845C-5280C4D69725}"/>
              </a:ext>
            </a:extLst>
          </p:cNvPr>
          <p:cNvSpPr/>
          <p:nvPr/>
        </p:nvSpPr>
        <p:spPr>
          <a:xfrm>
            <a:off x="6372692" y="2171483"/>
            <a:ext cx="5410897" cy="461665"/>
          </a:xfrm>
          <a:prstGeom prst="rect">
            <a:avLst/>
          </a:prstGeom>
        </p:spPr>
        <p:txBody>
          <a:bodyPr wrap="square">
            <a:spAutoFit/>
          </a:bodyPr>
          <a:lstStyle/>
          <a:p>
            <a:r>
              <a:rPr lang="en-US" sz="2400" b="1" dirty="0">
                <a:solidFill>
                  <a:srgbClr val="2A5144"/>
                </a:solidFill>
              </a:rPr>
              <a:t>Other Materials Needed</a:t>
            </a:r>
          </a:p>
        </p:txBody>
      </p:sp>
      <p:sp>
        <p:nvSpPr>
          <p:cNvPr id="21" name="Rectangle 20">
            <a:extLst>
              <a:ext uri="{FF2B5EF4-FFF2-40B4-BE49-F238E27FC236}">
                <a16:creationId xmlns:a16="http://schemas.microsoft.com/office/drawing/2014/main" id="{53E16A2D-2CC8-D048-B7DC-7C10D4B72327}"/>
              </a:ext>
            </a:extLst>
          </p:cNvPr>
          <p:cNvSpPr/>
          <p:nvPr/>
        </p:nvSpPr>
        <p:spPr>
          <a:xfrm>
            <a:off x="6372692" y="2611634"/>
            <a:ext cx="5819307" cy="3908891"/>
          </a:xfrm>
          <a:prstGeom prst="rect">
            <a:avLst/>
          </a:prstGeom>
        </p:spPr>
        <p:txBody>
          <a:bodyPr wrap="square">
            <a:spAutoFit/>
          </a:bodyPr>
          <a:lstStyle/>
          <a:p>
            <a:pPr marL="342900" indent="-342900">
              <a:lnSpc>
                <a:spcPct val="114000"/>
              </a:lnSpc>
              <a:buFont typeface="Arial" panose="020B0604020202020204" pitchFamily="34" charset="0"/>
              <a:buChar char="•"/>
            </a:pPr>
            <a:r>
              <a:rPr lang="en-US" sz="2000" b="1" dirty="0">
                <a:solidFill>
                  <a:srgbClr val="00845D"/>
                </a:solidFill>
              </a:rPr>
              <a:t>Speakers for Video sound</a:t>
            </a:r>
          </a:p>
          <a:p>
            <a:pPr marL="342900" indent="-342900">
              <a:lnSpc>
                <a:spcPct val="114000"/>
              </a:lnSpc>
              <a:buFont typeface="Arial" panose="020B0604020202020204" pitchFamily="34" charset="0"/>
              <a:buChar char="•"/>
            </a:pPr>
            <a:r>
              <a:rPr lang="en-US" dirty="0">
                <a:solidFill>
                  <a:srgbClr val="00845D"/>
                </a:solidFill>
              </a:rPr>
              <a:t>Markers, divided among groups</a:t>
            </a:r>
          </a:p>
          <a:p>
            <a:pPr marL="342900" indent="-342900">
              <a:lnSpc>
                <a:spcPct val="114000"/>
              </a:lnSpc>
              <a:buFont typeface="Arial" panose="020B0604020202020204" pitchFamily="34" charset="0"/>
              <a:buChar char="•"/>
            </a:pPr>
            <a:r>
              <a:rPr lang="en-US" dirty="0">
                <a:solidFill>
                  <a:srgbClr val="00845D"/>
                </a:solidFill>
              </a:rPr>
              <a:t>Participant Guide, one per participant </a:t>
            </a:r>
          </a:p>
          <a:p>
            <a:pPr marL="342900" indent="-342900">
              <a:lnSpc>
                <a:spcPct val="114000"/>
              </a:lnSpc>
              <a:buFont typeface="Arial" panose="020B0604020202020204" pitchFamily="34" charset="0"/>
              <a:buChar char="•"/>
            </a:pPr>
            <a:r>
              <a:rPr lang="en-US" dirty="0">
                <a:solidFill>
                  <a:srgbClr val="00845D"/>
                </a:solidFill>
              </a:rPr>
              <a:t>Sticky notes, several pads per group</a:t>
            </a:r>
          </a:p>
          <a:p>
            <a:pPr marL="342900" indent="-342900">
              <a:lnSpc>
                <a:spcPct val="114000"/>
              </a:lnSpc>
              <a:buFont typeface="Arial" panose="020B0604020202020204" pitchFamily="34" charset="0"/>
              <a:buChar char="•"/>
            </a:pPr>
            <a:r>
              <a:rPr lang="en-US" dirty="0">
                <a:solidFill>
                  <a:srgbClr val="00845D"/>
                </a:solidFill>
              </a:rPr>
              <a:t>“SAE for All” Guide Teacher’s Version, one per </a:t>
            </a:r>
            <a:br>
              <a:rPr lang="en-US" dirty="0">
                <a:solidFill>
                  <a:srgbClr val="00845D"/>
                </a:solidFill>
              </a:rPr>
            </a:br>
            <a:r>
              <a:rPr lang="en-US" dirty="0">
                <a:solidFill>
                  <a:srgbClr val="00845D"/>
                </a:solidFill>
              </a:rPr>
              <a:t>participant </a:t>
            </a:r>
          </a:p>
          <a:p>
            <a:pPr marL="342900" indent="-342900">
              <a:lnSpc>
                <a:spcPct val="114000"/>
              </a:lnSpc>
              <a:buFont typeface="Arial" panose="020B0604020202020204" pitchFamily="34" charset="0"/>
              <a:buChar char="•"/>
            </a:pPr>
            <a:r>
              <a:rPr lang="en-US" dirty="0">
                <a:solidFill>
                  <a:srgbClr val="00845D"/>
                </a:solidFill>
              </a:rPr>
              <a:t>Binders with tabbed SAE for All Guides (one copy of each)</a:t>
            </a:r>
          </a:p>
          <a:p>
            <a:pPr>
              <a:lnSpc>
                <a:spcPct val="114000"/>
              </a:lnSpc>
            </a:pPr>
            <a:r>
              <a:rPr lang="en-US" dirty="0">
                <a:solidFill>
                  <a:srgbClr val="00845D"/>
                </a:solidFill>
              </a:rPr>
              <a:t/>
            </a:r>
            <a:br>
              <a:rPr lang="en-US" dirty="0">
                <a:solidFill>
                  <a:srgbClr val="00845D"/>
                </a:solidFill>
              </a:rPr>
            </a:br>
            <a:endParaRPr lang="en-US" dirty="0">
              <a:solidFill>
                <a:srgbClr val="00845D"/>
              </a:solidFill>
            </a:endParaRPr>
          </a:p>
          <a:p>
            <a:pPr marL="342900" indent="-342900">
              <a:lnSpc>
                <a:spcPct val="114000"/>
              </a:lnSpc>
              <a:buFont typeface="Arial" panose="020B0604020202020204" pitchFamily="34" charset="0"/>
              <a:buChar char="•"/>
            </a:pPr>
            <a:endParaRPr lang="en-US" dirty="0">
              <a:solidFill>
                <a:srgbClr val="00845D"/>
              </a:solidFill>
            </a:endParaRPr>
          </a:p>
          <a:p>
            <a:pPr marL="342900" indent="-342900">
              <a:buFont typeface="Arial" panose="020B0604020202020204" pitchFamily="34" charset="0"/>
              <a:buChar char="•"/>
            </a:pPr>
            <a:endParaRPr lang="en-US" sz="2000" dirty="0">
              <a:solidFill>
                <a:srgbClr val="00845D"/>
              </a:solidFill>
            </a:endParaRPr>
          </a:p>
        </p:txBody>
      </p:sp>
    </p:spTree>
    <p:custDataLst>
      <p:tags r:id="rId1"/>
    </p:custDataLst>
    <p:extLst>
      <p:ext uri="{BB962C8B-B14F-4D97-AF65-F5344CB8AC3E}">
        <p14:creationId xmlns:p14="http://schemas.microsoft.com/office/powerpoint/2010/main" val="26558920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610478-EAC8-1A4F-979E-421A481E2FDD}"/>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CE7BD959-28F4-2344-8452-37E07ADED584}"/>
              </a:ext>
            </a:extLst>
          </p:cNvPr>
          <p:cNvSpPr>
            <a:spLocks noGrp="1"/>
          </p:cNvSpPr>
          <p:nvPr>
            <p:ph type="body" sz="quarter" idx="15"/>
          </p:nvPr>
        </p:nvSpPr>
        <p:spPr/>
        <p:txBody>
          <a:bodyPr/>
          <a:lstStyle/>
          <a:p>
            <a:endParaRPr lang="en-US"/>
          </a:p>
        </p:txBody>
      </p:sp>
      <p:grpSp>
        <p:nvGrpSpPr>
          <p:cNvPr id="5" name="Group">
            <a:extLst>
              <a:ext uri="{FF2B5EF4-FFF2-40B4-BE49-F238E27FC236}">
                <a16:creationId xmlns:a16="http://schemas.microsoft.com/office/drawing/2014/main" id="{C4DDA7B1-1A49-5B4A-A231-5866C1D3B8A7}"/>
              </a:ext>
            </a:extLst>
          </p:cNvPr>
          <p:cNvGrpSpPr/>
          <p:nvPr/>
        </p:nvGrpSpPr>
        <p:grpSpPr>
          <a:xfrm>
            <a:off x="4951000" y="1604702"/>
            <a:ext cx="2289988" cy="3648474"/>
            <a:chOff x="0" y="-174"/>
            <a:chExt cx="3256870" cy="5188939"/>
          </a:xfrm>
        </p:grpSpPr>
        <p:pic>
          <p:nvPicPr>
            <p:cNvPr id="6" name="Image" descr="Image">
              <a:extLst>
                <a:ext uri="{FF2B5EF4-FFF2-40B4-BE49-F238E27FC236}">
                  <a16:creationId xmlns:a16="http://schemas.microsoft.com/office/drawing/2014/main" id="{72E7E261-8747-D346-ADEB-C5D20BE61773}"/>
                </a:ext>
              </a:extLst>
            </p:cNvPr>
            <p:cNvPicPr>
              <a:picLocks noChangeAspect="1"/>
            </p:cNvPicPr>
            <p:nvPr/>
          </p:nvPicPr>
          <p:blipFill>
            <a:blip r:embed="rId3"/>
            <a:srcRect l="43070" t="8554" r="35123" b="3582"/>
            <a:stretch>
              <a:fillRect/>
            </a:stretch>
          </p:blipFill>
          <p:spPr>
            <a:xfrm>
              <a:off x="1205765" y="-175"/>
              <a:ext cx="2051106" cy="4655981"/>
            </a:xfrm>
            <a:custGeom>
              <a:avLst/>
              <a:gdLst/>
              <a:ahLst/>
              <a:cxnLst>
                <a:cxn ang="0">
                  <a:pos x="wd2" y="hd2"/>
                </a:cxn>
                <a:cxn ang="5400000">
                  <a:pos x="wd2" y="hd2"/>
                </a:cxn>
                <a:cxn ang="10800000">
                  <a:pos x="wd2" y="hd2"/>
                </a:cxn>
                <a:cxn ang="16200000">
                  <a:pos x="wd2" y="hd2"/>
                </a:cxn>
              </a:cxnLst>
              <a:rect l="0" t="0" r="r" b="b"/>
              <a:pathLst>
                <a:path w="21588" h="21546" extrusionOk="0">
                  <a:moveTo>
                    <a:pt x="9387" y="1"/>
                  </a:moveTo>
                  <a:cubicBezTo>
                    <a:pt x="8687" y="-12"/>
                    <a:pt x="8003" y="132"/>
                    <a:pt x="7160" y="445"/>
                  </a:cubicBezTo>
                  <a:lnTo>
                    <a:pt x="6375" y="737"/>
                  </a:lnTo>
                  <a:lnTo>
                    <a:pt x="6434" y="1173"/>
                  </a:lnTo>
                  <a:cubicBezTo>
                    <a:pt x="6467" y="1412"/>
                    <a:pt x="6628" y="1820"/>
                    <a:pt x="6793" y="2078"/>
                  </a:cubicBezTo>
                  <a:cubicBezTo>
                    <a:pt x="7259" y="2806"/>
                    <a:pt x="7179" y="3157"/>
                    <a:pt x="6521" y="3257"/>
                  </a:cubicBezTo>
                  <a:cubicBezTo>
                    <a:pt x="6276" y="3295"/>
                    <a:pt x="6162" y="3347"/>
                    <a:pt x="6162" y="3421"/>
                  </a:cubicBezTo>
                  <a:cubicBezTo>
                    <a:pt x="6162" y="3606"/>
                    <a:pt x="5847" y="3806"/>
                    <a:pt x="5327" y="3953"/>
                  </a:cubicBezTo>
                  <a:cubicBezTo>
                    <a:pt x="5051" y="4031"/>
                    <a:pt x="4610" y="4195"/>
                    <a:pt x="4345" y="4319"/>
                  </a:cubicBezTo>
                  <a:cubicBezTo>
                    <a:pt x="4058" y="4453"/>
                    <a:pt x="3760" y="4545"/>
                    <a:pt x="3606" y="4545"/>
                  </a:cubicBezTo>
                  <a:cubicBezTo>
                    <a:pt x="3390" y="4545"/>
                    <a:pt x="3362" y="4564"/>
                    <a:pt x="3422" y="4670"/>
                  </a:cubicBezTo>
                  <a:cubicBezTo>
                    <a:pt x="3484" y="4779"/>
                    <a:pt x="3414" y="4818"/>
                    <a:pt x="2879" y="4969"/>
                  </a:cubicBezTo>
                  <a:cubicBezTo>
                    <a:pt x="2132" y="5179"/>
                    <a:pt x="1678" y="5405"/>
                    <a:pt x="1333" y="5744"/>
                  </a:cubicBezTo>
                  <a:cubicBezTo>
                    <a:pt x="1145" y="5929"/>
                    <a:pt x="973" y="6020"/>
                    <a:pt x="703" y="6071"/>
                  </a:cubicBezTo>
                  <a:cubicBezTo>
                    <a:pt x="177" y="6170"/>
                    <a:pt x="15" y="6379"/>
                    <a:pt x="1" y="6978"/>
                  </a:cubicBezTo>
                  <a:cubicBezTo>
                    <a:pt x="-12" y="7532"/>
                    <a:pt x="196" y="8449"/>
                    <a:pt x="364" y="8587"/>
                  </a:cubicBezTo>
                  <a:cubicBezTo>
                    <a:pt x="423" y="8635"/>
                    <a:pt x="469" y="8845"/>
                    <a:pt x="469" y="9052"/>
                  </a:cubicBezTo>
                  <a:cubicBezTo>
                    <a:pt x="469" y="9388"/>
                    <a:pt x="517" y="9473"/>
                    <a:pt x="937" y="9849"/>
                  </a:cubicBezTo>
                  <a:cubicBezTo>
                    <a:pt x="1459" y="10317"/>
                    <a:pt x="1741" y="10409"/>
                    <a:pt x="2378" y="10323"/>
                  </a:cubicBezTo>
                  <a:cubicBezTo>
                    <a:pt x="2576" y="10296"/>
                    <a:pt x="3014" y="10257"/>
                    <a:pt x="3351" y="10238"/>
                  </a:cubicBezTo>
                  <a:cubicBezTo>
                    <a:pt x="4261" y="10188"/>
                    <a:pt x="4522" y="10327"/>
                    <a:pt x="4132" y="10655"/>
                  </a:cubicBezTo>
                  <a:cubicBezTo>
                    <a:pt x="4037" y="10736"/>
                    <a:pt x="3957" y="10861"/>
                    <a:pt x="3957" y="10934"/>
                  </a:cubicBezTo>
                  <a:cubicBezTo>
                    <a:pt x="3956" y="11007"/>
                    <a:pt x="3855" y="11196"/>
                    <a:pt x="3731" y="11355"/>
                  </a:cubicBezTo>
                  <a:cubicBezTo>
                    <a:pt x="3607" y="11513"/>
                    <a:pt x="3501" y="11683"/>
                    <a:pt x="3497" y="11733"/>
                  </a:cubicBezTo>
                  <a:cubicBezTo>
                    <a:pt x="3493" y="11783"/>
                    <a:pt x="3462" y="11916"/>
                    <a:pt x="3426" y="12029"/>
                  </a:cubicBezTo>
                  <a:cubicBezTo>
                    <a:pt x="3340" y="12301"/>
                    <a:pt x="3713" y="12765"/>
                    <a:pt x="4232" y="13032"/>
                  </a:cubicBezTo>
                  <a:lnTo>
                    <a:pt x="4629" y="13237"/>
                  </a:lnTo>
                  <a:lnTo>
                    <a:pt x="4638" y="14231"/>
                  </a:lnTo>
                  <a:cubicBezTo>
                    <a:pt x="4642" y="14930"/>
                    <a:pt x="4589" y="15350"/>
                    <a:pt x="4462" y="15645"/>
                  </a:cubicBezTo>
                  <a:cubicBezTo>
                    <a:pt x="4362" y="15876"/>
                    <a:pt x="4264" y="16122"/>
                    <a:pt x="4241" y="16192"/>
                  </a:cubicBezTo>
                  <a:cubicBezTo>
                    <a:pt x="4218" y="16263"/>
                    <a:pt x="4099" y="16560"/>
                    <a:pt x="3973" y="16855"/>
                  </a:cubicBezTo>
                  <a:cubicBezTo>
                    <a:pt x="3376" y="18263"/>
                    <a:pt x="3323" y="19572"/>
                    <a:pt x="3856" y="19854"/>
                  </a:cubicBezTo>
                  <a:cubicBezTo>
                    <a:pt x="3936" y="19897"/>
                    <a:pt x="3980" y="20076"/>
                    <a:pt x="3965" y="20295"/>
                  </a:cubicBezTo>
                  <a:cubicBezTo>
                    <a:pt x="3931" y="20803"/>
                    <a:pt x="4049" y="20911"/>
                    <a:pt x="4734" y="21021"/>
                  </a:cubicBezTo>
                  <a:cubicBezTo>
                    <a:pt x="5041" y="21070"/>
                    <a:pt x="5656" y="21182"/>
                    <a:pt x="6104" y="21267"/>
                  </a:cubicBezTo>
                  <a:cubicBezTo>
                    <a:pt x="6551" y="21352"/>
                    <a:pt x="7153" y="21450"/>
                    <a:pt x="7440" y="21485"/>
                  </a:cubicBezTo>
                  <a:cubicBezTo>
                    <a:pt x="8281" y="21588"/>
                    <a:pt x="8737" y="21568"/>
                    <a:pt x="9967" y="21372"/>
                  </a:cubicBezTo>
                  <a:cubicBezTo>
                    <a:pt x="10533" y="21281"/>
                    <a:pt x="10589" y="21191"/>
                    <a:pt x="10164" y="21059"/>
                  </a:cubicBezTo>
                  <a:cubicBezTo>
                    <a:pt x="9484" y="20850"/>
                    <a:pt x="9187" y="20726"/>
                    <a:pt x="9253" y="20679"/>
                  </a:cubicBezTo>
                  <a:cubicBezTo>
                    <a:pt x="9359" y="20604"/>
                    <a:pt x="10728" y="20684"/>
                    <a:pt x="11734" y="20824"/>
                  </a:cubicBezTo>
                  <a:cubicBezTo>
                    <a:pt x="12817" y="20975"/>
                    <a:pt x="14069" y="21027"/>
                    <a:pt x="14733" y="20947"/>
                  </a:cubicBezTo>
                  <a:cubicBezTo>
                    <a:pt x="15005" y="20915"/>
                    <a:pt x="15230" y="20872"/>
                    <a:pt x="15235" y="20852"/>
                  </a:cubicBezTo>
                  <a:cubicBezTo>
                    <a:pt x="15240" y="20832"/>
                    <a:pt x="15263" y="20775"/>
                    <a:pt x="15285" y="20725"/>
                  </a:cubicBezTo>
                  <a:cubicBezTo>
                    <a:pt x="15329" y="20623"/>
                    <a:pt x="14653" y="20451"/>
                    <a:pt x="13631" y="20304"/>
                  </a:cubicBezTo>
                  <a:cubicBezTo>
                    <a:pt x="13065" y="20223"/>
                    <a:pt x="12918" y="20165"/>
                    <a:pt x="12474" y="19845"/>
                  </a:cubicBezTo>
                  <a:cubicBezTo>
                    <a:pt x="12029" y="19526"/>
                    <a:pt x="12030" y="19544"/>
                    <a:pt x="12432" y="18809"/>
                  </a:cubicBezTo>
                  <a:cubicBezTo>
                    <a:pt x="12643" y="18424"/>
                    <a:pt x="12894" y="17946"/>
                    <a:pt x="12987" y="17750"/>
                  </a:cubicBezTo>
                  <a:cubicBezTo>
                    <a:pt x="13081" y="17553"/>
                    <a:pt x="13310" y="17215"/>
                    <a:pt x="13501" y="16997"/>
                  </a:cubicBezTo>
                  <a:cubicBezTo>
                    <a:pt x="13692" y="16779"/>
                    <a:pt x="13827" y="16572"/>
                    <a:pt x="13798" y="16538"/>
                  </a:cubicBezTo>
                  <a:cubicBezTo>
                    <a:pt x="13769" y="16503"/>
                    <a:pt x="13928" y="16388"/>
                    <a:pt x="14153" y="16284"/>
                  </a:cubicBezTo>
                  <a:cubicBezTo>
                    <a:pt x="14549" y="16102"/>
                    <a:pt x="14561" y="16083"/>
                    <a:pt x="14612" y="15621"/>
                  </a:cubicBezTo>
                  <a:cubicBezTo>
                    <a:pt x="14660" y="15188"/>
                    <a:pt x="14622" y="15072"/>
                    <a:pt x="14195" y="14352"/>
                  </a:cubicBezTo>
                  <a:cubicBezTo>
                    <a:pt x="13936" y="13917"/>
                    <a:pt x="13645" y="13354"/>
                    <a:pt x="13543" y="13101"/>
                  </a:cubicBezTo>
                  <a:cubicBezTo>
                    <a:pt x="13372" y="12679"/>
                    <a:pt x="13142" y="12411"/>
                    <a:pt x="12369" y="11729"/>
                  </a:cubicBezTo>
                  <a:cubicBezTo>
                    <a:pt x="12215" y="11593"/>
                    <a:pt x="12087" y="11444"/>
                    <a:pt x="12085" y="11397"/>
                  </a:cubicBezTo>
                  <a:cubicBezTo>
                    <a:pt x="12083" y="11350"/>
                    <a:pt x="12004" y="11268"/>
                    <a:pt x="11910" y="11213"/>
                  </a:cubicBezTo>
                  <a:cubicBezTo>
                    <a:pt x="11816" y="11159"/>
                    <a:pt x="11743" y="11066"/>
                    <a:pt x="11743" y="11008"/>
                  </a:cubicBezTo>
                  <a:cubicBezTo>
                    <a:pt x="11743" y="10949"/>
                    <a:pt x="11659" y="10848"/>
                    <a:pt x="11559" y="10785"/>
                  </a:cubicBezTo>
                  <a:cubicBezTo>
                    <a:pt x="11417" y="10696"/>
                    <a:pt x="11403" y="10635"/>
                    <a:pt x="11492" y="10506"/>
                  </a:cubicBezTo>
                  <a:cubicBezTo>
                    <a:pt x="11555" y="10416"/>
                    <a:pt x="11633" y="10173"/>
                    <a:pt x="11667" y="9964"/>
                  </a:cubicBezTo>
                  <a:cubicBezTo>
                    <a:pt x="11731" y="9583"/>
                    <a:pt x="11962" y="9371"/>
                    <a:pt x="12198" y="9476"/>
                  </a:cubicBezTo>
                  <a:cubicBezTo>
                    <a:pt x="12258" y="9503"/>
                    <a:pt x="12567" y="9758"/>
                    <a:pt x="12887" y="10043"/>
                  </a:cubicBezTo>
                  <a:cubicBezTo>
                    <a:pt x="13208" y="10329"/>
                    <a:pt x="13519" y="10575"/>
                    <a:pt x="13576" y="10591"/>
                  </a:cubicBezTo>
                  <a:cubicBezTo>
                    <a:pt x="13634" y="10606"/>
                    <a:pt x="13834" y="10597"/>
                    <a:pt x="14019" y="10569"/>
                  </a:cubicBezTo>
                  <a:cubicBezTo>
                    <a:pt x="14204" y="10541"/>
                    <a:pt x="15791" y="10357"/>
                    <a:pt x="17549" y="10159"/>
                  </a:cubicBezTo>
                  <a:cubicBezTo>
                    <a:pt x="19306" y="9962"/>
                    <a:pt x="20934" y="9778"/>
                    <a:pt x="21166" y="9751"/>
                  </a:cubicBezTo>
                  <a:lnTo>
                    <a:pt x="21588" y="9704"/>
                  </a:lnTo>
                  <a:lnTo>
                    <a:pt x="21191" y="9232"/>
                  </a:lnTo>
                  <a:cubicBezTo>
                    <a:pt x="20586" y="8510"/>
                    <a:pt x="19991" y="7763"/>
                    <a:pt x="19804" y="7496"/>
                  </a:cubicBezTo>
                  <a:cubicBezTo>
                    <a:pt x="19712" y="7364"/>
                    <a:pt x="19594" y="7244"/>
                    <a:pt x="19541" y="7230"/>
                  </a:cubicBezTo>
                  <a:cubicBezTo>
                    <a:pt x="19488" y="7215"/>
                    <a:pt x="18615" y="7308"/>
                    <a:pt x="17599" y="7435"/>
                  </a:cubicBezTo>
                  <a:cubicBezTo>
                    <a:pt x="15837" y="7657"/>
                    <a:pt x="15716" y="7664"/>
                    <a:pt x="15038" y="7612"/>
                  </a:cubicBezTo>
                  <a:cubicBezTo>
                    <a:pt x="14648" y="7582"/>
                    <a:pt x="13752" y="7559"/>
                    <a:pt x="13050" y="7559"/>
                  </a:cubicBezTo>
                  <a:cubicBezTo>
                    <a:pt x="11301" y="7559"/>
                    <a:pt x="11341" y="7579"/>
                    <a:pt x="11325" y="6596"/>
                  </a:cubicBezTo>
                  <a:cubicBezTo>
                    <a:pt x="11316" y="6046"/>
                    <a:pt x="11259" y="5780"/>
                    <a:pt x="11116" y="5592"/>
                  </a:cubicBezTo>
                  <a:cubicBezTo>
                    <a:pt x="10876" y="5275"/>
                    <a:pt x="10665" y="4692"/>
                    <a:pt x="10686" y="4398"/>
                  </a:cubicBezTo>
                  <a:cubicBezTo>
                    <a:pt x="10699" y="4211"/>
                    <a:pt x="10641" y="4146"/>
                    <a:pt x="10293" y="3977"/>
                  </a:cubicBezTo>
                  <a:cubicBezTo>
                    <a:pt x="10067" y="3867"/>
                    <a:pt x="9880" y="3741"/>
                    <a:pt x="9880" y="3696"/>
                  </a:cubicBezTo>
                  <a:cubicBezTo>
                    <a:pt x="9880" y="3651"/>
                    <a:pt x="10046" y="3548"/>
                    <a:pt x="10243" y="3467"/>
                  </a:cubicBezTo>
                  <a:cubicBezTo>
                    <a:pt x="10863" y="3212"/>
                    <a:pt x="11626" y="2375"/>
                    <a:pt x="11626" y="1951"/>
                  </a:cubicBezTo>
                  <a:cubicBezTo>
                    <a:pt x="11626" y="1829"/>
                    <a:pt x="11739" y="1621"/>
                    <a:pt x="11881" y="1489"/>
                  </a:cubicBezTo>
                  <a:cubicBezTo>
                    <a:pt x="12193" y="1195"/>
                    <a:pt x="12208" y="855"/>
                    <a:pt x="11914" y="712"/>
                  </a:cubicBezTo>
                  <a:cubicBezTo>
                    <a:pt x="11798" y="655"/>
                    <a:pt x="11645" y="558"/>
                    <a:pt x="11576" y="497"/>
                  </a:cubicBezTo>
                  <a:cubicBezTo>
                    <a:pt x="11506" y="435"/>
                    <a:pt x="11109" y="298"/>
                    <a:pt x="10694" y="192"/>
                  </a:cubicBezTo>
                  <a:cubicBezTo>
                    <a:pt x="10231" y="73"/>
                    <a:pt x="9807" y="9"/>
                    <a:pt x="9387" y="1"/>
                  </a:cubicBezTo>
                  <a:close/>
                  <a:moveTo>
                    <a:pt x="9324" y="14060"/>
                  </a:moveTo>
                  <a:cubicBezTo>
                    <a:pt x="9493" y="14067"/>
                    <a:pt x="9727" y="14165"/>
                    <a:pt x="9942" y="14326"/>
                  </a:cubicBezTo>
                  <a:cubicBezTo>
                    <a:pt x="10100" y="14445"/>
                    <a:pt x="10231" y="14569"/>
                    <a:pt x="10231" y="14604"/>
                  </a:cubicBezTo>
                  <a:cubicBezTo>
                    <a:pt x="10231" y="14638"/>
                    <a:pt x="10357" y="14740"/>
                    <a:pt x="10510" y="14830"/>
                  </a:cubicBezTo>
                  <a:cubicBezTo>
                    <a:pt x="10675" y="14926"/>
                    <a:pt x="10821" y="15102"/>
                    <a:pt x="10870" y="15261"/>
                  </a:cubicBezTo>
                  <a:cubicBezTo>
                    <a:pt x="10940" y="15492"/>
                    <a:pt x="10910" y="15566"/>
                    <a:pt x="10657" y="15779"/>
                  </a:cubicBezTo>
                  <a:cubicBezTo>
                    <a:pt x="10494" y="15916"/>
                    <a:pt x="10359" y="16070"/>
                    <a:pt x="10360" y="16123"/>
                  </a:cubicBezTo>
                  <a:cubicBezTo>
                    <a:pt x="10362" y="16175"/>
                    <a:pt x="10229" y="16389"/>
                    <a:pt x="10064" y="16600"/>
                  </a:cubicBezTo>
                  <a:cubicBezTo>
                    <a:pt x="9898" y="16811"/>
                    <a:pt x="9636" y="17202"/>
                    <a:pt x="9483" y="17469"/>
                  </a:cubicBezTo>
                  <a:cubicBezTo>
                    <a:pt x="9237" y="17897"/>
                    <a:pt x="9119" y="18184"/>
                    <a:pt x="8869" y="18977"/>
                  </a:cubicBezTo>
                  <a:cubicBezTo>
                    <a:pt x="8833" y="19089"/>
                    <a:pt x="8735" y="19217"/>
                    <a:pt x="8647" y="19261"/>
                  </a:cubicBezTo>
                  <a:cubicBezTo>
                    <a:pt x="8515" y="19328"/>
                    <a:pt x="8440" y="19563"/>
                    <a:pt x="8351" y="20178"/>
                  </a:cubicBezTo>
                  <a:cubicBezTo>
                    <a:pt x="8345" y="20220"/>
                    <a:pt x="8289" y="20282"/>
                    <a:pt x="8226" y="20317"/>
                  </a:cubicBezTo>
                  <a:cubicBezTo>
                    <a:pt x="8070" y="20404"/>
                    <a:pt x="7975" y="20398"/>
                    <a:pt x="7741" y="20284"/>
                  </a:cubicBezTo>
                  <a:cubicBezTo>
                    <a:pt x="7610" y="20221"/>
                    <a:pt x="7585" y="20176"/>
                    <a:pt x="7666" y="20154"/>
                  </a:cubicBezTo>
                  <a:cubicBezTo>
                    <a:pt x="7859" y="20101"/>
                    <a:pt x="7812" y="20038"/>
                    <a:pt x="7557" y="20009"/>
                  </a:cubicBezTo>
                  <a:cubicBezTo>
                    <a:pt x="7410" y="19992"/>
                    <a:pt x="7323" y="19940"/>
                    <a:pt x="7323" y="19866"/>
                  </a:cubicBezTo>
                  <a:cubicBezTo>
                    <a:pt x="7323" y="19801"/>
                    <a:pt x="7201" y="19668"/>
                    <a:pt x="7048" y="19568"/>
                  </a:cubicBezTo>
                  <a:cubicBezTo>
                    <a:pt x="6770" y="19387"/>
                    <a:pt x="6768" y="19382"/>
                    <a:pt x="6851" y="18440"/>
                  </a:cubicBezTo>
                  <a:cubicBezTo>
                    <a:pt x="6943" y="17403"/>
                    <a:pt x="6955" y="17381"/>
                    <a:pt x="7745" y="16993"/>
                  </a:cubicBezTo>
                  <a:cubicBezTo>
                    <a:pt x="8333" y="16704"/>
                    <a:pt x="8433" y="16538"/>
                    <a:pt x="8326" y="15996"/>
                  </a:cubicBezTo>
                  <a:cubicBezTo>
                    <a:pt x="8283" y="15780"/>
                    <a:pt x="8244" y="15570"/>
                    <a:pt x="8238" y="15527"/>
                  </a:cubicBezTo>
                  <a:cubicBezTo>
                    <a:pt x="8225" y="15432"/>
                    <a:pt x="9071" y="14139"/>
                    <a:pt x="9182" y="14084"/>
                  </a:cubicBezTo>
                  <a:cubicBezTo>
                    <a:pt x="9221" y="14065"/>
                    <a:pt x="9268" y="14058"/>
                    <a:pt x="9324" y="14060"/>
                  </a:cubicBezTo>
                  <a:close/>
                </a:path>
              </a:pathLst>
            </a:custGeom>
            <a:ln w="12700" cap="flat">
              <a:noFill/>
              <a:miter lim="400000"/>
            </a:ln>
            <a:effectLst/>
          </p:spPr>
        </p:pic>
        <p:pic>
          <p:nvPicPr>
            <p:cNvPr id="7" name="Image" descr="Image">
              <a:extLst>
                <a:ext uri="{FF2B5EF4-FFF2-40B4-BE49-F238E27FC236}">
                  <a16:creationId xmlns:a16="http://schemas.microsoft.com/office/drawing/2014/main" id="{A5306FD3-1FAC-7A4C-A688-21AC554C513C}"/>
                </a:ext>
              </a:extLst>
            </p:cNvPr>
            <p:cNvPicPr>
              <a:picLocks noChangeAspect="1"/>
            </p:cNvPicPr>
            <p:nvPr/>
          </p:nvPicPr>
          <p:blipFill>
            <a:blip r:embed="rId4"/>
            <a:srcRect l="49377"/>
            <a:stretch>
              <a:fillRect/>
            </a:stretch>
          </p:blipFill>
          <p:spPr>
            <a:xfrm flipH="1">
              <a:off x="0" y="80331"/>
              <a:ext cx="1467890" cy="5108435"/>
            </a:xfrm>
            <a:prstGeom prst="rect">
              <a:avLst/>
            </a:prstGeom>
            <a:ln w="12700" cap="flat">
              <a:noFill/>
              <a:miter lim="400000"/>
            </a:ln>
            <a:effectLst/>
          </p:spPr>
        </p:pic>
      </p:grpSp>
      <p:pic>
        <p:nvPicPr>
          <p:cNvPr id="8" name="Graphic 7" descr="Plant">
            <a:extLst>
              <a:ext uri="{FF2B5EF4-FFF2-40B4-BE49-F238E27FC236}">
                <a16:creationId xmlns:a16="http://schemas.microsoft.com/office/drawing/2014/main" id="{CE45E240-C51E-0F4E-AE1C-81C65ED71AD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298902" y="6045336"/>
            <a:ext cx="685800" cy="685800"/>
          </a:xfrm>
          <a:prstGeom prst="rect">
            <a:avLst/>
          </a:prstGeom>
        </p:spPr>
      </p:pic>
    </p:spTree>
    <p:extLst>
      <p:ext uri="{BB962C8B-B14F-4D97-AF65-F5344CB8AC3E}">
        <p14:creationId xmlns:p14="http://schemas.microsoft.com/office/powerpoint/2010/main" val="7324889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230AF9-891A-1541-B634-3BE6D1DD51C6}"/>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DC7335A3-439D-094A-91D7-55C7A54F9151}"/>
              </a:ext>
            </a:extLst>
          </p:cNvPr>
          <p:cNvSpPr>
            <a:spLocks noGrp="1"/>
          </p:cNvSpPr>
          <p:nvPr>
            <p:ph type="body" sz="quarter" idx="15"/>
          </p:nvPr>
        </p:nvSpPr>
        <p:spPr/>
        <p:txBody>
          <a:bodyPr/>
          <a:lstStyle/>
          <a:p>
            <a:endParaRPr lang="en-US"/>
          </a:p>
        </p:txBody>
      </p:sp>
      <p:sp>
        <p:nvSpPr>
          <p:cNvPr id="5" name="SAE Student Roadmap">
            <a:extLst>
              <a:ext uri="{FF2B5EF4-FFF2-40B4-BE49-F238E27FC236}">
                <a16:creationId xmlns:a16="http://schemas.microsoft.com/office/drawing/2014/main" id="{0A019A60-DF62-534F-A333-D7DA78137987}"/>
              </a:ext>
            </a:extLst>
          </p:cNvPr>
          <p:cNvSpPr txBox="1"/>
          <p:nvPr/>
        </p:nvSpPr>
        <p:spPr>
          <a:xfrm>
            <a:off x="3672320" y="1332634"/>
            <a:ext cx="5086314" cy="5257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457200">
              <a:defRPr sz="4200" b="1" i="1">
                <a:solidFill>
                  <a:srgbClr val="000000"/>
                </a:solidFill>
                <a:latin typeface="Gill Sans"/>
                <a:ea typeface="Gill Sans"/>
                <a:cs typeface="Gill Sans"/>
                <a:sym typeface="Gill Sans"/>
              </a:defRPr>
            </a:lvl1pPr>
          </a:lstStyle>
          <a:p>
            <a:pPr algn="ctr"/>
            <a:r>
              <a:rPr sz="2953" i="0" dirty="0">
                <a:latin typeface="Calibri" panose="020F0502020204030204" pitchFamily="34" charset="0"/>
                <a:cs typeface="Calibri" panose="020F0502020204030204" pitchFamily="34" charset="0"/>
              </a:rPr>
              <a:t>SAE Student Roadmap</a:t>
            </a:r>
          </a:p>
        </p:txBody>
      </p:sp>
      <p:sp>
        <p:nvSpPr>
          <p:cNvPr id="6" name="Rounded Rectangle">
            <a:extLst>
              <a:ext uri="{FF2B5EF4-FFF2-40B4-BE49-F238E27FC236}">
                <a16:creationId xmlns:a16="http://schemas.microsoft.com/office/drawing/2014/main" id="{47BA15EA-E5AC-4643-8305-8FB780F1F66D}"/>
              </a:ext>
            </a:extLst>
          </p:cNvPr>
          <p:cNvSpPr/>
          <p:nvPr/>
        </p:nvSpPr>
        <p:spPr>
          <a:xfrm>
            <a:off x="7084934" y="1933693"/>
            <a:ext cx="2367932" cy="2807082"/>
          </a:xfrm>
          <a:prstGeom prst="roundRect">
            <a:avLst>
              <a:gd name="adj" fmla="val 11865"/>
            </a:avLst>
          </a:prstGeom>
          <a:solidFill>
            <a:srgbClr val="808785">
              <a:alpha val="85104"/>
            </a:srgbClr>
          </a:solidFill>
          <a:ln w="12700">
            <a:miter lim="400000"/>
          </a:ln>
        </p:spPr>
        <p:txBody>
          <a:bodyPr lIns="35719" tIns="35719" rIns="35719" bIns="35719" anchor="ctr"/>
          <a:lstStyle/>
          <a:p>
            <a:pPr defTabSz="383963">
              <a:defRPr sz="3000">
                <a:solidFill>
                  <a:srgbClr val="FFFFFF"/>
                </a:solidFill>
              </a:defRPr>
            </a:pPr>
            <a:endParaRPr sz="2109" dirty="0">
              <a:latin typeface="Calibri Light" panose="020F0302020204030204" pitchFamily="34" charset="0"/>
              <a:cs typeface="Calibri Light" panose="020F0302020204030204" pitchFamily="34" charset="0"/>
            </a:endParaRPr>
          </a:p>
        </p:txBody>
      </p:sp>
      <p:sp>
        <p:nvSpPr>
          <p:cNvPr id="7" name="Rounded Rectangle">
            <a:extLst>
              <a:ext uri="{FF2B5EF4-FFF2-40B4-BE49-F238E27FC236}">
                <a16:creationId xmlns:a16="http://schemas.microsoft.com/office/drawing/2014/main" id="{6650D87F-AC55-9549-B501-9AECFE2091FA}"/>
              </a:ext>
            </a:extLst>
          </p:cNvPr>
          <p:cNvSpPr/>
          <p:nvPr/>
        </p:nvSpPr>
        <p:spPr>
          <a:xfrm>
            <a:off x="2860353" y="1933693"/>
            <a:ext cx="2367932" cy="2807082"/>
          </a:xfrm>
          <a:prstGeom prst="roundRect">
            <a:avLst>
              <a:gd name="adj" fmla="val 11865"/>
            </a:avLst>
          </a:prstGeom>
          <a:solidFill>
            <a:srgbClr val="808785">
              <a:alpha val="85104"/>
            </a:srgbClr>
          </a:solidFill>
          <a:ln w="12700">
            <a:miter lim="400000"/>
          </a:ln>
        </p:spPr>
        <p:txBody>
          <a:bodyPr lIns="35719" tIns="35719" rIns="35719" bIns="35719" anchor="ctr"/>
          <a:lstStyle/>
          <a:p>
            <a:pPr defTabSz="383963">
              <a:defRPr sz="3000">
                <a:solidFill>
                  <a:srgbClr val="FFFFFF"/>
                </a:solidFill>
              </a:defRPr>
            </a:pPr>
            <a:endParaRPr sz="2109" dirty="0">
              <a:latin typeface="Calibri Light" panose="020F0302020204030204" pitchFamily="34" charset="0"/>
              <a:cs typeface="Calibri Light" panose="020F0302020204030204" pitchFamily="34" charset="0"/>
            </a:endParaRPr>
          </a:p>
        </p:txBody>
      </p:sp>
      <p:sp>
        <p:nvSpPr>
          <p:cNvPr id="8" name="Advanced…">
            <a:extLst>
              <a:ext uri="{FF2B5EF4-FFF2-40B4-BE49-F238E27FC236}">
                <a16:creationId xmlns:a16="http://schemas.microsoft.com/office/drawing/2014/main" id="{723C8F68-5321-694F-ADCF-BF6FAF84B7CC}"/>
              </a:ext>
            </a:extLst>
          </p:cNvPr>
          <p:cNvSpPr txBox="1"/>
          <p:nvPr/>
        </p:nvSpPr>
        <p:spPr>
          <a:xfrm>
            <a:off x="7612231" y="1932954"/>
            <a:ext cx="1313336" cy="532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lgn="ctr" defTabSz="383963">
              <a:defRPr sz="2400">
                <a:solidFill>
                  <a:srgbClr val="FFFFFF"/>
                </a:solidFill>
              </a:defRPr>
            </a:pPr>
            <a:r>
              <a:rPr sz="1687" dirty="0">
                <a:latin typeface="Calibri Light" panose="020F0302020204030204" pitchFamily="34" charset="0"/>
                <a:cs typeface="Calibri Light" panose="020F0302020204030204" pitchFamily="34" charset="0"/>
              </a:rPr>
              <a:t>Advanced</a:t>
            </a:r>
          </a:p>
          <a:p>
            <a:pPr algn="ctr" defTabSz="383963">
              <a:defRPr sz="2000">
                <a:solidFill>
                  <a:srgbClr val="FFFFFF"/>
                </a:solidFill>
              </a:defRPr>
            </a:pPr>
            <a:r>
              <a:rPr sz="1406" dirty="0">
                <a:latin typeface="Calibri Light" panose="020F0302020204030204" pitchFamily="34" charset="0"/>
                <a:cs typeface="Calibri Light" panose="020F0302020204030204" pitchFamily="34" charset="0"/>
              </a:rPr>
              <a:t>Grades 11-12</a:t>
            </a:r>
          </a:p>
        </p:txBody>
      </p:sp>
      <p:sp>
        <p:nvSpPr>
          <p:cNvPr id="9" name="Rounded Rectangle">
            <a:extLst>
              <a:ext uri="{FF2B5EF4-FFF2-40B4-BE49-F238E27FC236}">
                <a16:creationId xmlns:a16="http://schemas.microsoft.com/office/drawing/2014/main" id="{B0E80CAC-EF75-E749-8E21-EACDE1FD9C29}"/>
              </a:ext>
            </a:extLst>
          </p:cNvPr>
          <p:cNvSpPr/>
          <p:nvPr/>
        </p:nvSpPr>
        <p:spPr>
          <a:xfrm>
            <a:off x="4972643" y="1933693"/>
            <a:ext cx="2367931" cy="2807082"/>
          </a:xfrm>
          <a:prstGeom prst="roundRect">
            <a:avLst>
              <a:gd name="adj" fmla="val 11865"/>
            </a:avLst>
          </a:prstGeom>
          <a:solidFill>
            <a:srgbClr val="808785">
              <a:alpha val="85104"/>
            </a:srgbClr>
          </a:solidFill>
          <a:ln w="12700">
            <a:miter lim="400000"/>
          </a:ln>
        </p:spPr>
        <p:txBody>
          <a:bodyPr lIns="35719" tIns="35719" rIns="35719" bIns="35719" anchor="ctr"/>
          <a:lstStyle/>
          <a:p>
            <a:pPr defTabSz="383963">
              <a:defRPr sz="3000">
                <a:solidFill>
                  <a:srgbClr val="FFFFFF"/>
                </a:solidFill>
              </a:defRPr>
            </a:pPr>
            <a:endParaRPr sz="2109" dirty="0">
              <a:latin typeface="Calibri Light" panose="020F0302020204030204" pitchFamily="34" charset="0"/>
              <a:cs typeface="Calibri Light" panose="020F0302020204030204" pitchFamily="34" charset="0"/>
            </a:endParaRPr>
          </a:p>
        </p:txBody>
      </p:sp>
      <p:sp>
        <p:nvSpPr>
          <p:cNvPr id="10" name="Intermediate…">
            <a:extLst>
              <a:ext uri="{FF2B5EF4-FFF2-40B4-BE49-F238E27FC236}">
                <a16:creationId xmlns:a16="http://schemas.microsoft.com/office/drawing/2014/main" id="{FB930ACA-C046-084B-96C7-42F2DDFDACA3}"/>
              </a:ext>
            </a:extLst>
          </p:cNvPr>
          <p:cNvSpPr txBox="1"/>
          <p:nvPr/>
        </p:nvSpPr>
        <p:spPr>
          <a:xfrm>
            <a:off x="5499941" y="1932954"/>
            <a:ext cx="1313336" cy="532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lgn="ctr" defTabSz="383963">
              <a:defRPr sz="2400">
                <a:solidFill>
                  <a:srgbClr val="FFFFFF"/>
                </a:solidFill>
              </a:defRPr>
            </a:pPr>
            <a:r>
              <a:rPr sz="1687" dirty="0">
                <a:latin typeface="Calibri Light" panose="020F0302020204030204" pitchFamily="34" charset="0"/>
                <a:cs typeface="Calibri Light" panose="020F0302020204030204" pitchFamily="34" charset="0"/>
              </a:rPr>
              <a:t>Intermediate</a:t>
            </a:r>
          </a:p>
          <a:p>
            <a:pPr algn="ctr" defTabSz="383963">
              <a:defRPr sz="2000">
                <a:solidFill>
                  <a:srgbClr val="FFFFFF"/>
                </a:solidFill>
              </a:defRPr>
            </a:pPr>
            <a:r>
              <a:rPr sz="1406" dirty="0">
                <a:latin typeface="Calibri Light" panose="020F0302020204030204" pitchFamily="34" charset="0"/>
                <a:cs typeface="Calibri Light" panose="020F0302020204030204" pitchFamily="34" charset="0"/>
              </a:rPr>
              <a:t>Grades 9-11</a:t>
            </a:r>
          </a:p>
        </p:txBody>
      </p:sp>
      <p:sp>
        <p:nvSpPr>
          <p:cNvPr id="11" name="Arrow">
            <a:extLst>
              <a:ext uri="{FF2B5EF4-FFF2-40B4-BE49-F238E27FC236}">
                <a16:creationId xmlns:a16="http://schemas.microsoft.com/office/drawing/2014/main" id="{8964179D-BEA8-1D4A-8FEB-FD9957F92D7B}"/>
              </a:ext>
            </a:extLst>
          </p:cNvPr>
          <p:cNvSpPr/>
          <p:nvPr/>
        </p:nvSpPr>
        <p:spPr>
          <a:xfrm>
            <a:off x="2449842" y="2257948"/>
            <a:ext cx="8089215" cy="2592416"/>
          </a:xfrm>
          <a:prstGeom prst="rightArrow">
            <a:avLst>
              <a:gd name="adj1" fmla="val 82884"/>
              <a:gd name="adj2" fmla="val 32955"/>
            </a:avLst>
          </a:prstGeom>
          <a:solidFill>
            <a:srgbClr val="005543"/>
          </a:solidFill>
          <a:ln w="12700">
            <a:miter lim="400000"/>
          </a:ln>
          <a:effectLst>
            <a:outerShdw blurRad="127000" dist="54193" dir="4654599" rotWithShape="0">
              <a:srgbClr val="000000">
                <a:alpha val="50000"/>
              </a:srgbClr>
            </a:outerShdw>
          </a:effectLst>
        </p:spPr>
        <p:txBody>
          <a:bodyPr lIns="35719" tIns="35719" rIns="35719" bIns="35719" anchor="ctr"/>
          <a:lstStyle/>
          <a:p>
            <a:pPr>
              <a:defRPr sz="2400">
                <a:solidFill>
                  <a:srgbClr val="FFFFFF"/>
                </a:solidFill>
                <a:latin typeface="Helvetica Light"/>
                <a:ea typeface="Helvetica Light"/>
                <a:cs typeface="Helvetica Light"/>
                <a:sym typeface="Helvetica Light"/>
              </a:defRPr>
            </a:pPr>
            <a:endParaRPr sz="1687"/>
          </a:p>
        </p:txBody>
      </p:sp>
      <p:sp>
        <p:nvSpPr>
          <p:cNvPr id="12" name="Awareness…">
            <a:extLst>
              <a:ext uri="{FF2B5EF4-FFF2-40B4-BE49-F238E27FC236}">
                <a16:creationId xmlns:a16="http://schemas.microsoft.com/office/drawing/2014/main" id="{BCF4606B-0029-1141-9888-3EE7843D9B03}"/>
              </a:ext>
            </a:extLst>
          </p:cNvPr>
          <p:cNvSpPr txBox="1"/>
          <p:nvPr/>
        </p:nvSpPr>
        <p:spPr>
          <a:xfrm>
            <a:off x="3387650" y="1932954"/>
            <a:ext cx="1313337" cy="532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lgn="ctr" defTabSz="383963">
              <a:defRPr sz="2400">
                <a:solidFill>
                  <a:srgbClr val="FFFFFF"/>
                </a:solidFill>
              </a:defRPr>
            </a:pPr>
            <a:r>
              <a:rPr sz="1687" dirty="0">
                <a:latin typeface="Calibri Light" panose="020F0302020204030204" pitchFamily="34" charset="0"/>
                <a:cs typeface="Calibri Light" panose="020F0302020204030204" pitchFamily="34" charset="0"/>
              </a:rPr>
              <a:t>Awareness</a:t>
            </a:r>
          </a:p>
          <a:p>
            <a:pPr algn="ctr" defTabSz="383963">
              <a:defRPr sz="2000">
                <a:solidFill>
                  <a:srgbClr val="FFFFFF"/>
                </a:solidFill>
              </a:defRPr>
            </a:pPr>
            <a:r>
              <a:rPr sz="1406" dirty="0">
                <a:latin typeface="Calibri Light" panose="020F0302020204030204" pitchFamily="34" charset="0"/>
                <a:cs typeface="Calibri Light" panose="020F0302020204030204" pitchFamily="34" charset="0"/>
              </a:rPr>
              <a:t>Grades 6-9</a:t>
            </a:r>
          </a:p>
        </p:txBody>
      </p:sp>
      <p:grpSp>
        <p:nvGrpSpPr>
          <p:cNvPr id="13" name="Group">
            <a:extLst>
              <a:ext uri="{FF2B5EF4-FFF2-40B4-BE49-F238E27FC236}">
                <a16:creationId xmlns:a16="http://schemas.microsoft.com/office/drawing/2014/main" id="{391E5C01-9C5F-DA48-BE5C-FD33160B5C5C}"/>
              </a:ext>
            </a:extLst>
          </p:cNvPr>
          <p:cNvGrpSpPr/>
          <p:nvPr/>
        </p:nvGrpSpPr>
        <p:grpSpPr>
          <a:xfrm>
            <a:off x="1651695" y="2926409"/>
            <a:ext cx="768844" cy="1225075"/>
            <a:chOff x="0" y="-58"/>
            <a:chExt cx="1093465" cy="1742328"/>
          </a:xfrm>
        </p:grpSpPr>
        <p:pic>
          <p:nvPicPr>
            <p:cNvPr id="14" name="Image" descr="Image">
              <a:extLst>
                <a:ext uri="{FF2B5EF4-FFF2-40B4-BE49-F238E27FC236}">
                  <a16:creationId xmlns:a16="http://schemas.microsoft.com/office/drawing/2014/main" id="{2A346772-F337-2B47-9996-A1221AD6CF57}"/>
                </a:ext>
              </a:extLst>
            </p:cNvPr>
            <p:cNvPicPr>
              <a:picLocks noChangeAspect="1"/>
            </p:cNvPicPr>
            <p:nvPr/>
          </p:nvPicPr>
          <p:blipFill>
            <a:blip r:embed="rId3"/>
            <a:srcRect l="43070" t="8554" r="35127" b="3582"/>
            <a:stretch>
              <a:fillRect/>
            </a:stretch>
          </p:blipFill>
          <p:spPr>
            <a:xfrm>
              <a:off x="404868" y="-59"/>
              <a:ext cx="688598" cy="1563380"/>
            </a:xfrm>
            <a:custGeom>
              <a:avLst/>
              <a:gdLst/>
              <a:ahLst/>
              <a:cxnLst>
                <a:cxn ang="0">
                  <a:pos x="wd2" y="hd2"/>
                </a:cxn>
                <a:cxn ang="5400000">
                  <a:pos x="wd2" y="hd2"/>
                </a:cxn>
                <a:cxn ang="10800000">
                  <a:pos x="wd2" y="hd2"/>
                </a:cxn>
                <a:cxn ang="16200000">
                  <a:pos x="wd2" y="hd2"/>
                </a:cxn>
              </a:cxnLst>
              <a:rect l="0" t="0" r="r" b="b"/>
              <a:pathLst>
                <a:path w="21588" h="21546" extrusionOk="0">
                  <a:moveTo>
                    <a:pt x="9395" y="1"/>
                  </a:moveTo>
                  <a:cubicBezTo>
                    <a:pt x="8695" y="-12"/>
                    <a:pt x="7998" y="131"/>
                    <a:pt x="7155" y="444"/>
                  </a:cubicBezTo>
                  <a:lnTo>
                    <a:pt x="6371" y="739"/>
                  </a:lnTo>
                  <a:lnTo>
                    <a:pt x="6434" y="1171"/>
                  </a:lnTo>
                  <a:cubicBezTo>
                    <a:pt x="6467" y="1411"/>
                    <a:pt x="6629" y="1822"/>
                    <a:pt x="6794" y="2079"/>
                  </a:cubicBezTo>
                  <a:cubicBezTo>
                    <a:pt x="7260" y="2808"/>
                    <a:pt x="7178" y="3155"/>
                    <a:pt x="6521" y="3255"/>
                  </a:cubicBezTo>
                  <a:cubicBezTo>
                    <a:pt x="6275" y="3293"/>
                    <a:pt x="6160" y="3346"/>
                    <a:pt x="6160" y="3419"/>
                  </a:cubicBezTo>
                  <a:cubicBezTo>
                    <a:pt x="6160" y="3604"/>
                    <a:pt x="5847" y="3808"/>
                    <a:pt x="5326" y="3955"/>
                  </a:cubicBezTo>
                  <a:cubicBezTo>
                    <a:pt x="5050" y="4034"/>
                    <a:pt x="4608" y="4193"/>
                    <a:pt x="4343" y="4316"/>
                  </a:cubicBezTo>
                  <a:cubicBezTo>
                    <a:pt x="4056" y="4451"/>
                    <a:pt x="3763" y="4546"/>
                    <a:pt x="3609" y="4546"/>
                  </a:cubicBezTo>
                  <a:cubicBezTo>
                    <a:pt x="3393" y="4546"/>
                    <a:pt x="3362" y="4567"/>
                    <a:pt x="3423" y="4672"/>
                  </a:cubicBezTo>
                  <a:cubicBezTo>
                    <a:pt x="3485" y="4781"/>
                    <a:pt x="3410" y="4817"/>
                    <a:pt x="2875" y="4967"/>
                  </a:cubicBezTo>
                  <a:cubicBezTo>
                    <a:pt x="2128" y="5177"/>
                    <a:pt x="1677" y="5405"/>
                    <a:pt x="1332" y="5744"/>
                  </a:cubicBezTo>
                  <a:cubicBezTo>
                    <a:pt x="1144" y="5929"/>
                    <a:pt x="968" y="6021"/>
                    <a:pt x="698" y="6072"/>
                  </a:cubicBezTo>
                  <a:cubicBezTo>
                    <a:pt x="172" y="6172"/>
                    <a:pt x="15" y="6381"/>
                    <a:pt x="1" y="6980"/>
                  </a:cubicBezTo>
                  <a:cubicBezTo>
                    <a:pt x="-12" y="7533"/>
                    <a:pt x="193" y="8450"/>
                    <a:pt x="362" y="8588"/>
                  </a:cubicBezTo>
                  <a:cubicBezTo>
                    <a:pt x="421" y="8637"/>
                    <a:pt x="474" y="8846"/>
                    <a:pt x="474" y="9053"/>
                  </a:cubicBezTo>
                  <a:cubicBezTo>
                    <a:pt x="474" y="9389"/>
                    <a:pt x="515" y="9476"/>
                    <a:pt x="934" y="9852"/>
                  </a:cubicBezTo>
                  <a:cubicBezTo>
                    <a:pt x="1456" y="10320"/>
                    <a:pt x="1741" y="10409"/>
                    <a:pt x="2377" y="10322"/>
                  </a:cubicBezTo>
                  <a:cubicBezTo>
                    <a:pt x="2576" y="10295"/>
                    <a:pt x="3010" y="10259"/>
                    <a:pt x="3348" y="10240"/>
                  </a:cubicBezTo>
                  <a:cubicBezTo>
                    <a:pt x="4258" y="10189"/>
                    <a:pt x="4521" y="10327"/>
                    <a:pt x="4132" y="10656"/>
                  </a:cubicBezTo>
                  <a:cubicBezTo>
                    <a:pt x="4036" y="10736"/>
                    <a:pt x="3958" y="10862"/>
                    <a:pt x="3958" y="10935"/>
                  </a:cubicBezTo>
                  <a:cubicBezTo>
                    <a:pt x="3957" y="11007"/>
                    <a:pt x="3858" y="11197"/>
                    <a:pt x="3734" y="11356"/>
                  </a:cubicBezTo>
                  <a:cubicBezTo>
                    <a:pt x="3610" y="11514"/>
                    <a:pt x="3501" y="11683"/>
                    <a:pt x="3497" y="11733"/>
                  </a:cubicBezTo>
                  <a:cubicBezTo>
                    <a:pt x="3493" y="11783"/>
                    <a:pt x="3458" y="11916"/>
                    <a:pt x="3423" y="12029"/>
                  </a:cubicBezTo>
                  <a:cubicBezTo>
                    <a:pt x="3337" y="12301"/>
                    <a:pt x="3712" y="12763"/>
                    <a:pt x="4231" y="13029"/>
                  </a:cubicBezTo>
                  <a:lnTo>
                    <a:pt x="4629" y="13237"/>
                  </a:lnTo>
                  <a:lnTo>
                    <a:pt x="4642" y="14233"/>
                  </a:lnTo>
                  <a:cubicBezTo>
                    <a:pt x="4647" y="14931"/>
                    <a:pt x="4595" y="15349"/>
                    <a:pt x="4468" y="15644"/>
                  </a:cubicBezTo>
                  <a:cubicBezTo>
                    <a:pt x="4368" y="15875"/>
                    <a:pt x="4267" y="16121"/>
                    <a:pt x="4244" y="16191"/>
                  </a:cubicBezTo>
                  <a:cubicBezTo>
                    <a:pt x="4221" y="16261"/>
                    <a:pt x="4095" y="16563"/>
                    <a:pt x="3970" y="16858"/>
                  </a:cubicBezTo>
                  <a:cubicBezTo>
                    <a:pt x="3372" y="18265"/>
                    <a:pt x="3325" y="19573"/>
                    <a:pt x="3858" y="19855"/>
                  </a:cubicBezTo>
                  <a:cubicBezTo>
                    <a:pt x="3937" y="19897"/>
                    <a:pt x="3985" y="20073"/>
                    <a:pt x="3970" y="20293"/>
                  </a:cubicBezTo>
                  <a:cubicBezTo>
                    <a:pt x="3936" y="20801"/>
                    <a:pt x="4044" y="20910"/>
                    <a:pt x="4729" y="21020"/>
                  </a:cubicBezTo>
                  <a:cubicBezTo>
                    <a:pt x="5037" y="21070"/>
                    <a:pt x="5663" y="21181"/>
                    <a:pt x="6110" y="21267"/>
                  </a:cubicBezTo>
                  <a:cubicBezTo>
                    <a:pt x="6557" y="21352"/>
                    <a:pt x="7154" y="21450"/>
                    <a:pt x="7441" y="21485"/>
                  </a:cubicBezTo>
                  <a:cubicBezTo>
                    <a:pt x="8283" y="21588"/>
                    <a:pt x="8736" y="21567"/>
                    <a:pt x="9967" y="21371"/>
                  </a:cubicBezTo>
                  <a:cubicBezTo>
                    <a:pt x="10533" y="21280"/>
                    <a:pt x="10592" y="21190"/>
                    <a:pt x="10166" y="21059"/>
                  </a:cubicBezTo>
                  <a:cubicBezTo>
                    <a:pt x="9486" y="20849"/>
                    <a:pt x="9192" y="20728"/>
                    <a:pt x="9258" y="20681"/>
                  </a:cubicBezTo>
                  <a:cubicBezTo>
                    <a:pt x="9364" y="20606"/>
                    <a:pt x="10727" y="20683"/>
                    <a:pt x="11734" y="20824"/>
                  </a:cubicBezTo>
                  <a:cubicBezTo>
                    <a:pt x="12817" y="20975"/>
                    <a:pt x="14067" y="21023"/>
                    <a:pt x="14732" y="20944"/>
                  </a:cubicBezTo>
                  <a:cubicBezTo>
                    <a:pt x="15004" y="20911"/>
                    <a:pt x="15238" y="20871"/>
                    <a:pt x="15243" y="20851"/>
                  </a:cubicBezTo>
                  <a:cubicBezTo>
                    <a:pt x="15247" y="20831"/>
                    <a:pt x="15271" y="20775"/>
                    <a:pt x="15292" y="20725"/>
                  </a:cubicBezTo>
                  <a:cubicBezTo>
                    <a:pt x="15336" y="20623"/>
                    <a:pt x="14647" y="20451"/>
                    <a:pt x="13625" y="20304"/>
                  </a:cubicBezTo>
                  <a:cubicBezTo>
                    <a:pt x="13059" y="20223"/>
                    <a:pt x="12925" y="20164"/>
                    <a:pt x="12480" y="19845"/>
                  </a:cubicBezTo>
                  <a:cubicBezTo>
                    <a:pt x="12036" y="19525"/>
                    <a:pt x="12028" y="19545"/>
                    <a:pt x="12431" y="18811"/>
                  </a:cubicBezTo>
                  <a:cubicBezTo>
                    <a:pt x="12642" y="18426"/>
                    <a:pt x="12897" y="17946"/>
                    <a:pt x="12991" y="17750"/>
                  </a:cubicBezTo>
                  <a:cubicBezTo>
                    <a:pt x="13084" y="17553"/>
                    <a:pt x="13310" y="17213"/>
                    <a:pt x="13501" y="16995"/>
                  </a:cubicBezTo>
                  <a:cubicBezTo>
                    <a:pt x="13692" y="16777"/>
                    <a:pt x="13828" y="16570"/>
                    <a:pt x="13799" y="16535"/>
                  </a:cubicBezTo>
                  <a:cubicBezTo>
                    <a:pt x="13770" y="16501"/>
                    <a:pt x="13935" y="16387"/>
                    <a:pt x="14160" y="16284"/>
                  </a:cubicBezTo>
                  <a:cubicBezTo>
                    <a:pt x="14556" y="16102"/>
                    <a:pt x="14569" y="16084"/>
                    <a:pt x="14620" y="15622"/>
                  </a:cubicBezTo>
                  <a:cubicBezTo>
                    <a:pt x="14668" y="15189"/>
                    <a:pt x="14624" y="15073"/>
                    <a:pt x="14197" y="14353"/>
                  </a:cubicBezTo>
                  <a:cubicBezTo>
                    <a:pt x="13939" y="13918"/>
                    <a:pt x="13640" y="13353"/>
                    <a:pt x="13538" y="13101"/>
                  </a:cubicBezTo>
                  <a:cubicBezTo>
                    <a:pt x="13367" y="12679"/>
                    <a:pt x="13141" y="12409"/>
                    <a:pt x="12368" y="11728"/>
                  </a:cubicBezTo>
                  <a:cubicBezTo>
                    <a:pt x="12214" y="11592"/>
                    <a:pt x="12084" y="11446"/>
                    <a:pt x="12082" y="11400"/>
                  </a:cubicBezTo>
                  <a:cubicBezTo>
                    <a:pt x="12080" y="11353"/>
                    <a:pt x="12002" y="11268"/>
                    <a:pt x="11908" y="11214"/>
                  </a:cubicBezTo>
                  <a:cubicBezTo>
                    <a:pt x="11814" y="11159"/>
                    <a:pt x="11746" y="11064"/>
                    <a:pt x="11746" y="11006"/>
                  </a:cubicBezTo>
                  <a:cubicBezTo>
                    <a:pt x="11746" y="10947"/>
                    <a:pt x="11660" y="10850"/>
                    <a:pt x="11560" y="10787"/>
                  </a:cubicBezTo>
                  <a:cubicBezTo>
                    <a:pt x="11418" y="10698"/>
                    <a:pt x="11409" y="10636"/>
                    <a:pt x="11497" y="10508"/>
                  </a:cubicBezTo>
                  <a:cubicBezTo>
                    <a:pt x="11560" y="10417"/>
                    <a:pt x="11637" y="10175"/>
                    <a:pt x="11672" y="9967"/>
                  </a:cubicBezTo>
                  <a:cubicBezTo>
                    <a:pt x="11735" y="9586"/>
                    <a:pt x="11958" y="9369"/>
                    <a:pt x="12194" y="9474"/>
                  </a:cubicBezTo>
                  <a:cubicBezTo>
                    <a:pt x="12255" y="9501"/>
                    <a:pt x="12570" y="9758"/>
                    <a:pt x="12891" y="10043"/>
                  </a:cubicBezTo>
                  <a:cubicBezTo>
                    <a:pt x="13212" y="10329"/>
                    <a:pt x="13518" y="10574"/>
                    <a:pt x="13575" y="10590"/>
                  </a:cubicBezTo>
                  <a:cubicBezTo>
                    <a:pt x="13633" y="10606"/>
                    <a:pt x="13838" y="10596"/>
                    <a:pt x="14023" y="10568"/>
                  </a:cubicBezTo>
                  <a:cubicBezTo>
                    <a:pt x="14208" y="10540"/>
                    <a:pt x="15799" y="10355"/>
                    <a:pt x="17557" y="10158"/>
                  </a:cubicBezTo>
                  <a:cubicBezTo>
                    <a:pt x="19314" y="9961"/>
                    <a:pt x="20933" y="9780"/>
                    <a:pt x="21165" y="9753"/>
                  </a:cubicBezTo>
                  <a:lnTo>
                    <a:pt x="21588" y="9704"/>
                  </a:lnTo>
                  <a:lnTo>
                    <a:pt x="21190" y="9234"/>
                  </a:lnTo>
                  <a:cubicBezTo>
                    <a:pt x="20584" y="8512"/>
                    <a:pt x="19995" y="7761"/>
                    <a:pt x="19809" y="7494"/>
                  </a:cubicBezTo>
                  <a:cubicBezTo>
                    <a:pt x="19716" y="7362"/>
                    <a:pt x="19600" y="7246"/>
                    <a:pt x="19547" y="7232"/>
                  </a:cubicBezTo>
                  <a:cubicBezTo>
                    <a:pt x="19495" y="7217"/>
                    <a:pt x="18623" y="7307"/>
                    <a:pt x="17607" y="7434"/>
                  </a:cubicBezTo>
                  <a:cubicBezTo>
                    <a:pt x="15844" y="7655"/>
                    <a:pt x="15721" y="7667"/>
                    <a:pt x="15043" y="7615"/>
                  </a:cubicBezTo>
                  <a:cubicBezTo>
                    <a:pt x="14653" y="7585"/>
                    <a:pt x="13755" y="7560"/>
                    <a:pt x="13053" y="7560"/>
                  </a:cubicBezTo>
                  <a:cubicBezTo>
                    <a:pt x="11303" y="7560"/>
                    <a:pt x="11339" y="7580"/>
                    <a:pt x="11323" y="6597"/>
                  </a:cubicBezTo>
                  <a:cubicBezTo>
                    <a:pt x="11315" y="6047"/>
                    <a:pt x="11267" y="5779"/>
                    <a:pt x="11124" y="5591"/>
                  </a:cubicBezTo>
                  <a:cubicBezTo>
                    <a:pt x="10884" y="5274"/>
                    <a:pt x="10667" y="4693"/>
                    <a:pt x="10689" y="4399"/>
                  </a:cubicBezTo>
                  <a:cubicBezTo>
                    <a:pt x="10702" y="4212"/>
                    <a:pt x="10638" y="4147"/>
                    <a:pt x="10291" y="3977"/>
                  </a:cubicBezTo>
                  <a:cubicBezTo>
                    <a:pt x="10064" y="3867"/>
                    <a:pt x="9880" y="3743"/>
                    <a:pt x="9880" y="3698"/>
                  </a:cubicBezTo>
                  <a:cubicBezTo>
                    <a:pt x="9880" y="3654"/>
                    <a:pt x="10043" y="3550"/>
                    <a:pt x="10241" y="3469"/>
                  </a:cubicBezTo>
                  <a:cubicBezTo>
                    <a:pt x="10860" y="3214"/>
                    <a:pt x="11622" y="2378"/>
                    <a:pt x="11622" y="1954"/>
                  </a:cubicBezTo>
                  <a:cubicBezTo>
                    <a:pt x="11622" y="1831"/>
                    <a:pt x="11742" y="1621"/>
                    <a:pt x="11883" y="1489"/>
                  </a:cubicBezTo>
                  <a:cubicBezTo>
                    <a:pt x="12196" y="1195"/>
                    <a:pt x="12214" y="855"/>
                    <a:pt x="11920" y="712"/>
                  </a:cubicBezTo>
                  <a:cubicBezTo>
                    <a:pt x="11804" y="656"/>
                    <a:pt x="11654" y="560"/>
                    <a:pt x="11585" y="499"/>
                  </a:cubicBezTo>
                  <a:cubicBezTo>
                    <a:pt x="11515" y="437"/>
                    <a:pt x="11116" y="299"/>
                    <a:pt x="10701" y="192"/>
                  </a:cubicBezTo>
                  <a:cubicBezTo>
                    <a:pt x="10238" y="74"/>
                    <a:pt x="9815" y="9"/>
                    <a:pt x="9395" y="1"/>
                  </a:cubicBezTo>
                  <a:close/>
                  <a:moveTo>
                    <a:pt x="9320" y="14058"/>
                  </a:moveTo>
                  <a:cubicBezTo>
                    <a:pt x="9489" y="14065"/>
                    <a:pt x="9727" y="14164"/>
                    <a:pt x="9942" y="14326"/>
                  </a:cubicBezTo>
                  <a:cubicBezTo>
                    <a:pt x="10100" y="14444"/>
                    <a:pt x="10228" y="14570"/>
                    <a:pt x="10228" y="14605"/>
                  </a:cubicBezTo>
                  <a:cubicBezTo>
                    <a:pt x="10228" y="14639"/>
                    <a:pt x="10362" y="14739"/>
                    <a:pt x="10515" y="14829"/>
                  </a:cubicBezTo>
                  <a:cubicBezTo>
                    <a:pt x="10679" y="14925"/>
                    <a:pt x="10827" y="15102"/>
                    <a:pt x="10875" y="15261"/>
                  </a:cubicBezTo>
                  <a:cubicBezTo>
                    <a:pt x="10945" y="15492"/>
                    <a:pt x="10905" y="15567"/>
                    <a:pt x="10651" y="15781"/>
                  </a:cubicBezTo>
                  <a:cubicBezTo>
                    <a:pt x="10489" y="15917"/>
                    <a:pt x="10364" y="16067"/>
                    <a:pt x="10365" y="16120"/>
                  </a:cubicBezTo>
                  <a:cubicBezTo>
                    <a:pt x="10367" y="16172"/>
                    <a:pt x="10232" y="16390"/>
                    <a:pt x="10067" y="16601"/>
                  </a:cubicBezTo>
                  <a:cubicBezTo>
                    <a:pt x="9901" y="16812"/>
                    <a:pt x="9635" y="17204"/>
                    <a:pt x="9482" y="17471"/>
                  </a:cubicBezTo>
                  <a:cubicBezTo>
                    <a:pt x="9236" y="17899"/>
                    <a:pt x="9122" y="18182"/>
                    <a:pt x="8872" y="18975"/>
                  </a:cubicBezTo>
                  <a:cubicBezTo>
                    <a:pt x="8837" y="19087"/>
                    <a:pt x="8735" y="19215"/>
                    <a:pt x="8648" y="19259"/>
                  </a:cubicBezTo>
                  <a:cubicBezTo>
                    <a:pt x="8516" y="19326"/>
                    <a:pt x="8438" y="19563"/>
                    <a:pt x="8350" y="20178"/>
                  </a:cubicBezTo>
                  <a:cubicBezTo>
                    <a:pt x="8344" y="20220"/>
                    <a:pt x="8288" y="20280"/>
                    <a:pt x="8225" y="20315"/>
                  </a:cubicBezTo>
                  <a:cubicBezTo>
                    <a:pt x="8069" y="20402"/>
                    <a:pt x="7974" y="20396"/>
                    <a:pt x="7740" y="20282"/>
                  </a:cubicBezTo>
                  <a:cubicBezTo>
                    <a:pt x="7609" y="20219"/>
                    <a:pt x="7584" y="20173"/>
                    <a:pt x="7665" y="20151"/>
                  </a:cubicBezTo>
                  <a:cubicBezTo>
                    <a:pt x="7859" y="20098"/>
                    <a:pt x="7808" y="20038"/>
                    <a:pt x="7553" y="20009"/>
                  </a:cubicBezTo>
                  <a:cubicBezTo>
                    <a:pt x="7406" y="19992"/>
                    <a:pt x="7329" y="19940"/>
                    <a:pt x="7329" y="19866"/>
                  </a:cubicBezTo>
                  <a:cubicBezTo>
                    <a:pt x="7329" y="19802"/>
                    <a:pt x="7197" y="19665"/>
                    <a:pt x="7043" y="19566"/>
                  </a:cubicBezTo>
                  <a:cubicBezTo>
                    <a:pt x="6766" y="19385"/>
                    <a:pt x="6773" y="19380"/>
                    <a:pt x="6857" y="18439"/>
                  </a:cubicBezTo>
                  <a:cubicBezTo>
                    <a:pt x="6948" y="17401"/>
                    <a:pt x="6962" y="17383"/>
                    <a:pt x="7752" y="16995"/>
                  </a:cubicBezTo>
                  <a:cubicBezTo>
                    <a:pt x="8340" y="16706"/>
                    <a:pt x="8432" y="16536"/>
                    <a:pt x="8325" y="15994"/>
                  </a:cubicBezTo>
                  <a:cubicBezTo>
                    <a:pt x="8282" y="15778"/>
                    <a:pt x="8243" y="15571"/>
                    <a:pt x="8238" y="15529"/>
                  </a:cubicBezTo>
                  <a:cubicBezTo>
                    <a:pt x="8224" y="15434"/>
                    <a:pt x="9072" y="14140"/>
                    <a:pt x="9183" y="14085"/>
                  </a:cubicBezTo>
                  <a:cubicBezTo>
                    <a:pt x="9222" y="14066"/>
                    <a:pt x="9264" y="14055"/>
                    <a:pt x="9320" y="14058"/>
                  </a:cubicBezTo>
                  <a:close/>
                </a:path>
              </a:pathLst>
            </a:custGeom>
            <a:ln w="12700" cap="flat">
              <a:noFill/>
              <a:miter lim="400000"/>
            </a:ln>
            <a:effectLst/>
          </p:spPr>
        </p:pic>
        <p:pic>
          <p:nvPicPr>
            <p:cNvPr id="15" name="Image" descr="Image">
              <a:extLst>
                <a:ext uri="{FF2B5EF4-FFF2-40B4-BE49-F238E27FC236}">
                  <a16:creationId xmlns:a16="http://schemas.microsoft.com/office/drawing/2014/main" id="{39B94961-555A-0E42-98B2-F10CAA1D2B2D}"/>
                </a:ext>
              </a:extLst>
            </p:cNvPr>
            <p:cNvPicPr>
              <a:picLocks noChangeAspect="1"/>
            </p:cNvPicPr>
            <p:nvPr/>
          </p:nvPicPr>
          <p:blipFill>
            <a:blip r:embed="rId4"/>
            <a:srcRect l="49377"/>
            <a:stretch>
              <a:fillRect/>
            </a:stretch>
          </p:blipFill>
          <p:spPr>
            <a:xfrm flipH="1">
              <a:off x="0" y="26973"/>
              <a:ext cx="492885" cy="1715297"/>
            </a:xfrm>
            <a:prstGeom prst="rect">
              <a:avLst/>
            </a:prstGeom>
            <a:ln w="12700" cap="flat">
              <a:noFill/>
              <a:miter lim="400000"/>
            </a:ln>
            <a:effectLst/>
          </p:spPr>
        </p:pic>
      </p:grpSp>
      <p:sp>
        <p:nvSpPr>
          <p:cNvPr id="16" name="Foundational">
            <a:extLst>
              <a:ext uri="{FF2B5EF4-FFF2-40B4-BE49-F238E27FC236}">
                <a16:creationId xmlns:a16="http://schemas.microsoft.com/office/drawing/2014/main" id="{FBCA8D6B-C123-3643-ABA5-130C490D0C81}"/>
              </a:ext>
            </a:extLst>
          </p:cNvPr>
          <p:cNvSpPr txBox="1"/>
          <p:nvPr/>
        </p:nvSpPr>
        <p:spPr>
          <a:xfrm>
            <a:off x="4541352" y="3287714"/>
            <a:ext cx="3109297" cy="532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4700" cap="small">
                <a:solidFill>
                  <a:srgbClr val="FFFFFF"/>
                </a:solidFill>
                <a:latin typeface="Gill Sans SemiBold"/>
                <a:ea typeface="Gill Sans SemiBold"/>
                <a:cs typeface="Gill Sans SemiBold"/>
                <a:sym typeface="Gill Sans SemiBold"/>
              </a:defRPr>
            </a:lvl1pPr>
          </a:lstStyle>
          <a:p>
            <a:r>
              <a:rPr sz="3305" b="1" dirty="0">
                <a:latin typeface="Calibri" panose="020F0502020204030204" pitchFamily="34" charset="0"/>
                <a:cs typeface="Calibri" panose="020F0502020204030204" pitchFamily="34" charset="0"/>
              </a:rPr>
              <a:t>Foundational</a:t>
            </a:r>
          </a:p>
        </p:txBody>
      </p:sp>
      <p:pic>
        <p:nvPicPr>
          <p:cNvPr id="17" name="Graphic 16" descr="Plant">
            <a:extLst>
              <a:ext uri="{FF2B5EF4-FFF2-40B4-BE49-F238E27FC236}">
                <a16:creationId xmlns:a16="http://schemas.microsoft.com/office/drawing/2014/main" id="{8C3075A7-3ADD-1249-A3B5-99472F1B47C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298902" y="6045336"/>
            <a:ext cx="685800" cy="685800"/>
          </a:xfrm>
          <a:prstGeom prst="rect">
            <a:avLst/>
          </a:prstGeom>
        </p:spPr>
      </p:pic>
    </p:spTree>
    <p:extLst>
      <p:ext uri="{BB962C8B-B14F-4D97-AF65-F5344CB8AC3E}">
        <p14:creationId xmlns:p14="http://schemas.microsoft.com/office/powerpoint/2010/main" val="27096329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p:tmAbs val="0"/>
                                  </p:iterate>
                                  <p:childTnLst>
                                    <p:set>
                                      <p:cBhvr>
                                        <p:cTn id="11" fill="hold"/>
                                        <p:tgtEl>
                                          <p:spTgt spid="16"/>
                                        </p:tgtEl>
                                        <p:attrNameLst>
                                          <p:attrName>style.visibility</p:attrName>
                                        </p:attrNameLst>
                                      </p:cBhvr>
                                      <p:to>
                                        <p:strVal val="visible"/>
                                      </p:to>
                                    </p:set>
                                    <p:animEffect transition="in" filter="wipe(left)">
                                      <p:cBhvr>
                                        <p:cTn id="12" dur="1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p:tmAbs val="0"/>
                                  </p:iterate>
                                  <p:childTnLst>
                                    <p:set>
                                      <p:cBhvr>
                                        <p:cTn id="16" fill="hold"/>
                                        <p:tgtEl>
                                          <p:spTgt spid="7"/>
                                        </p:tgtEl>
                                        <p:attrNameLst>
                                          <p:attrName>style.visibility</p:attrName>
                                        </p:attrNameLst>
                                      </p:cBhvr>
                                      <p:to>
                                        <p:strVal val="visible"/>
                                      </p:to>
                                    </p:set>
                                    <p:animEffect transition="in" filter="wipe(left)">
                                      <p:cBhvr>
                                        <p:cTn id="17" dur="1000"/>
                                        <p:tgtEl>
                                          <p:spTgt spid="7"/>
                                        </p:tgtEl>
                                      </p:cBhvr>
                                    </p:animEffect>
                                  </p:childTnLst>
                                </p:cTn>
                              </p:par>
                              <p:par>
                                <p:cTn id="18" presetID="22" presetClass="entr" presetSubtype="8" fill="hold" grpId="0" nodeType="withEffect">
                                  <p:stCondLst>
                                    <p:cond delay="0"/>
                                  </p:stCondLst>
                                  <p:iterate>
                                    <p:tmAbs val="0"/>
                                  </p:iterate>
                                  <p:childTnLst>
                                    <p:set>
                                      <p:cBhvr>
                                        <p:cTn id="19" fill="hold"/>
                                        <p:tgtEl>
                                          <p:spTgt spid="12"/>
                                        </p:tgtEl>
                                        <p:attrNameLst>
                                          <p:attrName>style.visibility</p:attrName>
                                        </p:attrNameLst>
                                      </p:cBhvr>
                                      <p:to>
                                        <p:strVal val="visible"/>
                                      </p:to>
                                    </p:set>
                                    <p:animEffect transition="in" filter="wipe(left)">
                                      <p:cBhvr>
                                        <p:cTn id="20" dur="1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iterate>
                                    <p:tmAbs val="0"/>
                                  </p:iterate>
                                  <p:childTnLst>
                                    <p:set>
                                      <p:cBhvr>
                                        <p:cTn id="24" fill="hold"/>
                                        <p:tgtEl>
                                          <p:spTgt spid="9"/>
                                        </p:tgtEl>
                                        <p:attrNameLst>
                                          <p:attrName>style.visibility</p:attrName>
                                        </p:attrNameLst>
                                      </p:cBhvr>
                                      <p:to>
                                        <p:strVal val="visible"/>
                                      </p:to>
                                    </p:set>
                                    <p:animEffect transition="in" filter="wipe(left)">
                                      <p:cBhvr>
                                        <p:cTn id="25" dur="1000"/>
                                        <p:tgtEl>
                                          <p:spTgt spid="9"/>
                                        </p:tgtEl>
                                      </p:cBhvr>
                                    </p:animEffect>
                                  </p:childTnLst>
                                </p:cTn>
                              </p:par>
                              <p:par>
                                <p:cTn id="26" presetID="22" presetClass="entr" presetSubtype="8" fill="hold" grpId="0" nodeType="withEffect">
                                  <p:stCondLst>
                                    <p:cond delay="0"/>
                                  </p:stCondLst>
                                  <p:iterate>
                                    <p:tmAbs val="0"/>
                                  </p:iterate>
                                  <p:childTnLst>
                                    <p:set>
                                      <p:cBhvr>
                                        <p:cTn id="27" fill="hold"/>
                                        <p:tgtEl>
                                          <p:spTgt spid="10"/>
                                        </p:tgtEl>
                                        <p:attrNameLst>
                                          <p:attrName>style.visibility</p:attrName>
                                        </p:attrNameLst>
                                      </p:cBhvr>
                                      <p:to>
                                        <p:strVal val="visible"/>
                                      </p:to>
                                    </p:set>
                                    <p:animEffect transition="in" filter="wipe(left)">
                                      <p:cBhvr>
                                        <p:cTn id="28" dur="1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iterate>
                                    <p:tmAbs val="0"/>
                                  </p:iterate>
                                  <p:childTnLst>
                                    <p:set>
                                      <p:cBhvr>
                                        <p:cTn id="32" fill="hold"/>
                                        <p:tgtEl>
                                          <p:spTgt spid="6"/>
                                        </p:tgtEl>
                                        <p:attrNameLst>
                                          <p:attrName>style.visibility</p:attrName>
                                        </p:attrNameLst>
                                      </p:cBhvr>
                                      <p:to>
                                        <p:strVal val="visible"/>
                                      </p:to>
                                    </p:set>
                                    <p:animEffect transition="in" filter="wipe(left)">
                                      <p:cBhvr>
                                        <p:cTn id="33" dur="1000"/>
                                        <p:tgtEl>
                                          <p:spTgt spid="6"/>
                                        </p:tgtEl>
                                      </p:cBhvr>
                                    </p:animEffect>
                                  </p:childTnLst>
                                </p:cTn>
                              </p:par>
                              <p:par>
                                <p:cTn id="34" presetID="22" presetClass="entr" presetSubtype="8" fill="hold" grpId="0" nodeType="withEffect">
                                  <p:stCondLst>
                                    <p:cond delay="0"/>
                                  </p:stCondLst>
                                  <p:iterate>
                                    <p:tmAbs val="0"/>
                                  </p:iterate>
                                  <p:childTnLst>
                                    <p:set>
                                      <p:cBhvr>
                                        <p:cTn id="35" fill="hold"/>
                                        <p:tgtEl>
                                          <p:spTgt spid="8"/>
                                        </p:tgtEl>
                                        <p:attrNameLst>
                                          <p:attrName>style.visibility</p:attrName>
                                        </p:attrNameLst>
                                      </p:cBhvr>
                                      <p:to>
                                        <p:strVal val="visible"/>
                                      </p:to>
                                    </p:set>
                                    <p:animEffect transition="in" filter="wipe(left)">
                                      <p:cBhvr>
                                        <p:cTn id="3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P spid="7" grpId="0" animBg="1" advAuto="0"/>
      <p:bldP spid="8" grpId="0" animBg="1" advAuto="0"/>
      <p:bldP spid="9" grpId="0" animBg="1" advAuto="0"/>
      <p:bldP spid="10" grpId="0" animBg="1" advAuto="0"/>
      <p:bldP spid="11" grpId="0" animBg="1" advAuto="0"/>
      <p:bldP spid="12" grpId="0" animBg="1" advAuto="0"/>
      <p:bldP spid="16" grpId="0"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658F25-FA78-5144-B981-B517C310B616}"/>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F817F904-C21A-6940-BD74-341E7A301A41}"/>
              </a:ext>
            </a:extLst>
          </p:cNvPr>
          <p:cNvSpPr>
            <a:spLocks noGrp="1"/>
          </p:cNvSpPr>
          <p:nvPr>
            <p:ph type="body" sz="quarter" idx="15"/>
          </p:nvPr>
        </p:nvSpPr>
        <p:spPr/>
        <p:txBody>
          <a:bodyPr/>
          <a:lstStyle/>
          <a:p>
            <a:endParaRPr lang="en-US"/>
          </a:p>
        </p:txBody>
      </p:sp>
      <p:sp>
        <p:nvSpPr>
          <p:cNvPr id="5" name="Rounded Rectangle">
            <a:extLst>
              <a:ext uri="{FF2B5EF4-FFF2-40B4-BE49-F238E27FC236}">
                <a16:creationId xmlns:a16="http://schemas.microsoft.com/office/drawing/2014/main" id="{4A321682-B4EA-7B4C-B75D-CE3A73DC3C04}"/>
              </a:ext>
            </a:extLst>
          </p:cNvPr>
          <p:cNvSpPr/>
          <p:nvPr/>
        </p:nvSpPr>
        <p:spPr>
          <a:xfrm>
            <a:off x="7084934" y="1933693"/>
            <a:ext cx="2367932" cy="2807082"/>
          </a:xfrm>
          <a:prstGeom prst="roundRect">
            <a:avLst>
              <a:gd name="adj" fmla="val 11865"/>
            </a:avLst>
          </a:prstGeom>
          <a:solidFill>
            <a:srgbClr val="808785">
              <a:alpha val="85104"/>
            </a:srgbClr>
          </a:solidFill>
          <a:ln w="12700">
            <a:miter lim="400000"/>
          </a:ln>
        </p:spPr>
        <p:txBody>
          <a:bodyPr lIns="35719" tIns="35719" rIns="35719" bIns="35719" anchor="ctr"/>
          <a:lstStyle/>
          <a:p>
            <a:pPr defTabSz="383963">
              <a:defRPr sz="3000">
                <a:solidFill>
                  <a:srgbClr val="FFFFFF"/>
                </a:solidFill>
              </a:defRPr>
            </a:pPr>
            <a:endParaRPr sz="2109" dirty="0">
              <a:latin typeface="Calibri Light" panose="020F0302020204030204" pitchFamily="34" charset="0"/>
              <a:cs typeface="Calibri Light" panose="020F0302020204030204" pitchFamily="34" charset="0"/>
            </a:endParaRPr>
          </a:p>
        </p:txBody>
      </p:sp>
      <p:sp>
        <p:nvSpPr>
          <p:cNvPr id="6" name="Rounded Rectangle">
            <a:extLst>
              <a:ext uri="{FF2B5EF4-FFF2-40B4-BE49-F238E27FC236}">
                <a16:creationId xmlns:a16="http://schemas.microsoft.com/office/drawing/2014/main" id="{8845D4F4-5CEA-A249-B6AC-DD247497ABE8}"/>
              </a:ext>
            </a:extLst>
          </p:cNvPr>
          <p:cNvSpPr/>
          <p:nvPr/>
        </p:nvSpPr>
        <p:spPr>
          <a:xfrm>
            <a:off x="2860353" y="1933693"/>
            <a:ext cx="2367932" cy="2807082"/>
          </a:xfrm>
          <a:prstGeom prst="roundRect">
            <a:avLst>
              <a:gd name="adj" fmla="val 11865"/>
            </a:avLst>
          </a:prstGeom>
          <a:solidFill>
            <a:srgbClr val="808785">
              <a:alpha val="85104"/>
            </a:srgbClr>
          </a:solidFill>
          <a:ln w="12700">
            <a:miter lim="400000"/>
          </a:ln>
        </p:spPr>
        <p:txBody>
          <a:bodyPr lIns="35719" tIns="35719" rIns="35719" bIns="35719" anchor="ctr"/>
          <a:lstStyle/>
          <a:p>
            <a:pPr defTabSz="383963">
              <a:defRPr sz="3000">
                <a:solidFill>
                  <a:srgbClr val="FFFFFF"/>
                </a:solidFill>
              </a:defRPr>
            </a:pPr>
            <a:endParaRPr sz="2109" dirty="0">
              <a:latin typeface="Calibri Light" panose="020F0302020204030204" pitchFamily="34" charset="0"/>
              <a:cs typeface="Calibri Light" panose="020F0302020204030204" pitchFamily="34" charset="0"/>
            </a:endParaRPr>
          </a:p>
        </p:txBody>
      </p:sp>
      <p:sp>
        <p:nvSpPr>
          <p:cNvPr id="7" name="Advanced…">
            <a:extLst>
              <a:ext uri="{FF2B5EF4-FFF2-40B4-BE49-F238E27FC236}">
                <a16:creationId xmlns:a16="http://schemas.microsoft.com/office/drawing/2014/main" id="{77960302-19AF-054E-B8E2-4DBF0ACDB0CD}"/>
              </a:ext>
            </a:extLst>
          </p:cNvPr>
          <p:cNvSpPr txBox="1"/>
          <p:nvPr/>
        </p:nvSpPr>
        <p:spPr>
          <a:xfrm>
            <a:off x="7612231" y="1932954"/>
            <a:ext cx="1313336" cy="532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lgn="ctr" defTabSz="383963">
              <a:defRPr sz="2400">
                <a:solidFill>
                  <a:srgbClr val="FFFFFF"/>
                </a:solidFill>
              </a:defRPr>
            </a:pPr>
            <a:r>
              <a:rPr sz="1687" dirty="0">
                <a:latin typeface="Calibri Light" panose="020F0302020204030204" pitchFamily="34" charset="0"/>
                <a:cs typeface="Calibri Light" panose="020F0302020204030204" pitchFamily="34" charset="0"/>
              </a:rPr>
              <a:t>Advanced</a:t>
            </a:r>
          </a:p>
          <a:p>
            <a:pPr algn="ctr" defTabSz="383963">
              <a:defRPr sz="2000">
                <a:solidFill>
                  <a:srgbClr val="FFFFFF"/>
                </a:solidFill>
              </a:defRPr>
            </a:pPr>
            <a:r>
              <a:rPr sz="1406" dirty="0">
                <a:latin typeface="Calibri Light" panose="020F0302020204030204" pitchFamily="34" charset="0"/>
                <a:cs typeface="Calibri Light" panose="020F0302020204030204" pitchFamily="34" charset="0"/>
              </a:rPr>
              <a:t>Grades 11-12</a:t>
            </a:r>
          </a:p>
        </p:txBody>
      </p:sp>
      <p:sp>
        <p:nvSpPr>
          <p:cNvPr id="8" name="Rounded Rectangle">
            <a:extLst>
              <a:ext uri="{FF2B5EF4-FFF2-40B4-BE49-F238E27FC236}">
                <a16:creationId xmlns:a16="http://schemas.microsoft.com/office/drawing/2014/main" id="{E8B66B07-EFC9-0A4C-AD49-3DCEBE06A6DC}"/>
              </a:ext>
            </a:extLst>
          </p:cNvPr>
          <p:cNvSpPr/>
          <p:nvPr/>
        </p:nvSpPr>
        <p:spPr>
          <a:xfrm>
            <a:off x="4972643" y="1933693"/>
            <a:ext cx="2367931" cy="2807082"/>
          </a:xfrm>
          <a:prstGeom prst="roundRect">
            <a:avLst>
              <a:gd name="adj" fmla="val 11865"/>
            </a:avLst>
          </a:prstGeom>
          <a:solidFill>
            <a:srgbClr val="808785">
              <a:alpha val="85104"/>
            </a:srgbClr>
          </a:solidFill>
          <a:ln w="12700">
            <a:miter lim="400000"/>
          </a:ln>
        </p:spPr>
        <p:txBody>
          <a:bodyPr lIns="35719" tIns="35719" rIns="35719" bIns="35719" anchor="ctr"/>
          <a:lstStyle/>
          <a:p>
            <a:pPr defTabSz="383963">
              <a:defRPr sz="3000">
                <a:solidFill>
                  <a:srgbClr val="FFFFFF"/>
                </a:solidFill>
              </a:defRPr>
            </a:pPr>
            <a:endParaRPr sz="2109" dirty="0">
              <a:latin typeface="Calibri Light" panose="020F0302020204030204" pitchFamily="34" charset="0"/>
              <a:cs typeface="Calibri Light" panose="020F0302020204030204" pitchFamily="34" charset="0"/>
            </a:endParaRPr>
          </a:p>
        </p:txBody>
      </p:sp>
      <p:sp>
        <p:nvSpPr>
          <p:cNvPr id="9" name="Intermediate…">
            <a:extLst>
              <a:ext uri="{FF2B5EF4-FFF2-40B4-BE49-F238E27FC236}">
                <a16:creationId xmlns:a16="http://schemas.microsoft.com/office/drawing/2014/main" id="{DE1BBFBB-0E44-7544-962C-404595AD4216}"/>
              </a:ext>
            </a:extLst>
          </p:cNvPr>
          <p:cNvSpPr txBox="1"/>
          <p:nvPr/>
        </p:nvSpPr>
        <p:spPr>
          <a:xfrm>
            <a:off x="5499941" y="1932954"/>
            <a:ext cx="1313336" cy="532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lgn="ctr" defTabSz="383963">
              <a:defRPr sz="2400">
                <a:solidFill>
                  <a:srgbClr val="FFFFFF"/>
                </a:solidFill>
              </a:defRPr>
            </a:pPr>
            <a:r>
              <a:rPr sz="1687" dirty="0">
                <a:latin typeface="Calibri Light" panose="020F0302020204030204" pitchFamily="34" charset="0"/>
                <a:cs typeface="Calibri Light" panose="020F0302020204030204" pitchFamily="34" charset="0"/>
              </a:rPr>
              <a:t>Intermediate</a:t>
            </a:r>
          </a:p>
          <a:p>
            <a:pPr algn="ctr" defTabSz="383963">
              <a:defRPr sz="2000">
                <a:solidFill>
                  <a:srgbClr val="FFFFFF"/>
                </a:solidFill>
              </a:defRPr>
            </a:pPr>
            <a:r>
              <a:rPr sz="1406" dirty="0">
                <a:latin typeface="Calibri Light" panose="020F0302020204030204" pitchFamily="34" charset="0"/>
                <a:cs typeface="Calibri Light" panose="020F0302020204030204" pitchFamily="34" charset="0"/>
              </a:rPr>
              <a:t>Grades 9-11</a:t>
            </a:r>
          </a:p>
        </p:txBody>
      </p:sp>
      <p:sp>
        <p:nvSpPr>
          <p:cNvPr id="10" name="Arrow">
            <a:extLst>
              <a:ext uri="{FF2B5EF4-FFF2-40B4-BE49-F238E27FC236}">
                <a16:creationId xmlns:a16="http://schemas.microsoft.com/office/drawing/2014/main" id="{F6140107-6375-384B-8F97-FBBD0C0D6391}"/>
              </a:ext>
            </a:extLst>
          </p:cNvPr>
          <p:cNvSpPr/>
          <p:nvPr/>
        </p:nvSpPr>
        <p:spPr>
          <a:xfrm>
            <a:off x="2449842" y="2257948"/>
            <a:ext cx="8089215" cy="2592416"/>
          </a:xfrm>
          <a:prstGeom prst="rightArrow">
            <a:avLst>
              <a:gd name="adj1" fmla="val 82884"/>
              <a:gd name="adj2" fmla="val 32955"/>
            </a:avLst>
          </a:prstGeom>
          <a:solidFill>
            <a:srgbClr val="005543"/>
          </a:solidFill>
          <a:ln w="12700">
            <a:miter lim="400000"/>
          </a:ln>
          <a:effectLst>
            <a:outerShdw blurRad="127000" dist="54193" dir="4654599" rotWithShape="0">
              <a:srgbClr val="000000">
                <a:alpha val="50000"/>
              </a:srgbClr>
            </a:outerShdw>
          </a:effectLst>
        </p:spPr>
        <p:txBody>
          <a:bodyPr lIns="35719" tIns="35719" rIns="35719" bIns="35719" anchor="ctr"/>
          <a:lstStyle/>
          <a:p>
            <a:pPr>
              <a:defRPr sz="2400">
                <a:solidFill>
                  <a:srgbClr val="FFFFFF"/>
                </a:solidFill>
                <a:latin typeface="Helvetica Light"/>
                <a:ea typeface="Helvetica Light"/>
                <a:cs typeface="Helvetica Light"/>
                <a:sym typeface="Helvetica Light"/>
              </a:defRPr>
            </a:pPr>
            <a:endParaRPr sz="1687"/>
          </a:p>
        </p:txBody>
      </p:sp>
      <p:sp>
        <p:nvSpPr>
          <p:cNvPr id="11" name="SAE Student Roadmap">
            <a:extLst>
              <a:ext uri="{FF2B5EF4-FFF2-40B4-BE49-F238E27FC236}">
                <a16:creationId xmlns:a16="http://schemas.microsoft.com/office/drawing/2014/main" id="{14D04D99-C397-D742-9EBC-A9DA1A5DD5C0}"/>
              </a:ext>
            </a:extLst>
          </p:cNvPr>
          <p:cNvSpPr txBox="1"/>
          <p:nvPr/>
        </p:nvSpPr>
        <p:spPr>
          <a:xfrm>
            <a:off x="3672320" y="1332634"/>
            <a:ext cx="5086314" cy="5257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457200">
              <a:defRPr sz="4200" b="1" i="1">
                <a:solidFill>
                  <a:srgbClr val="000000"/>
                </a:solidFill>
                <a:latin typeface="Gill Sans"/>
                <a:ea typeface="Gill Sans"/>
                <a:cs typeface="Gill Sans"/>
                <a:sym typeface="Gill Sans"/>
              </a:defRPr>
            </a:lvl1pPr>
          </a:lstStyle>
          <a:p>
            <a:pPr algn="ctr"/>
            <a:r>
              <a:rPr sz="2953" i="0" dirty="0">
                <a:latin typeface="Calibri" panose="020F0502020204030204" pitchFamily="34" charset="0"/>
                <a:cs typeface="Calibri" panose="020F0502020204030204" pitchFamily="34" charset="0"/>
              </a:rPr>
              <a:t>SAE Student Roadmap</a:t>
            </a:r>
          </a:p>
        </p:txBody>
      </p:sp>
      <p:grpSp>
        <p:nvGrpSpPr>
          <p:cNvPr id="12" name="Group">
            <a:extLst>
              <a:ext uri="{FF2B5EF4-FFF2-40B4-BE49-F238E27FC236}">
                <a16:creationId xmlns:a16="http://schemas.microsoft.com/office/drawing/2014/main" id="{E8F93FF5-12BB-AE46-BCF5-8645F3D828A3}"/>
              </a:ext>
            </a:extLst>
          </p:cNvPr>
          <p:cNvGrpSpPr/>
          <p:nvPr/>
        </p:nvGrpSpPr>
        <p:grpSpPr>
          <a:xfrm>
            <a:off x="1651695" y="2926409"/>
            <a:ext cx="768844" cy="1225075"/>
            <a:chOff x="0" y="-58"/>
            <a:chExt cx="1093465" cy="1742328"/>
          </a:xfrm>
        </p:grpSpPr>
        <p:pic>
          <p:nvPicPr>
            <p:cNvPr id="13" name="Image" descr="Image">
              <a:extLst>
                <a:ext uri="{FF2B5EF4-FFF2-40B4-BE49-F238E27FC236}">
                  <a16:creationId xmlns:a16="http://schemas.microsoft.com/office/drawing/2014/main" id="{CEC18EF3-F543-D44B-95C9-DFFFBEB1C6F4}"/>
                </a:ext>
              </a:extLst>
            </p:cNvPr>
            <p:cNvPicPr>
              <a:picLocks noChangeAspect="1"/>
            </p:cNvPicPr>
            <p:nvPr/>
          </p:nvPicPr>
          <p:blipFill>
            <a:blip r:embed="rId3"/>
            <a:srcRect l="43070" t="8554" r="35127" b="3582"/>
            <a:stretch>
              <a:fillRect/>
            </a:stretch>
          </p:blipFill>
          <p:spPr>
            <a:xfrm>
              <a:off x="404868" y="-59"/>
              <a:ext cx="688598" cy="1563380"/>
            </a:xfrm>
            <a:custGeom>
              <a:avLst/>
              <a:gdLst/>
              <a:ahLst/>
              <a:cxnLst>
                <a:cxn ang="0">
                  <a:pos x="wd2" y="hd2"/>
                </a:cxn>
                <a:cxn ang="5400000">
                  <a:pos x="wd2" y="hd2"/>
                </a:cxn>
                <a:cxn ang="10800000">
                  <a:pos x="wd2" y="hd2"/>
                </a:cxn>
                <a:cxn ang="16200000">
                  <a:pos x="wd2" y="hd2"/>
                </a:cxn>
              </a:cxnLst>
              <a:rect l="0" t="0" r="r" b="b"/>
              <a:pathLst>
                <a:path w="21588" h="21546" extrusionOk="0">
                  <a:moveTo>
                    <a:pt x="9395" y="1"/>
                  </a:moveTo>
                  <a:cubicBezTo>
                    <a:pt x="8695" y="-12"/>
                    <a:pt x="7998" y="131"/>
                    <a:pt x="7155" y="444"/>
                  </a:cubicBezTo>
                  <a:lnTo>
                    <a:pt x="6371" y="739"/>
                  </a:lnTo>
                  <a:lnTo>
                    <a:pt x="6434" y="1171"/>
                  </a:lnTo>
                  <a:cubicBezTo>
                    <a:pt x="6467" y="1411"/>
                    <a:pt x="6629" y="1822"/>
                    <a:pt x="6794" y="2079"/>
                  </a:cubicBezTo>
                  <a:cubicBezTo>
                    <a:pt x="7260" y="2808"/>
                    <a:pt x="7178" y="3155"/>
                    <a:pt x="6521" y="3255"/>
                  </a:cubicBezTo>
                  <a:cubicBezTo>
                    <a:pt x="6275" y="3293"/>
                    <a:pt x="6160" y="3346"/>
                    <a:pt x="6160" y="3419"/>
                  </a:cubicBezTo>
                  <a:cubicBezTo>
                    <a:pt x="6160" y="3604"/>
                    <a:pt x="5847" y="3808"/>
                    <a:pt x="5326" y="3955"/>
                  </a:cubicBezTo>
                  <a:cubicBezTo>
                    <a:pt x="5050" y="4034"/>
                    <a:pt x="4608" y="4193"/>
                    <a:pt x="4343" y="4316"/>
                  </a:cubicBezTo>
                  <a:cubicBezTo>
                    <a:pt x="4056" y="4451"/>
                    <a:pt x="3763" y="4546"/>
                    <a:pt x="3609" y="4546"/>
                  </a:cubicBezTo>
                  <a:cubicBezTo>
                    <a:pt x="3393" y="4546"/>
                    <a:pt x="3362" y="4567"/>
                    <a:pt x="3423" y="4672"/>
                  </a:cubicBezTo>
                  <a:cubicBezTo>
                    <a:pt x="3485" y="4781"/>
                    <a:pt x="3410" y="4817"/>
                    <a:pt x="2875" y="4967"/>
                  </a:cubicBezTo>
                  <a:cubicBezTo>
                    <a:pt x="2128" y="5177"/>
                    <a:pt x="1677" y="5405"/>
                    <a:pt x="1332" y="5744"/>
                  </a:cubicBezTo>
                  <a:cubicBezTo>
                    <a:pt x="1144" y="5929"/>
                    <a:pt x="968" y="6021"/>
                    <a:pt x="698" y="6072"/>
                  </a:cubicBezTo>
                  <a:cubicBezTo>
                    <a:pt x="172" y="6172"/>
                    <a:pt x="15" y="6381"/>
                    <a:pt x="1" y="6980"/>
                  </a:cubicBezTo>
                  <a:cubicBezTo>
                    <a:pt x="-12" y="7533"/>
                    <a:pt x="193" y="8450"/>
                    <a:pt x="362" y="8588"/>
                  </a:cubicBezTo>
                  <a:cubicBezTo>
                    <a:pt x="421" y="8637"/>
                    <a:pt x="474" y="8846"/>
                    <a:pt x="474" y="9053"/>
                  </a:cubicBezTo>
                  <a:cubicBezTo>
                    <a:pt x="474" y="9389"/>
                    <a:pt x="515" y="9476"/>
                    <a:pt x="934" y="9852"/>
                  </a:cubicBezTo>
                  <a:cubicBezTo>
                    <a:pt x="1456" y="10320"/>
                    <a:pt x="1741" y="10409"/>
                    <a:pt x="2377" y="10322"/>
                  </a:cubicBezTo>
                  <a:cubicBezTo>
                    <a:pt x="2576" y="10295"/>
                    <a:pt x="3010" y="10259"/>
                    <a:pt x="3348" y="10240"/>
                  </a:cubicBezTo>
                  <a:cubicBezTo>
                    <a:pt x="4258" y="10189"/>
                    <a:pt x="4521" y="10327"/>
                    <a:pt x="4132" y="10656"/>
                  </a:cubicBezTo>
                  <a:cubicBezTo>
                    <a:pt x="4036" y="10736"/>
                    <a:pt x="3958" y="10862"/>
                    <a:pt x="3958" y="10935"/>
                  </a:cubicBezTo>
                  <a:cubicBezTo>
                    <a:pt x="3957" y="11007"/>
                    <a:pt x="3858" y="11197"/>
                    <a:pt x="3734" y="11356"/>
                  </a:cubicBezTo>
                  <a:cubicBezTo>
                    <a:pt x="3610" y="11514"/>
                    <a:pt x="3501" y="11683"/>
                    <a:pt x="3497" y="11733"/>
                  </a:cubicBezTo>
                  <a:cubicBezTo>
                    <a:pt x="3493" y="11783"/>
                    <a:pt x="3458" y="11916"/>
                    <a:pt x="3423" y="12029"/>
                  </a:cubicBezTo>
                  <a:cubicBezTo>
                    <a:pt x="3337" y="12301"/>
                    <a:pt x="3712" y="12763"/>
                    <a:pt x="4231" y="13029"/>
                  </a:cubicBezTo>
                  <a:lnTo>
                    <a:pt x="4629" y="13237"/>
                  </a:lnTo>
                  <a:lnTo>
                    <a:pt x="4642" y="14233"/>
                  </a:lnTo>
                  <a:cubicBezTo>
                    <a:pt x="4647" y="14931"/>
                    <a:pt x="4595" y="15349"/>
                    <a:pt x="4468" y="15644"/>
                  </a:cubicBezTo>
                  <a:cubicBezTo>
                    <a:pt x="4368" y="15875"/>
                    <a:pt x="4267" y="16121"/>
                    <a:pt x="4244" y="16191"/>
                  </a:cubicBezTo>
                  <a:cubicBezTo>
                    <a:pt x="4221" y="16261"/>
                    <a:pt x="4095" y="16563"/>
                    <a:pt x="3970" y="16858"/>
                  </a:cubicBezTo>
                  <a:cubicBezTo>
                    <a:pt x="3372" y="18265"/>
                    <a:pt x="3325" y="19573"/>
                    <a:pt x="3858" y="19855"/>
                  </a:cubicBezTo>
                  <a:cubicBezTo>
                    <a:pt x="3937" y="19897"/>
                    <a:pt x="3985" y="20073"/>
                    <a:pt x="3970" y="20293"/>
                  </a:cubicBezTo>
                  <a:cubicBezTo>
                    <a:pt x="3936" y="20801"/>
                    <a:pt x="4044" y="20910"/>
                    <a:pt x="4729" y="21020"/>
                  </a:cubicBezTo>
                  <a:cubicBezTo>
                    <a:pt x="5037" y="21070"/>
                    <a:pt x="5663" y="21181"/>
                    <a:pt x="6110" y="21267"/>
                  </a:cubicBezTo>
                  <a:cubicBezTo>
                    <a:pt x="6557" y="21352"/>
                    <a:pt x="7154" y="21450"/>
                    <a:pt x="7441" y="21485"/>
                  </a:cubicBezTo>
                  <a:cubicBezTo>
                    <a:pt x="8283" y="21588"/>
                    <a:pt x="8736" y="21567"/>
                    <a:pt x="9967" y="21371"/>
                  </a:cubicBezTo>
                  <a:cubicBezTo>
                    <a:pt x="10533" y="21280"/>
                    <a:pt x="10592" y="21190"/>
                    <a:pt x="10166" y="21059"/>
                  </a:cubicBezTo>
                  <a:cubicBezTo>
                    <a:pt x="9486" y="20849"/>
                    <a:pt x="9192" y="20728"/>
                    <a:pt x="9258" y="20681"/>
                  </a:cubicBezTo>
                  <a:cubicBezTo>
                    <a:pt x="9364" y="20606"/>
                    <a:pt x="10727" y="20683"/>
                    <a:pt x="11734" y="20824"/>
                  </a:cubicBezTo>
                  <a:cubicBezTo>
                    <a:pt x="12817" y="20975"/>
                    <a:pt x="14067" y="21023"/>
                    <a:pt x="14732" y="20944"/>
                  </a:cubicBezTo>
                  <a:cubicBezTo>
                    <a:pt x="15004" y="20911"/>
                    <a:pt x="15238" y="20871"/>
                    <a:pt x="15243" y="20851"/>
                  </a:cubicBezTo>
                  <a:cubicBezTo>
                    <a:pt x="15247" y="20831"/>
                    <a:pt x="15271" y="20775"/>
                    <a:pt x="15292" y="20725"/>
                  </a:cubicBezTo>
                  <a:cubicBezTo>
                    <a:pt x="15336" y="20623"/>
                    <a:pt x="14647" y="20451"/>
                    <a:pt x="13625" y="20304"/>
                  </a:cubicBezTo>
                  <a:cubicBezTo>
                    <a:pt x="13059" y="20223"/>
                    <a:pt x="12925" y="20164"/>
                    <a:pt x="12480" y="19845"/>
                  </a:cubicBezTo>
                  <a:cubicBezTo>
                    <a:pt x="12036" y="19525"/>
                    <a:pt x="12028" y="19545"/>
                    <a:pt x="12431" y="18811"/>
                  </a:cubicBezTo>
                  <a:cubicBezTo>
                    <a:pt x="12642" y="18426"/>
                    <a:pt x="12897" y="17946"/>
                    <a:pt x="12991" y="17750"/>
                  </a:cubicBezTo>
                  <a:cubicBezTo>
                    <a:pt x="13084" y="17553"/>
                    <a:pt x="13310" y="17213"/>
                    <a:pt x="13501" y="16995"/>
                  </a:cubicBezTo>
                  <a:cubicBezTo>
                    <a:pt x="13692" y="16777"/>
                    <a:pt x="13828" y="16570"/>
                    <a:pt x="13799" y="16535"/>
                  </a:cubicBezTo>
                  <a:cubicBezTo>
                    <a:pt x="13770" y="16501"/>
                    <a:pt x="13935" y="16387"/>
                    <a:pt x="14160" y="16284"/>
                  </a:cubicBezTo>
                  <a:cubicBezTo>
                    <a:pt x="14556" y="16102"/>
                    <a:pt x="14569" y="16084"/>
                    <a:pt x="14620" y="15622"/>
                  </a:cubicBezTo>
                  <a:cubicBezTo>
                    <a:pt x="14668" y="15189"/>
                    <a:pt x="14624" y="15073"/>
                    <a:pt x="14197" y="14353"/>
                  </a:cubicBezTo>
                  <a:cubicBezTo>
                    <a:pt x="13939" y="13918"/>
                    <a:pt x="13640" y="13353"/>
                    <a:pt x="13538" y="13101"/>
                  </a:cubicBezTo>
                  <a:cubicBezTo>
                    <a:pt x="13367" y="12679"/>
                    <a:pt x="13141" y="12409"/>
                    <a:pt x="12368" y="11728"/>
                  </a:cubicBezTo>
                  <a:cubicBezTo>
                    <a:pt x="12214" y="11592"/>
                    <a:pt x="12084" y="11446"/>
                    <a:pt x="12082" y="11400"/>
                  </a:cubicBezTo>
                  <a:cubicBezTo>
                    <a:pt x="12080" y="11353"/>
                    <a:pt x="12002" y="11268"/>
                    <a:pt x="11908" y="11214"/>
                  </a:cubicBezTo>
                  <a:cubicBezTo>
                    <a:pt x="11814" y="11159"/>
                    <a:pt x="11746" y="11064"/>
                    <a:pt x="11746" y="11006"/>
                  </a:cubicBezTo>
                  <a:cubicBezTo>
                    <a:pt x="11746" y="10947"/>
                    <a:pt x="11660" y="10850"/>
                    <a:pt x="11560" y="10787"/>
                  </a:cubicBezTo>
                  <a:cubicBezTo>
                    <a:pt x="11418" y="10698"/>
                    <a:pt x="11409" y="10636"/>
                    <a:pt x="11497" y="10508"/>
                  </a:cubicBezTo>
                  <a:cubicBezTo>
                    <a:pt x="11560" y="10417"/>
                    <a:pt x="11637" y="10175"/>
                    <a:pt x="11672" y="9967"/>
                  </a:cubicBezTo>
                  <a:cubicBezTo>
                    <a:pt x="11735" y="9586"/>
                    <a:pt x="11958" y="9369"/>
                    <a:pt x="12194" y="9474"/>
                  </a:cubicBezTo>
                  <a:cubicBezTo>
                    <a:pt x="12255" y="9501"/>
                    <a:pt x="12570" y="9758"/>
                    <a:pt x="12891" y="10043"/>
                  </a:cubicBezTo>
                  <a:cubicBezTo>
                    <a:pt x="13212" y="10329"/>
                    <a:pt x="13518" y="10574"/>
                    <a:pt x="13575" y="10590"/>
                  </a:cubicBezTo>
                  <a:cubicBezTo>
                    <a:pt x="13633" y="10606"/>
                    <a:pt x="13838" y="10596"/>
                    <a:pt x="14023" y="10568"/>
                  </a:cubicBezTo>
                  <a:cubicBezTo>
                    <a:pt x="14208" y="10540"/>
                    <a:pt x="15799" y="10355"/>
                    <a:pt x="17557" y="10158"/>
                  </a:cubicBezTo>
                  <a:cubicBezTo>
                    <a:pt x="19314" y="9961"/>
                    <a:pt x="20933" y="9780"/>
                    <a:pt x="21165" y="9753"/>
                  </a:cubicBezTo>
                  <a:lnTo>
                    <a:pt x="21588" y="9704"/>
                  </a:lnTo>
                  <a:lnTo>
                    <a:pt x="21190" y="9234"/>
                  </a:lnTo>
                  <a:cubicBezTo>
                    <a:pt x="20584" y="8512"/>
                    <a:pt x="19995" y="7761"/>
                    <a:pt x="19809" y="7494"/>
                  </a:cubicBezTo>
                  <a:cubicBezTo>
                    <a:pt x="19716" y="7362"/>
                    <a:pt x="19600" y="7246"/>
                    <a:pt x="19547" y="7232"/>
                  </a:cubicBezTo>
                  <a:cubicBezTo>
                    <a:pt x="19495" y="7217"/>
                    <a:pt x="18623" y="7307"/>
                    <a:pt x="17607" y="7434"/>
                  </a:cubicBezTo>
                  <a:cubicBezTo>
                    <a:pt x="15844" y="7655"/>
                    <a:pt x="15721" y="7667"/>
                    <a:pt x="15043" y="7615"/>
                  </a:cubicBezTo>
                  <a:cubicBezTo>
                    <a:pt x="14653" y="7585"/>
                    <a:pt x="13755" y="7560"/>
                    <a:pt x="13053" y="7560"/>
                  </a:cubicBezTo>
                  <a:cubicBezTo>
                    <a:pt x="11303" y="7560"/>
                    <a:pt x="11339" y="7580"/>
                    <a:pt x="11323" y="6597"/>
                  </a:cubicBezTo>
                  <a:cubicBezTo>
                    <a:pt x="11315" y="6047"/>
                    <a:pt x="11267" y="5779"/>
                    <a:pt x="11124" y="5591"/>
                  </a:cubicBezTo>
                  <a:cubicBezTo>
                    <a:pt x="10884" y="5274"/>
                    <a:pt x="10667" y="4693"/>
                    <a:pt x="10689" y="4399"/>
                  </a:cubicBezTo>
                  <a:cubicBezTo>
                    <a:pt x="10702" y="4212"/>
                    <a:pt x="10638" y="4147"/>
                    <a:pt x="10291" y="3977"/>
                  </a:cubicBezTo>
                  <a:cubicBezTo>
                    <a:pt x="10064" y="3867"/>
                    <a:pt x="9880" y="3743"/>
                    <a:pt x="9880" y="3698"/>
                  </a:cubicBezTo>
                  <a:cubicBezTo>
                    <a:pt x="9880" y="3654"/>
                    <a:pt x="10043" y="3550"/>
                    <a:pt x="10241" y="3469"/>
                  </a:cubicBezTo>
                  <a:cubicBezTo>
                    <a:pt x="10860" y="3214"/>
                    <a:pt x="11622" y="2378"/>
                    <a:pt x="11622" y="1954"/>
                  </a:cubicBezTo>
                  <a:cubicBezTo>
                    <a:pt x="11622" y="1831"/>
                    <a:pt x="11742" y="1621"/>
                    <a:pt x="11883" y="1489"/>
                  </a:cubicBezTo>
                  <a:cubicBezTo>
                    <a:pt x="12196" y="1195"/>
                    <a:pt x="12214" y="855"/>
                    <a:pt x="11920" y="712"/>
                  </a:cubicBezTo>
                  <a:cubicBezTo>
                    <a:pt x="11804" y="656"/>
                    <a:pt x="11654" y="560"/>
                    <a:pt x="11585" y="499"/>
                  </a:cubicBezTo>
                  <a:cubicBezTo>
                    <a:pt x="11515" y="437"/>
                    <a:pt x="11116" y="299"/>
                    <a:pt x="10701" y="192"/>
                  </a:cubicBezTo>
                  <a:cubicBezTo>
                    <a:pt x="10238" y="74"/>
                    <a:pt x="9815" y="9"/>
                    <a:pt x="9395" y="1"/>
                  </a:cubicBezTo>
                  <a:close/>
                  <a:moveTo>
                    <a:pt x="9320" y="14058"/>
                  </a:moveTo>
                  <a:cubicBezTo>
                    <a:pt x="9489" y="14065"/>
                    <a:pt x="9727" y="14164"/>
                    <a:pt x="9942" y="14326"/>
                  </a:cubicBezTo>
                  <a:cubicBezTo>
                    <a:pt x="10100" y="14444"/>
                    <a:pt x="10228" y="14570"/>
                    <a:pt x="10228" y="14605"/>
                  </a:cubicBezTo>
                  <a:cubicBezTo>
                    <a:pt x="10228" y="14639"/>
                    <a:pt x="10362" y="14739"/>
                    <a:pt x="10515" y="14829"/>
                  </a:cubicBezTo>
                  <a:cubicBezTo>
                    <a:pt x="10679" y="14925"/>
                    <a:pt x="10827" y="15102"/>
                    <a:pt x="10875" y="15261"/>
                  </a:cubicBezTo>
                  <a:cubicBezTo>
                    <a:pt x="10945" y="15492"/>
                    <a:pt x="10905" y="15567"/>
                    <a:pt x="10651" y="15781"/>
                  </a:cubicBezTo>
                  <a:cubicBezTo>
                    <a:pt x="10489" y="15917"/>
                    <a:pt x="10364" y="16067"/>
                    <a:pt x="10365" y="16120"/>
                  </a:cubicBezTo>
                  <a:cubicBezTo>
                    <a:pt x="10367" y="16172"/>
                    <a:pt x="10232" y="16390"/>
                    <a:pt x="10067" y="16601"/>
                  </a:cubicBezTo>
                  <a:cubicBezTo>
                    <a:pt x="9901" y="16812"/>
                    <a:pt x="9635" y="17204"/>
                    <a:pt x="9482" y="17471"/>
                  </a:cubicBezTo>
                  <a:cubicBezTo>
                    <a:pt x="9236" y="17899"/>
                    <a:pt x="9122" y="18182"/>
                    <a:pt x="8872" y="18975"/>
                  </a:cubicBezTo>
                  <a:cubicBezTo>
                    <a:pt x="8837" y="19087"/>
                    <a:pt x="8735" y="19215"/>
                    <a:pt x="8648" y="19259"/>
                  </a:cubicBezTo>
                  <a:cubicBezTo>
                    <a:pt x="8516" y="19326"/>
                    <a:pt x="8438" y="19563"/>
                    <a:pt x="8350" y="20178"/>
                  </a:cubicBezTo>
                  <a:cubicBezTo>
                    <a:pt x="8344" y="20220"/>
                    <a:pt x="8288" y="20280"/>
                    <a:pt x="8225" y="20315"/>
                  </a:cubicBezTo>
                  <a:cubicBezTo>
                    <a:pt x="8069" y="20402"/>
                    <a:pt x="7974" y="20396"/>
                    <a:pt x="7740" y="20282"/>
                  </a:cubicBezTo>
                  <a:cubicBezTo>
                    <a:pt x="7609" y="20219"/>
                    <a:pt x="7584" y="20173"/>
                    <a:pt x="7665" y="20151"/>
                  </a:cubicBezTo>
                  <a:cubicBezTo>
                    <a:pt x="7859" y="20098"/>
                    <a:pt x="7808" y="20038"/>
                    <a:pt x="7553" y="20009"/>
                  </a:cubicBezTo>
                  <a:cubicBezTo>
                    <a:pt x="7406" y="19992"/>
                    <a:pt x="7329" y="19940"/>
                    <a:pt x="7329" y="19866"/>
                  </a:cubicBezTo>
                  <a:cubicBezTo>
                    <a:pt x="7329" y="19802"/>
                    <a:pt x="7197" y="19665"/>
                    <a:pt x="7043" y="19566"/>
                  </a:cubicBezTo>
                  <a:cubicBezTo>
                    <a:pt x="6766" y="19385"/>
                    <a:pt x="6773" y="19380"/>
                    <a:pt x="6857" y="18439"/>
                  </a:cubicBezTo>
                  <a:cubicBezTo>
                    <a:pt x="6948" y="17401"/>
                    <a:pt x="6962" y="17383"/>
                    <a:pt x="7752" y="16995"/>
                  </a:cubicBezTo>
                  <a:cubicBezTo>
                    <a:pt x="8340" y="16706"/>
                    <a:pt x="8432" y="16536"/>
                    <a:pt x="8325" y="15994"/>
                  </a:cubicBezTo>
                  <a:cubicBezTo>
                    <a:pt x="8282" y="15778"/>
                    <a:pt x="8243" y="15571"/>
                    <a:pt x="8238" y="15529"/>
                  </a:cubicBezTo>
                  <a:cubicBezTo>
                    <a:pt x="8224" y="15434"/>
                    <a:pt x="9072" y="14140"/>
                    <a:pt x="9183" y="14085"/>
                  </a:cubicBezTo>
                  <a:cubicBezTo>
                    <a:pt x="9222" y="14066"/>
                    <a:pt x="9264" y="14055"/>
                    <a:pt x="9320" y="14058"/>
                  </a:cubicBezTo>
                  <a:close/>
                </a:path>
              </a:pathLst>
            </a:custGeom>
            <a:ln w="12700" cap="flat">
              <a:noFill/>
              <a:miter lim="400000"/>
            </a:ln>
            <a:effectLst/>
          </p:spPr>
        </p:pic>
        <p:pic>
          <p:nvPicPr>
            <p:cNvPr id="14" name="Image" descr="Image">
              <a:extLst>
                <a:ext uri="{FF2B5EF4-FFF2-40B4-BE49-F238E27FC236}">
                  <a16:creationId xmlns:a16="http://schemas.microsoft.com/office/drawing/2014/main" id="{5BEC5F6F-3F72-1044-B95B-D20894024E42}"/>
                </a:ext>
              </a:extLst>
            </p:cNvPr>
            <p:cNvPicPr>
              <a:picLocks noChangeAspect="1"/>
            </p:cNvPicPr>
            <p:nvPr/>
          </p:nvPicPr>
          <p:blipFill>
            <a:blip r:embed="rId4"/>
            <a:srcRect l="49377"/>
            <a:stretch>
              <a:fillRect/>
            </a:stretch>
          </p:blipFill>
          <p:spPr>
            <a:xfrm flipH="1">
              <a:off x="0" y="26973"/>
              <a:ext cx="492885" cy="1715297"/>
            </a:xfrm>
            <a:prstGeom prst="rect">
              <a:avLst/>
            </a:prstGeom>
            <a:ln w="12700" cap="flat">
              <a:noFill/>
              <a:miter lim="400000"/>
            </a:ln>
            <a:effectLst/>
          </p:spPr>
        </p:pic>
      </p:grpSp>
      <p:sp>
        <p:nvSpPr>
          <p:cNvPr id="15" name="Rounded Rectangle">
            <a:extLst>
              <a:ext uri="{FF2B5EF4-FFF2-40B4-BE49-F238E27FC236}">
                <a16:creationId xmlns:a16="http://schemas.microsoft.com/office/drawing/2014/main" id="{8FE447A9-CF92-EB40-85AA-0436FECD9368}"/>
              </a:ext>
            </a:extLst>
          </p:cNvPr>
          <p:cNvSpPr/>
          <p:nvPr/>
        </p:nvSpPr>
        <p:spPr>
          <a:xfrm>
            <a:off x="2815139" y="2541102"/>
            <a:ext cx="6682940" cy="360759"/>
          </a:xfrm>
          <a:prstGeom prst="roundRect">
            <a:avLst>
              <a:gd name="adj" fmla="val 33958"/>
            </a:avLst>
          </a:prstGeom>
          <a:solidFill>
            <a:srgbClr val="00845D"/>
          </a:solidFill>
          <a:ln w="12700">
            <a:miter lim="400000"/>
          </a:ln>
        </p:spPr>
        <p:txBody>
          <a:bodyPr lIns="35719" tIns="35719" rIns="35719" bIns="35719" anchor="ctr"/>
          <a:lstStyle/>
          <a:p>
            <a:pPr>
              <a:defRPr sz="2400" i="1">
                <a:solidFill>
                  <a:srgbClr val="FFFFFF"/>
                </a:solidFill>
                <a:latin typeface="Gill Sans"/>
                <a:ea typeface="Gill Sans"/>
                <a:cs typeface="Gill Sans"/>
                <a:sym typeface="Gill Sans"/>
              </a:defRPr>
            </a:pPr>
            <a:endParaRPr sz="1687" dirty="0">
              <a:latin typeface="Calibri" panose="020F0502020204030204" pitchFamily="34" charset="0"/>
              <a:cs typeface="Calibri" panose="020F0502020204030204" pitchFamily="34" charset="0"/>
            </a:endParaRPr>
          </a:p>
        </p:txBody>
      </p:sp>
      <p:sp>
        <p:nvSpPr>
          <p:cNvPr id="16" name="Rounded Rectangle">
            <a:extLst>
              <a:ext uri="{FF2B5EF4-FFF2-40B4-BE49-F238E27FC236}">
                <a16:creationId xmlns:a16="http://schemas.microsoft.com/office/drawing/2014/main" id="{E7FF5807-1D54-1F42-B40F-2EBA6FAB3A96}"/>
              </a:ext>
            </a:extLst>
          </p:cNvPr>
          <p:cNvSpPr/>
          <p:nvPr/>
        </p:nvSpPr>
        <p:spPr>
          <a:xfrm>
            <a:off x="2814285" y="3358589"/>
            <a:ext cx="6682940" cy="360759"/>
          </a:xfrm>
          <a:prstGeom prst="roundRect">
            <a:avLst>
              <a:gd name="adj" fmla="val 33958"/>
            </a:avLst>
          </a:prstGeom>
          <a:solidFill>
            <a:srgbClr val="00845D"/>
          </a:solidFill>
          <a:ln w="12700">
            <a:miter lim="400000"/>
          </a:ln>
        </p:spPr>
        <p:txBody>
          <a:bodyPr lIns="35719" tIns="35719" rIns="35719" bIns="35719" anchor="ctr"/>
          <a:lstStyle/>
          <a:p>
            <a:pPr>
              <a:defRPr sz="2400" i="1">
                <a:solidFill>
                  <a:srgbClr val="FFFFFF"/>
                </a:solidFill>
                <a:latin typeface="Gill Sans"/>
                <a:ea typeface="Gill Sans"/>
                <a:cs typeface="Gill Sans"/>
                <a:sym typeface="Gill Sans"/>
              </a:defRPr>
            </a:pPr>
            <a:endParaRPr sz="1687" dirty="0">
              <a:latin typeface="Calibri" panose="020F0502020204030204" pitchFamily="34" charset="0"/>
              <a:cs typeface="Calibri" panose="020F0502020204030204" pitchFamily="34" charset="0"/>
            </a:endParaRPr>
          </a:p>
        </p:txBody>
      </p:sp>
      <p:sp>
        <p:nvSpPr>
          <p:cNvPr id="17" name="Rounded Rectangle">
            <a:extLst>
              <a:ext uri="{FF2B5EF4-FFF2-40B4-BE49-F238E27FC236}">
                <a16:creationId xmlns:a16="http://schemas.microsoft.com/office/drawing/2014/main" id="{AE9B35CB-8585-CB41-B283-1CC01459C02E}"/>
              </a:ext>
            </a:extLst>
          </p:cNvPr>
          <p:cNvSpPr/>
          <p:nvPr/>
        </p:nvSpPr>
        <p:spPr>
          <a:xfrm>
            <a:off x="2814211" y="4173405"/>
            <a:ext cx="2948547" cy="367360"/>
          </a:xfrm>
          <a:prstGeom prst="roundRect">
            <a:avLst>
              <a:gd name="adj" fmla="val 33255"/>
            </a:avLst>
          </a:prstGeom>
          <a:gradFill flip="none" rotWithShape="1">
            <a:gsLst>
              <a:gs pos="0">
                <a:srgbClr val="005543"/>
              </a:gs>
              <a:gs pos="75000">
                <a:srgbClr val="00845D">
                  <a:shade val="67500"/>
                  <a:satMod val="115000"/>
                </a:srgbClr>
              </a:gs>
              <a:gs pos="100000">
                <a:srgbClr val="00845D"/>
              </a:gs>
            </a:gsLst>
            <a:lin ang="10800000" scaled="1"/>
            <a:tileRect/>
          </a:gradFill>
          <a:ln w="12700">
            <a:miter lim="400000"/>
          </a:ln>
        </p:spPr>
        <p:txBody>
          <a:bodyPr lIns="35719" tIns="35719" rIns="35719" bIns="35719" anchor="ctr"/>
          <a:lstStyle/>
          <a:p>
            <a:pPr>
              <a:defRPr sz="2700">
                <a:solidFill>
                  <a:srgbClr val="FFFFFF"/>
                </a:solidFill>
                <a:latin typeface="Gill Sans"/>
                <a:ea typeface="Gill Sans"/>
                <a:cs typeface="Gill Sans"/>
                <a:sym typeface="Gill Sans"/>
              </a:defRPr>
            </a:pPr>
            <a:endParaRPr sz="1898" dirty="0">
              <a:latin typeface="Calibri" panose="020F0502020204030204" pitchFamily="34" charset="0"/>
              <a:cs typeface="Calibri" panose="020F0502020204030204" pitchFamily="34" charset="0"/>
            </a:endParaRPr>
          </a:p>
        </p:txBody>
      </p:sp>
      <p:sp>
        <p:nvSpPr>
          <p:cNvPr id="18" name="The agricultural literacy component of a Foundational SAE may be transitioned to one or more Immersion SAEs.  All Foundational SAE components and Level 1 Immersion SAEs are intended to be graded.">
            <a:extLst>
              <a:ext uri="{FF2B5EF4-FFF2-40B4-BE49-F238E27FC236}">
                <a16:creationId xmlns:a16="http://schemas.microsoft.com/office/drawing/2014/main" id="{58815D9A-7B74-8F48-BFB7-744E4E993AB9}"/>
              </a:ext>
            </a:extLst>
          </p:cNvPr>
          <p:cNvSpPr txBox="1"/>
          <p:nvPr/>
        </p:nvSpPr>
        <p:spPr>
          <a:xfrm>
            <a:off x="4822959" y="4197499"/>
            <a:ext cx="4969281" cy="3191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1200" i="1">
                <a:solidFill>
                  <a:srgbClr val="FFFFFF"/>
                </a:solidFill>
                <a:latin typeface="Gill Sans SemiBold"/>
                <a:ea typeface="Gill Sans SemiBold"/>
                <a:cs typeface="Gill Sans SemiBold"/>
                <a:sym typeface="Gill Sans SemiBold"/>
              </a:defRPr>
            </a:lvl1pPr>
          </a:lstStyle>
          <a:p>
            <a:r>
              <a:rPr sz="844" i="0" dirty="0">
                <a:latin typeface="Calibri" panose="020F0502020204030204" pitchFamily="34" charset="0"/>
                <a:cs typeface="Calibri" panose="020F0502020204030204" pitchFamily="34" charset="0"/>
              </a:rPr>
              <a:t>The agricultural literacy component of a Foundational SAE may be transitioned to one or more Immersion SAEs.  All Foundational SAE components and Level 1 Immersion SAEs are intended to be graded.</a:t>
            </a:r>
          </a:p>
        </p:txBody>
      </p:sp>
      <p:sp>
        <p:nvSpPr>
          <p:cNvPr id="19" name="Agricultural Literacy">
            <a:extLst>
              <a:ext uri="{FF2B5EF4-FFF2-40B4-BE49-F238E27FC236}">
                <a16:creationId xmlns:a16="http://schemas.microsoft.com/office/drawing/2014/main" id="{AFBF88E4-62AC-9542-B779-DCDDA46314A1}"/>
              </a:ext>
            </a:extLst>
          </p:cNvPr>
          <p:cNvSpPr txBox="1"/>
          <p:nvPr/>
        </p:nvSpPr>
        <p:spPr>
          <a:xfrm>
            <a:off x="2898422" y="4198151"/>
            <a:ext cx="1827054" cy="3426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2400" i="1">
                <a:solidFill>
                  <a:srgbClr val="FFFFFF"/>
                </a:solidFill>
                <a:latin typeface="Gill Sans"/>
                <a:ea typeface="Gill Sans"/>
                <a:cs typeface="Gill Sans"/>
                <a:sym typeface="Gill Sans"/>
              </a:defRPr>
            </a:lvl1pPr>
          </a:lstStyle>
          <a:p>
            <a:r>
              <a:rPr sz="1687" i="0" dirty="0">
                <a:latin typeface="Calibri" panose="020F0502020204030204" pitchFamily="34" charset="0"/>
                <a:cs typeface="Calibri" panose="020F0502020204030204" pitchFamily="34" charset="0"/>
              </a:rPr>
              <a:t>Agricultural Literacy</a:t>
            </a:r>
          </a:p>
        </p:txBody>
      </p:sp>
      <p:sp>
        <p:nvSpPr>
          <p:cNvPr id="20" name="Rounded Rectangle">
            <a:extLst>
              <a:ext uri="{FF2B5EF4-FFF2-40B4-BE49-F238E27FC236}">
                <a16:creationId xmlns:a16="http://schemas.microsoft.com/office/drawing/2014/main" id="{11A15D97-7A1B-F042-A1E8-6C5E30F9074F}"/>
              </a:ext>
            </a:extLst>
          </p:cNvPr>
          <p:cNvSpPr/>
          <p:nvPr/>
        </p:nvSpPr>
        <p:spPr>
          <a:xfrm>
            <a:off x="2814211" y="3765957"/>
            <a:ext cx="6682940" cy="360759"/>
          </a:xfrm>
          <a:prstGeom prst="roundRect">
            <a:avLst>
              <a:gd name="adj" fmla="val 33958"/>
            </a:avLst>
          </a:prstGeom>
          <a:solidFill>
            <a:srgbClr val="00845D"/>
          </a:solidFill>
          <a:ln w="12700">
            <a:miter lim="400000"/>
          </a:ln>
        </p:spPr>
        <p:txBody>
          <a:bodyPr lIns="35719" tIns="35719" rIns="35719" bIns="35719" anchor="ctr"/>
          <a:lstStyle/>
          <a:p>
            <a:pPr>
              <a:defRPr sz="2400" i="1">
                <a:solidFill>
                  <a:srgbClr val="FFFFFF"/>
                </a:solidFill>
                <a:latin typeface="Gill Sans"/>
                <a:ea typeface="Gill Sans"/>
                <a:cs typeface="Gill Sans"/>
                <a:sym typeface="Gill Sans"/>
              </a:defRPr>
            </a:pPr>
            <a:endParaRPr sz="1687" dirty="0">
              <a:latin typeface="Calibri" panose="020F0502020204030204" pitchFamily="34" charset="0"/>
              <a:cs typeface="Calibri" panose="020F0502020204030204" pitchFamily="34" charset="0"/>
            </a:endParaRPr>
          </a:p>
        </p:txBody>
      </p:sp>
      <p:sp>
        <p:nvSpPr>
          <p:cNvPr id="21" name="Career Exploration and Planning">
            <a:extLst>
              <a:ext uri="{FF2B5EF4-FFF2-40B4-BE49-F238E27FC236}">
                <a16:creationId xmlns:a16="http://schemas.microsoft.com/office/drawing/2014/main" id="{49706C8F-9FE1-8546-85CF-234C8BF65FA8}"/>
              </a:ext>
            </a:extLst>
          </p:cNvPr>
          <p:cNvSpPr txBox="1"/>
          <p:nvPr/>
        </p:nvSpPr>
        <p:spPr>
          <a:xfrm>
            <a:off x="4707707" y="2555602"/>
            <a:ext cx="2893806"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i="1">
                <a:solidFill>
                  <a:srgbClr val="FFFFFF"/>
                </a:solidFill>
                <a:latin typeface="Gill Sans"/>
                <a:ea typeface="Gill Sans"/>
                <a:cs typeface="Gill Sans"/>
                <a:sym typeface="Gill Sans"/>
              </a:defRPr>
            </a:lvl1pPr>
          </a:lstStyle>
          <a:p>
            <a:r>
              <a:rPr sz="1687" i="0" dirty="0">
                <a:latin typeface="Calibri" panose="020F0502020204030204" pitchFamily="34" charset="0"/>
                <a:cs typeface="Calibri" panose="020F0502020204030204" pitchFamily="34" charset="0"/>
              </a:rPr>
              <a:t>Career Exploration and Planning</a:t>
            </a:r>
          </a:p>
        </p:txBody>
      </p:sp>
      <p:sp>
        <p:nvSpPr>
          <p:cNvPr id="22" name="Personal Financial Management and Planning">
            <a:extLst>
              <a:ext uri="{FF2B5EF4-FFF2-40B4-BE49-F238E27FC236}">
                <a16:creationId xmlns:a16="http://schemas.microsoft.com/office/drawing/2014/main" id="{D023B701-3E9D-C945-9E9A-07C7F629F2E1}"/>
              </a:ext>
            </a:extLst>
          </p:cNvPr>
          <p:cNvSpPr txBox="1"/>
          <p:nvPr/>
        </p:nvSpPr>
        <p:spPr>
          <a:xfrm>
            <a:off x="4119629" y="3373089"/>
            <a:ext cx="4070987"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i="1">
                <a:solidFill>
                  <a:srgbClr val="FFFFFF"/>
                </a:solidFill>
                <a:latin typeface="Gill Sans"/>
                <a:ea typeface="Gill Sans"/>
                <a:cs typeface="Gill Sans"/>
                <a:sym typeface="Gill Sans"/>
              </a:defRPr>
            </a:lvl1pPr>
          </a:lstStyle>
          <a:p>
            <a:r>
              <a:rPr sz="1687" i="0" dirty="0">
                <a:latin typeface="Calibri" panose="020F0502020204030204" pitchFamily="34" charset="0"/>
                <a:cs typeface="Calibri" panose="020F0502020204030204" pitchFamily="34" charset="0"/>
              </a:rPr>
              <a:t>Personal Financial Management and Planning</a:t>
            </a:r>
          </a:p>
        </p:txBody>
      </p:sp>
      <p:sp>
        <p:nvSpPr>
          <p:cNvPr id="23" name="Workplace Safety">
            <a:extLst>
              <a:ext uri="{FF2B5EF4-FFF2-40B4-BE49-F238E27FC236}">
                <a16:creationId xmlns:a16="http://schemas.microsoft.com/office/drawing/2014/main" id="{350D77D0-6423-AC4A-9B4D-312C25935B6B}"/>
              </a:ext>
            </a:extLst>
          </p:cNvPr>
          <p:cNvSpPr txBox="1"/>
          <p:nvPr/>
        </p:nvSpPr>
        <p:spPr>
          <a:xfrm>
            <a:off x="5226351" y="3780458"/>
            <a:ext cx="1646990"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i="1">
                <a:solidFill>
                  <a:srgbClr val="FFFFFF"/>
                </a:solidFill>
                <a:latin typeface="Gill Sans"/>
                <a:ea typeface="Gill Sans"/>
                <a:cs typeface="Gill Sans"/>
                <a:sym typeface="Gill Sans"/>
              </a:defRPr>
            </a:lvl1pPr>
          </a:lstStyle>
          <a:p>
            <a:r>
              <a:rPr sz="1687" i="0" dirty="0">
                <a:latin typeface="Calibri" panose="020F0502020204030204" pitchFamily="34" charset="0"/>
                <a:cs typeface="Calibri" panose="020F0502020204030204" pitchFamily="34" charset="0"/>
              </a:rPr>
              <a:t>Workplace Safety </a:t>
            </a:r>
          </a:p>
        </p:txBody>
      </p:sp>
      <p:sp>
        <p:nvSpPr>
          <p:cNvPr id="24" name="Foundational">
            <a:extLst>
              <a:ext uri="{FF2B5EF4-FFF2-40B4-BE49-F238E27FC236}">
                <a16:creationId xmlns:a16="http://schemas.microsoft.com/office/drawing/2014/main" id="{3ABBEF13-CDA0-6741-99D7-C4797E94C9C8}"/>
              </a:ext>
            </a:extLst>
          </p:cNvPr>
          <p:cNvSpPr txBox="1"/>
          <p:nvPr/>
        </p:nvSpPr>
        <p:spPr>
          <a:xfrm rot="16200000">
            <a:off x="1828788" y="3366312"/>
            <a:ext cx="1579437" cy="3756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2400" cap="small">
                <a:solidFill>
                  <a:srgbClr val="FFFFFF"/>
                </a:solidFill>
                <a:latin typeface="Gill Sans SemiBold"/>
                <a:ea typeface="Gill Sans SemiBold"/>
                <a:cs typeface="Gill Sans SemiBold"/>
                <a:sym typeface="Gill Sans SemiBold"/>
              </a:defRPr>
            </a:lvl1pPr>
          </a:lstStyle>
          <a:p>
            <a:r>
              <a:rPr sz="1687" b="1" dirty="0">
                <a:latin typeface="Calibri" panose="020F0502020204030204" pitchFamily="34" charset="0"/>
                <a:cs typeface="Calibri" panose="020F0502020204030204" pitchFamily="34" charset="0"/>
              </a:rPr>
              <a:t>Foundational</a:t>
            </a:r>
          </a:p>
        </p:txBody>
      </p:sp>
      <p:sp>
        <p:nvSpPr>
          <p:cNvPr id="25" name="Rounded Rectangle">
            <a:extLst>
              <a:ext uri="{FF2B5EF4-FFF2-40B4-BE49-F238E27FC236}">
                <a16:creationId xmlns:a16="http://schemas.microsoft.com/office/drawing/2014/main" id="{298AC017-6B3E-EA43-A98A-D4D0FC3FAAFE}"/>
              </a:ext>
            </a:extLst>
          </p:cNvPr>
          <p:cNvSpPr/>
          <p:nvPr/>
        </p:nvSpPr>
        <p:spPr>
          <a:xfrm>
            <a:off x="2816387" y="2952390"/>
            <a:ext cx="6682940" cy="360759"/>
          </a:xfrm>
          <a:prstGeom prst="roundRect">
            <a:avLst>
              <a:gd name="adj" fmla="val 33958"/>
            </a:avLst>
          </a:prstGeom>
          <a:solidFill>
            <a:srgbClr val="00845D"/>
          </a:solidFill>
          <a:ln w="12700">
            <a:miter lim="400000"/>
          </a:ln>
        </p:spPr>
        <p:txBody>
          <a:bodyPr lIns="35719" tIns="35719" rIns="35719" bIns="35719" anchor="ctr"/>
          <a:lstStyle/>
          <a:p>
            <a:pPr>
              <a:defRPr sz="2400" i="1">
                <a:solidFill>
                  <a:srgbClr val="FFFFFF"/>
                </a:solidFill>
                <a:latin typeface="Gill Sans"/>
                <a:ea typeface="Gill Sans"/>
                <a:cs typeface="Gill Sans"/>
                <a:sym typeface="Gill Sans"/>
              </a:defRPr>
            </a:pPr>
            <a:endParaRPr sz="1687" dirty="0">
              <a:latin typeface="Calibri" panose="020F0502020204030204" pitchFamily="34" charset="0"/>
              <a:cs typeface="Calibri" panose="020F0502020204030204" pitchFamily="34" charset="0"/>
            </a:endParaRPr>
          </a:p>
        </p:txBody>
      </p:sp>
      <p:sp>
        <p:nvSpPr>
          <p:cNvPr id="26" name="Employability Skills for College and Career Readiness">
            <a:extLst>
              <a:ext uri="{FF2B5EF4-FFF2-40B4-BE49-F238E27FC236}">
                <a16:creationId xmlns:a16="http://schemas.microsoft.com/office/drawing/2014/main" id="{1D260A46-B091-CF4E-832C-12EB838A108A}"/>
              </a:ext>
            </a:extLst>
          </p:cNvPr>
          <p:cNvSpPr txBox="1"/>
          <p:nvPr/>
        </p:nvSpPr>
        <p:spPr>
          <a:xfrm>
            <a:off x="3814593" y="2966890"/>
            <a:ext cx="4676217"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i="1">
                <a:solidFill>
                  <a:srgbClr val="FFFFFF"/>
                </a:solidFill>
                <a:latin typeface="Gill Sans"/>
                <a:ea typeface="Gill Sans"/>
                <a:cs typeface="Gill Sans"/>
                <a:sym typeface="Gill Sans"/>
              </a:defRPr>
            </a:lvl1pPr>
          </a:lstStyle>
          <a:p>
            <a:r>
              <a:rPr sz="1687" i="0" dirty="0">
                <a:latin typeface="Calibri" panose="020F0502020204030204" pitchFamily="34" charset="0"/>
                <a:cs typeface="Calibri" panose="020F0502020204030204" pitchFamily="34" charset="0"/>
              </a:rPr>
              <a:t>Employability Skills for College and Career Readiness</a:t>
            </a:r>
          </a:p>
        </p:txBody>
      </p:sp>
      <p:sp>
        <p:nvSpPr>
          <p:cNvPr id="27" name="Awareness…">
            <a:extLst>
              <a:ext uri="{FF2B5EF4-FFF2-40B4-BE49-F238E27FC236}">
                <a16:creationId xmlns:a16="http://schemas.microsoft.com/office/drawing/2014/main" id="{35DCE4AA-92DB-4F45-A946-A10E51826338}"/>
              </a:ext>
            </a:extLst>
          </p:cNvPr>
          <p:cNvSpPr txBox="1"/>
          <p:nvPr/>
        </p:nvSpPr>
        <p:spPr>
          <a:xfrm>
            <a:off x="3387650" y="1932954"/>
            <a:ext cx="1313337" cy="532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lgn="ctr" defTabSz="383963">
              <a:defRPr sz="2400">
                <a:solidFill>
                  <a:srgbClr val="FFFFFF"/>
                </a:solidFill>
              </a:defRPr>
            </a:pPr>
            <a:r>
              <a:rPr sz="1687" dirty="0">
                <a:latin typeface="Calibri Light" panose="020F0302020204030204" pitchFamily="34" charset="0"/>
                <a:cs typeface="Calibri Light" panose="020F0302020204030204" pitchFamily="34" charset="0"/>
              </a:rPr>
              <a:t>Awareness</a:t>
            </a:r>
          </a:p>
          <a:p>
            <a:pPr algn="ctr" defTabSz="383963">
              <a:defRPr sz="2000">
                <a:solidFill>
                  <a:srgbClr val="FFFFFF"/>
                </a:solidFill>
              </a:defRPr>
            </a:pPr>
            <a:r>
              <a:rPr sz="1406" dirty="0">
                <a:latin typeface="Calibri Light" panose="020F0302020204030204" pitchFamily="34" charset="0"/>
                <a:cs typeface="Calibri Light" panose="020F0302020204030204" pitchFamily="34" charset="0"/>
              </a:rPr>
              <a:t>Grades 6-9</a:t>
            </a:r>
          </a:p>
        </p:txBody>
      </p:sp>
      <p:pic>
        <p:nvPicPr>
          <p:cNvPr id="28" name="Graphic 27" descr="Plant">
            <a:extLst>
              <a:ext uri="{FF2B5EF4-FFF2-40B4-BE49-F238E27FC236}">
                <a16:creationId xmlns:a16="http://schemas.microsoft.com/office/drawing/2014/main" id="{A0E4B95B-EFC8-3A4B-9C28-23E5D7F17D7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298902" y="6045336"/>
            <a:ext cx="685800" cy="685800"/>
          </a:xfrm>
          <a:prstGeom prst="rect">
            <a:avLst/>
          </a:prstGeom>
        </p:spPr>
      </p:pic>
    </p:spTree>
    <p:extLst>
      <p:ext uri="{BB962C8B-B14F-4D97-AF65-F5344CB8AC3E}">
        <p14:creationId xmlns:p14="http://schemas.microsoft.com/office/powerpoint/2010/main" val="4285632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par>
                          <p:cTn id="8" fill="hold">
                            <p:stCondLst>
                              <p:cond delay="1000"/>
                            </p:stCondLst>
                            <p:childTnLst>
                              <p:par>
                                <p:cTn id="9" presetID="22" presetClass="entr" presetSubtype="8" fill="hold" grpId="0" nodeType="afterEffect">
                                  <p:stCondLst>
                                    <p:cond delay="0"/>
                                  </p:stCondLst>
                                  <p:iterate>
                                    <p:tmAbs val="0"/>
                                  </p:iterate>
                                  <p:childTnLst>
                                    <p:set>
                                      <p:cBhvr>
                                        <p:cTn id="10" fill="hold"/>
                                        <p:tgtEl>
                                          <p:spTgt spid="25"/>
                                        </p:tgtEl>
                                        <p:attrNameLst>
                                          <p:attrName>style.visibility</p:attrName>
                                        </p:attrNameLst>
                                      </p:cBhvr>
                                      <p:to>
                                        <p:strVal val="visible"/>
                                      </p:to>
                                    </p:set>
                                    <p:animEffect transition="in" filter="wipe(left)">
                                      <p:cBhvr>
                                        <p:cTn id="11" dur="1000"/>
                                        <p:tgtEl>
                                          <p:spTgt spid="25"/>
                                        </p:tgtEl>
                                      </p:cBhvr>
                                    </p:animEffect>
                                  </p:childTnLst>
                                </p:cTn>
                              </p:par>
                            </p:childTnLst>
                          </p:cTn>
                        </p:par>
                        <p:par>
                          <p:cTn id="12" fill="hold">
                            <p:stCondLst>
                              <p:cond delay="2000"/>
                            </p:stCondLst>
                            <p:childTnLst>
                              <p:par>
                                <p:cTn id="13" presetID="22" presetClass="entr" presetSubtype="8" fill="hold" grpId="0" nodeType="afterEffect">
                                  <p:stCondLst>
                                    <p:cond delay="0"/>
                                  </p:stCondLst>
                                  <p:iterate>
                                    <p:tmAbs val="0"/>
                                  </p:iterate>
                                  <p:childTnLst>
                                    <p:set>
                                      <p:cBhvr>
                                        <p:cTn id="14" fill="hold"/>
                                        <p:tgtEl>
                                          <p:spTgt spid="16"/>
                                        </p:tgtEl>
                                        <p:attrNameLst>
                                          <p:attrName>style.visibility</p:attrName>
                                        </p:attrNameLst>
                                      </p:cBhvr>
                                      <p:to>
                                        <p:strVal val="visible"/>
                                      </p:to>
                                    </p:set>
                                    <p:animEffect transition="in" filter="wipe(left)">
                                      <p:cBhvr>
                                        <p:cTn id="15" dur="1000"/>
                                        <p:tgtEl>
                                          <p:spTgt spid="16"/>
                                        </p:tgtEl>
                                      </p:cBhvr>
                                    </p:animEffect>
                                  </p:childTnLst>
                                </p:cTn>
                              </p:par>
                            </p:childTnLst>
                          </p:cTn>
                        </p:par>
                        <p:par>
                          <p:cTn id="16" fill="hold">
                            <p:stCondLst>
                              <p:cond delay="3000"/>
                            </p:stCondLst>
                            <p:childTnLst>
                              <p:par>
                                <p:cTn id="17" presetID="22" presetClass="entr" presetSubtype="8" fill="hold" grpId="0" nodeType="afterEffect">
                                  <p:stCondLst>
                                    <p:cond delay="0"/>
                                  </p:stCondLst>
                                  <p:iterate>
                                    <p:tmAbs val="0"/>
                                  </p:iterate>
                                  <p:childTnLst>
                                    <p:set>
                                      <p:cBhvr>
                                        <p:cTn id="18" fill="hold"/>
                                        <p:tgtEl>
                                          <p:spTgt spid="20"/>
                                        </p:tgtEl>
                                        <p:attrNameLst>
                                          <p:attrName>style.visibility</p:attrName>
                                        </p:attrNameLst>
                                      </p:cBhvr>
                                      <p:to>
                                        <p:strVal val="visible"/>
                                      </p:to>
                                    </p:set>
                                    <p:animEffect transition="in" filter="wipe(left)">
                                      <p:cBhvr>
                                        <p:cTn id="19" dur="1000"/>
                                        <p:tgtEl>
                                          <p:spTgt spid="20"/>
                                        </p:tgtEl>
                                      </p:cBhvr>
                                    </p:animEffect>
                                  </p:childTnLst>
                                </p:cTn>
                              </p:par>
                            </p:childTnLst>
                          </p:cTn>
                        </p:par>
                        <p:par>
                          <p:cTn id="20" fill="hold">
                            <p:stCondLst>
                              <p:cond delay="4000"/>
                            </p:stCondLst>
                            <p:childTnLst>
                              <p:par>
                                <p:cTn id="21" presetID="22" presetClass="entr" presetSubtype="8" fill="hold" grpId="0" nodeType="afterEffect">
                                  <p:stCondLst>
                                    <p:cond delay="0"/>
                                  </p:stCondLst>
                                  <p:iterate>
                                    <p:tmAbs val="0"/>
                                  </p:iterate>
                                  <p:childTnLst>
                                    <p:set>
                                      <p:cBhvr>
                                        <p:cTn id="22" fill="hold"/>
                                        <p:tgtEl>
                                          <p:spTgt spid="17"/>
                                        </p:tgtEl>
                                        <p:attrNameLst>
                                          <p:attrName>style.visibility</p:attrName>
                                        </p:attrNameLst>
                                      </p:cBhvr>
                                      <p:to>
                                        <p:strVal val="visible"/>
                                      </p:to>
                                    </p:set>
                                    <p:animEffect transition="in" filter="wipe(left)">
                                      <p:cBhvr>
                                        <p:cTn id="23" dur="1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left)">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left)">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advAuto="0"/>
      <p:bldP spid="16" grpId="0" animBg="1" advAuto="0"/>
      <p:bldP spid="17" grpId="0" animBg="1" advAuto="0"/>
      <p:bldP spid="18" grpId="0" animBg="1"/>
      <p:bldP spid="19" grpId="0" animBg="1"/>
      <p:bldP spid="20" grpId="0" animBg="1" advAuto="0"/>
      <p:bldP spid="21" grpId="0" animBg="1"/>
      <p:bldP spid="22" grpId="0" animBg="1"/>
      <p:bldP spid="23" grpId="0" animBg="1"/>
      <p:bldP spid="25" grpId="0" animBg="1" advAuto="0"/>
      <p:bldP spid="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6449959-1584-6D49-890E-EBEC467428C6}"/>
              </a:ext>
            </a:extLst>
          </p:cNvPr>
          <p:cNvSpPr>
            <a:spLocks noGrp="1"/>
          </p:cNvSpPr>
          <p:nvPr>
            <p:ph type="body" sz="quarter" idx="15"/>
          </p:nvPr>
        </p:nvSpPr>
        <p:spPr/>
        <p:txBody>
          <a:bodyPr/>
          <a:lstStyle/>
          <a:p>
            <a:endParaRPr lang="en-US"/>
          </a:p>
        </p:txBody>
      </p:sp>
      <p:sp>
        <p:nvSpPr>
          <p:cNvPr id="28" name="Rounded Rectangle">
            <a:extLst>
              <a:ext uri="{FF2B5EF4-FFF2-40B4-BE49-F238E27FC236}">
                <a16:creationId xmlns:a16="http://schemas.microsoft.com/office/drawing/2014/main" id="{2197EF45-D51F-EC4B-9F7A-F29B54D43E65}"/>
              </a:ext>
            </a:extLst>
          </p:cNvPr>
          <p:cNvSpPr/>
          <p:nvPr/>
        </p:nvSpPr>
        <p:spPr>
          <a:xfrm>
            <a:off x="7024325" y="199414"/>
            <a:ext cx="2367931" cy="5871671"/>
          </a:xfrm>
          <a:prstGeom prst="roundRect">
            <a:avLst>
              <a:gd name="adj" fmla="val 11865"/>
            </a:avLst>
          </a:prstGeom>
          <a:solidFill>
            <a:srgbClr val="808785">
              <a:alpha val="85104"/>
            </a:srgbClr>
          </a:solidFill>
          <a:ln w="12700">
            <a:miter lim="400000"/>
          </a:ln>
        </p:spPr>
        <p:txBody>
          <a:bodyPr lIns="35719" tIns="35719" rIns="35719" bIns="35719" anchor="ctr"/>
          <a:lstStyle/>
          <a:p>
            <a:pPr defTabSz="383963">
              <a:defRPr sz="3000">
                <a:solidFill>
                  <a:srgbClr val="FFFFFF"/>
                </a:solidFill>
              </a:defRPr>
            </a:pPr>
            <a:endParaRPr sz="2109" dirty="0">
              <a:latin typeface="Calibri Light" panose="020F0302020204030204" pitchFamily="34" charset="0"/>
              <a:cs typeface="Calibri Light" panose="020F0302020204030204" pitchFamily="34" charset="0"/>
            </a:endParaRPr>
          </a:p>
        </p:txBody>
      </p:sp>
      <p:sp>
        <p:nvSpPr>
          <p:cNvPr id="29" name="Rounded Rectangle">
            <a:extLst>
              <a:ext uri="{FF2B5EF4-FFF2-40B4-BE49-F238E27FC236}">
                <a16:creationId xmlns:a16="http://schemas.microsoft.com/office/drawing/2014/main" id="{DF9D150B-D17A-FA4D-9263-EAADCF3F6D20}"/>
              </a:ext>
            </a:extLst>
          </p:cNvPr>
          <p:cNvSpPr/>
          <p:nvPr/>
        </p:nvSpPr>
        <p:spPr>
          <a:xfrm>
            <a:off x="2799744" y="199414"/>
            <a:ext cx="2367931" cy="5871671"/>
          </a:xfrm>
          <a:prstGeom prst="roundRect">
            <a:avLst>
              <a:gd name="adj" fmla="val 11865"/>
            </a:avLst>
          </a:prstGeom>
          <a:solidFill>
            <a:srgbClr val="808785">
              <a:alpha val="85104"/>
            </a:srgbClr>
          </a:solidFill>
          <a:ln w="12700">
            <a:miter lim="400000"/>
          </a:ln>
        </p:spPr>
        <p:txBody>
          <a:bodyPr lIns="35719" tIns="35719" rIns="35719" bIns="35719" anchor="ctr"/>
          <a:lstStyle/>
          <a:p>
            <a:pPr defTabSz="383963">
              <a:defRPr sz="3000">
                <a:solidFill>
                  <a:srgbClr val="FFFFFF"/>
                </a:solidFill>
              </a:defRPr>
            </a:pPr>
            <a:endParaRPr sz="2109" dirty="0">
              <a:latin typeface="Calibri Light" panose="020F0302020204030204" pitchFamily="34" charset="0"/>
              <a:cs typeface="Calibri Light" panose="020F0302020204030204" pitchFamily="34" charset="0"/>
            </a:endParaRPr>
          </a:p>
        </p:txBody>
      </p:sp>
      <p:sp>
        <p:nvSpPr>
          <p:cNvPr id="30" name="Advanced…">
            <a:extLst>
              <a:ext uri="{FF2B5EF4-FFF2-40B4-BE49-F238E27FC236}">
                <a16:creationId xmlns:a16="http://schemas.microsoft.com/office/drawing/2014/main" id="{F85B29D2-E91B-5D49-98C9-8BA02F67029B}"/>
              </a:ext>
            </a:extLst>
          </p:cNvPr>
          <p:cNvSpPr txBox="1"/>
          <p:nvPr/>
        </p:nvSpPr>
        <p:spPr>
          <a:xfrm>
            <a:off x="7551622" y="198675"/>
            <a:ext cx="1313336" cy="532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lgn="ctr" defTabSz="383963">
              <a:defRPr sz="2400">
                <a:solidFill>
                  <a:srgbClr val="FFFFFF"/>
                </a:solidFill>
              </a:defRPr>
            </a:pPr>
            <a:r>
              <a:rPr sz="1687" dirty="0">
                <a:latin typeface="Calibri Light" panose="020F0302020204030204" pitchFamily="34" charset="0"/>
                <a:cs typeface="Calibri Light" panose="020F0302020204030204" pitchFamily="34" charset="0"/>
              </a:rPr>
              <a:t>Advanced</a:t>
            </a:r>
          </a:p>
          <a:p>
            <a:pPr algn="ctr" defTabSz="383963">
              <a:defRPr sz="2000">
                <a:solidFill>
                  <a:srgbClr val="FFFFFF"/>
                </a:solidFill>
              </a:defRPr>
            </a:pPr>
            <a:r>
              <a:rPr sz="1406" dirty="0">
                <a:latin typeface="Calibri Light" panose="020F0302020204030204" pitchFamily="34" charset="0"/>
                <a:cs typeface="Calibri Light" panose="020F0302020204030204" pitchFamily="34" charset="0"/>
              </a:rPr>
              <a:t>Grades 11-12</a:t>
            </a:r>
          </a:p>
        </p:txBody>
      </p:sp>
      <p:sp>
        <p:nvSpPr>
          <p:cNvPr id="31" name="Rounded Rectangle">
            <a:extLst>
              <a:ext uri="{FF2B5EF4-FFF2-40B4-BE49-F238E27FC236}">
                <a16:creationId xmlns:a16="http://schemas.microsoft.com/office/drawing/2014/main" id="{E3E9DA3D-EAC6-7D41-A7AD-75984276A8D7}"/>
              </a:ext>
            </a:extLst>
          </p:cNvPr>
          <p:cNvSpPr/>
          <p:nvPr/>
        </p:nvSpPr>
        <p:spPr>
          <a:xfrm>
            <a:off x="4912035" y="199414"/>
            <a:ext cx="2367931" cy="5871671"/>
          </a:xfrm>
          <a:prstGeom prst="roundRect">
            <a:avLst>
              <a:gd name="adj" fmla="val 11865"/>
            </a:avLst>
          </a:prstGeom>
          <a:solidFill>
            <a:srgbClr val="808785">
              <a:alpha val="85104"/>
            </a:srgbClr>
          </a:solidFill>
          <a:ln w="12700">
            <a:miter lim="400000"/>
          </a:ln>
        </p:spPr>
        <p:txBody>
          <a:bodyPr lIns="35719" tIns="35719" rIns="35719" bIns="35719" anchor="ctr"/>
          <a:lstStyle/>
          <a:p>
            <a:pPr defTabSz="383963">
              <a:defRPr sz="3000">
                <a:solidFill>
                  <a:srgbClr val="FFFFFF"/>
                </a:solidFill>
              </a:defRPr>
            </a:pPr>
            <a:endParaRPr sz="2109" dirty="0">
              <a:latin typeface="Calibri Light" panose="020F0302020204030204" pitchFamily="34" charset="0"/>
              <a:cs typeface="Calibri Light" panose="020F0302020204030204" pitchFamily="34" charset="0"/>
            </a:endParaRPr>
          </a:p>
        </p:txBody>
      </p:sp>
      <p:sp>
        <p:nvSpPr>
          <p:cNvPr id="32" name="Intermediate…">
            <a:extLst>
              <a:ext uri="{FF2B5EF4-FFF2-40B4-BE49-F238E27FC236}">
                <a16:creationId xmlns:a16="http://schemas.microsoft.com/office/drawing/2014/main" id="{D4F38C9E-06E8-B544-905F-7F1179246EB3}"/>
              </a:ext>
            </a:extLst>
          </p:cNvPr>
          <p:cNvSpPr txBox="1"/>
          <p:nvPr/>
        </p:nvSpPr>
        <p:spPr>
          <a:xfrm>
            <a:off x="5439332" y="198675"/>
            <a:ext cx="1313336" cy="532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lgn="ctr" defTabSz="383963">
              <a:defRPr sz="2400">
                <a:solidFill>
                  <a:srgbClr val="FFFFFF"/>
                </a:solidFill>
              </a:defRPr>
            </a:pPr>
            <a:r>
              <a:rPr sz="1687" dirty="0">
                <a:latin typeface="Calibri Light" panose="020F0302020204030204" pitchFamily="34" charset="0"/>
                <a:cs typeface="Calibri Light" panose="020F0302020204030204" pitchFamily="34" charset="0"/>
              </a:rPr>
              <a:t>Intermediate</a:t>
            </a:r>
          </a:p>
          <a:p>
            <a:pPr algn="ctr" defTabSz="383963">
              <a:defRPr sz="2000">
                <a:solidFill>
                  <a:srgbClr val="FFFFFF"/>
                </a:solidFill>
              </a:defRPr>
            </a:pPr>
            <a:r>
              <a:rPr sz="1406" dirty="0">
                <a:latin typeface="Calibri Light" panose="020F0302020204030204" pitchFamily="34" charset="0"/>
                <a:cs typeface="Calibri Light" panose="020F0302020204030204" pitchFamily="34" charset="0"/>
              </a:rPr>
              <a:t>Grades 9-11</a:t>
            </a:r>
          </a:p>
        </p:txBody>
      </p:sp>
      <p:sp>
        <p:nvSpPr>
          <p:cNvPr id="33" name="Awareness…">
            <a:extLst>
              <a:ext uri="{FF2B5EF4-FFF2-40B4-BE49-F238E27FC236}">
                <a16:creationId xmlns:a16="http://schemas.microsoft.com/office/drawing/2014/main" id="{F201B44C-2475-E240-B881-931BE5143F67}"/>
              </a:ext>
            </a:extLst>
          </p:cNvPr>
          <p:cNvSpPr txBox="1"/>
          <p:nvPr/>
        </p:nvSpPr>
        <p:spPr>
          <a:xfrm>
            <a:off x="3327041" y="198675"/>
            <a:ext cx="1313336" cy="532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lgn="ctr" defTabSz="383963">
              <a:defRPr sz="2400">
                <a:solidFill>
                  <a:srgbClr val="FFFFFF"/>
                </a:solidFill>
              </a:defRPr>
            </a:pPr>
            <a:r>
              <a:rPr sz="1687" dirty="0">
                <a:latin typeface="Calibri Light" panose="020F0302020204030204" pitchFamily="34" charset="0"/>
                <a:cs typeface="Calibri Light" panose="020F0302020204030204" pitchFamily="34" charset="0"/>
              </a:rPr>
              <a:t>Awareness</a:t>
            </a:r>
          </a:p>
          <a:p>
            <a:pPr algn="ctr" defTabSz="383963">
              <a:defRPr sz="2000">
                <a:solidFill>
                  <a:srgbClr val="FFFFFF"/>
                </a:solidFill>
              </a:defRPr>
            </a:pPr>
            <a:r>
              <a:rPr sz="1406" dirty="0">
                <a:latin typeface="Calibri Light" panose="020F0302020204030204" pitchFamily="34" charset="0"/>
                <a:cs typeface="Calibri Light" panose="020F0302020204030204" pitchFamily="34" charset="0"/>
              </a:rPr>
              <a:t>Grades 6-9</a:t>
            </a:r>
          </a:p>
        </p:txBody>
      </p:sp>
      <p:sp>
        <p:nvSpPr>
          <p:cNvPr id="34" name="Arrow">
            <a:extLst>
              <a:ext uri="{FF2B5EF4-FFF2-40B4-BE49-F238E27FC236}">
                <a16:creationId xmlns:a16="http://schemas.microsoft.com/office/drawing/2014/main" id="{D277D4D9-0819-614D-A5E2-CBC9279C4345}"/>
              </a:ext>
            </a:extLst>
          </p:cNvPr>
          <p:cNvSpPr/>
          <p:nvPr/>
        </p:nvSpPr>
        <p:spPr>
          <a:xfrm>
            <a:off x="2440291" y="268419"/>
            <a:ext cx="8089214" cy="6146994"/>
          </a:xfrm>
          <a:prstGeom prst="rightArrow">
            <a:avLst>
              <a:gd name="adj1" fmla="val 82884"/>
              <a:gd name="adj2" fmla="val 13899"/>
            </a:avLst>
          </a:prstGeom>
          <a:solidFill>
            <a:srgbClr val="005543"/>
          </a:solidFill>
          <a:ln w="12700">
            <a:miter lim="400000"/>
          </a:ln>
          <a:effectLst>
            <a:outerShdw blurRad="127000" dist="54193" dir="4654599" rotWithShape="0">
              <a:srgbClr val="000000">
                <a:alpha val="50000"/>
              </a:srgbClr>
            </a:outerShdw>
          </a:effectLst>
        </p:spPr>
        <p:txBody>
          <a:bodyPr lIns="35719" tIns="35719" rIns="35719" bIns="35719" anchor="ctr"/>
          <a:lstStyle/>
          <a:p>
            <a:pPr>
              <a:defRPr>
                <a:solidFill>
                  <a:srgbClr val="FFFFFF"/>
                </a:solidFill>
              </a:defRPr>
            </a:pPr>
            <a:endParaRPr sz="1266" dirty="0">
              <a:latin typeface="Calibri Light" panose="020F0302020204030204" pitchFamily="34" charset="0"/>
              <a:cs typeface="Calibri Light" panose="020F0302020204030204" pitchFamily="34" charset="0"/>
            </a:endParaRPr>
          </a:p>
        </p:txBody>
      </p:sp>
      <p:sp>
        <p:nvSpPr>
          <p:cNvPr id="35" name="Foundational">
            <a:extLst>
              <a:ext uri="{FF2B5EF4-FFF2-40B4-BE49-F238E27FC236}">
                <a16:creationId xmlns:a16="http://schemas.microsoft.com/office/drawing/2014/main" id="{1C617E48-F3E2-834D-8F1C-267F76971ED3}"/>
              </a:ext>
            </a:extLst>
          </p:cNvPr>
          <p:cNvSpPr txBox="1"/>
          <p:nvPr/>
        </p:nvSpPr>
        <p:spPr>
          <a:xfrm rot="16200000">
            <a:off x="1824106" y="3044741"/>
            <a:ext cx="1579436" cy="3756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2400" cap="small">
                <a:solidFill>
                  <a:srgbClr val="FFFFFF"/>
                </a:solidFill>
                <a:latin typeface="Gill Sans SemiBold"/>
                <a:ea typeface="Gill Sans SemiBold"/>
                <a:cs typeface="Gill Sans SemiBold"/>
                <a:sym typeface="Gill Sans SemiBold"/>
              </a:defRPr>
            </a:lvl1pPr>
          </a:lstStyle>
          <a:p>
            <a:r>
              <a:rPr sz="1687" b="1" dirty="0">
                <a:latin typeface="Calibri" panose="020F0502020204030204" pitchFamily="34" charset="0"/>
                <a:cs typeface="Calibri" panose="020F0502020204030204" pitchFamily="34" charset="0"/>
              </a:rPr>
              <a:t>Foundational</a:t>
            </a:r>
          </a:p>
        </p:txBody>
      </p:sp>
      <p:grpSp>
        <p:nvGrpSpPr>
          <p:cNvPr id="36" name="Group">
            <a:extLst>
              <a:ext uri="{FF2B5EF4-FFF2-40B4-BE49-F238E27FC236}">
                <a16:creationId xmlns:a16="http://schemas.microsoft.com/office/drawing/2014/main" id="{FAB5AD8A-C559-5A4B-9E01-232F64900983}"/>
              </a:ext>
            </a:extLst>
          </p:cNvPr>
          <p:cNvGrpSpPr/>
          <p:nvPr/>
        </p:nvGrpSpPr>
        <p:grpSpPr>
          <a:xfrm>
            <a:off x="1606591" y="2620027"/>
            <a:ext cx="768843" cy="1225075"/>
            <a:chOff x="0" y="-58"/>
            <a:chExt cx="1093465" cy="1742328"/>
          </a:xfrm>
        </p:grpSpPr>
        <p:pic>
          <p:nvPicPr>
            <p:cNvPr id="37" name="Image" descr="Image">
              <a:extLst>
                <a:ext uri="{FF2B5EF4-FFF2-40B4-BE49-F238E27FC236}">
                  <a16:creationId xmlns:a16="http://schemas.microsoft.com/office/drawing/2014/main" id="{BC91AAB4-7E87-954C-A8A1-3E03FD33275B}"/>
                </a:ext>
              </a:extLst>
            </p:cNvPr>
            <p:cNvPicPr>
              <a:picLocks noChangeAspect="1"/>
            </p:cNvPicPr>
            <p:nvPr/>
          </p:nvPicPr>
          <p:blipFill>
            <a:blip r:embed="rId3"/>
            <a:srcRect l="43070" t="8554" r="35127" b="3582"/>
            <a:stretch>
              <a:fillRect/>
            </a:stretch>
          </p:blipFill>
          <p:spPr>
            <a:xfrm>
              <a:off x="404868" y="-59"/>
              <a:ext cx="688598" cy="1563380"/>
            </a:xfrm>
            <a:custGeom>
              <a:avLst/>
              <a:gdLst/>
              <a:ahLst/>
              <a:cxnLst>
                <a:cxn ang="0">
                  <a:pos x="wd2" y="hd2"/>
                </a:cxn>
                <a:cxn ang="5400000">
                  <a:pos x="wd2" y="hd2"/>
                </a:cxn>
                <a:cxn ang="10800000">
                  <a:pos x="wd2" y="hd2"/>
                </a:cxn>
                <a:cxn ang="16200000">
                  <a:pos x="wd2" y="hd2"/>
                </a:cxn>
              </a:cxnLst>
              <a:rect l="0" t="0" r="r" b="b"/>
              <a:pathLst>
                <a:path w="21588" h="21546" extrusionOk="0">
                  <a:moveTo>
                    <a:pt x="9395" y="1"/>
                  </a:moveTo>
                  <a:cubicBezTo>
                    <a:pt x="8695" y="-12"/>
                    <a:pt x="7998" y="131"/>
                    <a:pt x="7155" y="444"/>
                  </a:cubicBezTo>
                  <a:lnTo>
                    <a:pt x="6371" y="739"/>
                  </a:lnTo>
                  <a:lnTo>
                    <a:pt x="6434" y="1171"/>
                  </a:lnTo>
                  <a:cubicBezTo>
                    <a:pt x="6467" y="1411"/>
                    <a:pt x="6629" y="1822"/>
                    <a:pt x="6794" y="2079"/>
                  </a:cubicBezTo>
                  <a:cubicBezTo>
                    <a:pt x="7260" y="2808"/>
                    <a:pt x="7178" y="3155"/>
                    <a:pt x="6521" y="3255"/>
                  </a:cubicBezTo>
                  <a:cubicBezTo>
                    <a:pt x="6275" y="3293"/>
                    <a:pt x="6160" y="3346"/>
                    <a:pt x="6160" y="3419"/>
                  </a:cubicBezTo>
                  <a:cubicBezTo>
                    <a:pt x="6160" y="3604"/>
                    <a:pt x="5847" y="3808"/>
                    <a:pt x="5326" y="3955"/>
                  </a:cubicBezTo>
                  <a:cubicBezTo>
                    <a:pt x="5050" y="4034"/>
                    <a:pt x="4608" y="4193"/>
                    <a:pt x="4343" y="4316"/>
                  </a:cubicBezTo>
                  <a:cubicBezTo>
                    <a:pt x="4056" y="4451"/>
                    <a:pt x="3763" y="4546"/>
                    <a:pt x="3609" y="4546"/>
                  </a:cubicBezTo>
                  <a:cubicBezTo>
                    <a:pt x="3393" y="4546"/>
                    <a:pt x="3362" y="4567"/>
                    <a:pt x="3423" y="4672"/>
                  </a:cubicBezTo>
                  <a:cubicBezTo>
                    <a:pt x="3485" y="4781"/>
                    <a:pt x="3410" y="4817"/>
                    <a:pt x="2875" y="4967"/>
                  </a:cubicBezTo>
                  <a:cubicBezTo>
                    <a:pt x="2128" y="5177"/>
                    <a:pt x="1677" y="5405"/>
                    <a:pt x="1332" y="5744"/>
                  </a:cubicBezTo>
                  <a:cubicBezTo>
                    <a:pt x="1144" y="5929"/>
                    <a:pt x="968" y="6021"/>
                    <a:pt x="698" y="6072"/>
                  </a:cubicBezTo>
                  <a:cubicBezTo>
                    <a:pt x="172" y="6172"/>
                    <a:pt x="15" y="6381"/>
                    <a:pt x="1" y="6980"/>
                  </a:cubicBezTo>
                  <a:cubicBezTo>
                    <a:pt x="-12" y="7533"/>
                    <a:pt x="193" y="8450"/>
                    <a:pt x="362" y="8588"/>
                  </a:cubicBezTo>
                  <a:cubicBezTo>
                    <a:pt x="421" y="8637"/>
                    <a:pt x="474" y="8846"/>
                    <a:pt x="474" y="9053"/>
                  </a:cubicBezTo>
                  <a:cubicBezTo>
                    <a:pt x="474" y="9389"/>
                    <a:pt x="515" y="9476"/>
                    <a:pt x="934" y="9852"/>
                  </a:cubicBezTo>
                  <a:cubicBezTo>
                    <a:pt x="1456" y="10320"/>
                    <a:pt x="1741" y="10409"/>
                    <a:pt x="2377" y="10322"/>
                  </a:cubicBezTo>
                  <a:cubicBezTo>
                    <a:pt x="2576" y="10295"/>
                    <a:pt x="3010" y="10259"/>
                    <a:pt x="3348" y="10240"/>
                  </a:cubicBezTo>
                  <a:cubicBezTo>
                    <a:pt x="4258" y="10189"/>
                    <a:pt x="4521" y="10327"/>
                    <a:pt x="4132" y="10656"/>
                  </a:cubicBezTo>
                  <a:cubicBezTo>
                    <a:pt x="4036" y="10736"/>
                    <a:pt x="3958" y="10862"/>
                    <a:pt x="3958" y="10935"/>
                  </a:cubicBezTo>
                  <a:cubicBezTo>
                    <a:pt x="3957" y="11007"/>
                    <a:pt x="3858" y="11197"/>
                    <a:pt x="3734" y="11356"/>
                  </a:cubicBezTo>
                  <a:cubicBezTo>
                    <a:pt x="3610" y="11514"/>
                    <a:pt x="3501" y="11683"/>
                    <a:pt x="3497" y="11733"/>
                  </a:cubicBezTo>
                  <a:cubicBezTo>
                    <a:pt x="3493" y="11783"/>
                    <a:pt x="3458" y="11916"/>
                    <a:pt x="3423" y="12029"/>
                  </a:cubicBezTo>
                  <a:cubicBezTo>
                    <a:pt x="3337" y="12301"/>
                    <a:pt x="3712" y="12763"/>
                    <a:pt x="4231" y="13029"/>
                  </a:cubicBezTo>
                  <a:lnTo>
                    <a:pt x="4629" y="13237"/>
                  </a:lnTo>
                  <a:lnTo>
                    <a:pt x="4642" y="14233"/>
                  </a:lnTo>
                  <a:cubicBezTo>
                    <a:pt x="4647" y="14931"/>
                    <a:pt x="4595" y="15349"/>
                    <a:pt x="4468" y="15644"/>
                  </a:cubicBezTo>
                  <a:cubicBezTo>
                    <a:pt x="4368" y="15875"/>
                    <a:pt x="4267" y="16121"/>
                    <a:pt x="4244" y="16191"/>
                  </a:cubicBezTo>
                  <a:cubicBezTo>
                    <a:pt x="4221" y="16261"/>
                    <a:pt x="4095" y="16563"/>
                    <a:pt x="3970" y="16858"/>
                  </a:cubicBezTo>
                  <a:cubicBezTo>
                    <a:pt x="3372" y="18265"/>
                    <a:pt x="3325" y="19573"/>
                    <a:pt x="3858" y="19855"/>
                  </a:cubicBezTo>
                  <a:cubicBezTo>
                    <a:pt x="3937" y="19897"/>
                    <a:pt x="3985" y="20073"/>
                    <a:pt x="3970" y="20293"/>
                  </a:cubicBezTo>
                  <a:cubicBezTo>
                    <a:pt x="3936" y="20801"/>
                    <a:pt x="4044" y="20910"/>
                    <a:pt x="4729" y="21020"/>
                  </a:cubicBezTo>
                  <a:cubicBezTo>
                    <a:pt x="5037" y="21070"/>
                    <a:pt x="5663" y="21181"/>
                    <a:pt x="6110" y="21267"/>
                  </a:cubicBezTo>
                  <a:cubicBezTo>
                    <a:pt x="6557" y="21352"/>
                    <a:pt x="7154" y="21450"/>
                    <a:pt x="7441" y="21485"/>
                  </a:cubicBezTo>
                  <a:cubicBezTo>
                    <a:pt x="8283" y="21588"/>
                    <a:pt x="8736" y="21567"/>
                    <a:pt x="9967" y="21371"/>
                  </a:cubicBezTo>
                  <a:cubicBezTo>
                    <a:pt x="10533" y="21280"/>
                    <a:pt x="10592" y="21190"/>
                    <a:pt x="10166" y="21059"/>
                  </a:cubicBezTo>
                  <a:cubicBezTo>
                    <a:pt x="9486" y="20849"/>
                    <a:pt x="9192" y="20728"/>
                    <a:pt x="9258" y="20681"/>
                  </a:cubicBezTo>
                  <a:cubicBezTo>
                    <a:pt x="9364" y="20606"/>
                    <a:pt x="10727" y="20683"/>
                    <a:pt x="11734" y="20824"/>
                  </a:cubicBezTo>
                  <a:cubicBezTo>
                    <a:pt x="12817" y="20975"/>
                    <a:pt x="14067" y="21023"/>
                    <a:pt x="14732" y="20944"/>
                  </a:cubicBezTo>
                  <a:cubicBezTo>
                    <a:pt x="15004" y="20911"/>
                    <a:pt x="15238" y="20871"/>
                    <a:pt x="15243" y="20851"/>
                  </a:cubicBezTo>
                  <a:cubicBezTo>
                    <a:pt x="15247" y="20831"/>
                    <a:pt x="15271" y="20775"/>
                    <a:pt x="15292" y="20725"/>
                  </a:cubicBezTo>
                  <a:cubicBezTo>
                    <a:pt x="15336" y="20623"/>
                    <a:pt x="14647" y="20451"/>
                    <a:pt x="13625" y="20304"/>
                  </a:cubicBezTo>
                  <a:cubicBezTo>
                    <a:pt x="13059" y="20223"/>
                    <a:pt x="12925" y="20164"/>
                    <a:pt x="12480" y="19845"/>
                  </a:cubicBezTo>
                  <a:cubicBezTo>
                    <a:pt x="12036" y="19525"/>
                    <a:pt x="12028" y="19545"/>
                    <a:pt x="12431" y="18811"/>
                  </a:cubicBezTo>
                  <a:cubicBezTo>
                    <a:pt x="12642" y="18426"/>
                    <a:pt x="12897" y="17946"/>
                    <a:pt x="12991" y="17750"/>
                  </a:cubicBezTo>
                  <a:cubicBezTo>
                    <a:pt x="13084" y="17553"/>
                    <a:pt x="13310" y="17213"/>
                    <a:pt x="13501" y="16995"/>
                  </a:cubicBezTo>
                  <a:cubicBezTo>
                    <a:pt x="13692" y="16777"/>
                    <a:pt x="13828" y="16570"/>
                    <a:pt x="13799" y="16535"/>
                  </a:cubicBezTo>
                  <a:cubicBezTo>
                    <a:pt x="13770" y="16501"/>
                    <a:pt x="13935" y="16387"/>
                    <a:pt x="14160" y="16284"/>
                  </a:cubicBezTo>
                  <a:cubicBezTo>
                    <a:pt x="14556" y="16102"/>
                    <a:pt x="14569" y="16084"/>
                    <a:pt x="14620" y="15622"/>
                  </a:cubicBezTo>
                  <a:cubicBezTo>
                    <a:pt x="14668" y="15189"/>
                    <a:pt x="14624" y="15073"/>
                    <a:pt x="14197" y="14353"/>
                  </a:cubicBezTo>
                  <a:cubicBezTo>
                    <a:pt x="13939" y="13918"/>
                    <a:pt x="13640" y="13353"/>
                    <a:pt x="13538" y="13101"/>
                  </a:cubicBezTo>
                  <a:cubicBezTo>
                    <a:pt x="13367" y="12679"/>
                    <a:pt x="13141" y="12409"/>
                    <a:pt x="12368" y="11728"/>
                  </a:cubicBezTo>
                  <a:cubicBezTo>
                    <a:pt x="12214" y="11592"/>
                    <a:pt x="12084" y="11446"/>
                    <a:pt x="12082" y="11400"/>
                  </a:cubicBezTo>
                  <a:cubicBezTo>
                    <a:pt x="12080" y="11353"/>
                    <a:pt x="12002" y="11268"/>
                    <a:pt x="11908" y="11214"/>
                  </a:cubicBezTo>
                  <a:cubicBezTo>
                    <a:pt x="11814" y="11159"/>
                    <a:pt x="11746" y="11064"/>
                    <a:pt x="11746" y="11006"/>
                  </a:cubicBezTo>
                  <a:cubicBezTo>
                    <a:pt x="11746" y="10947"/>
                    <a:pt x="11660" y="10850"/>
                    <a:pt x="11560" y="10787"/>
                  </a:cubicBezTo>
                  <a:cubicBezTo>
                    <a:pt x="11418" y="10698"/>
                    <a:pt x="11409" y="10636"/>
                    <a:pt x="11497" y="10508"/>
                  </a:cubicBezTo>
                  <a:cubicBezTo>
                    <a:pt x="11560" y="10417"/>
                    <a:pt x="11637" y="10175"/>
                    <a:pt x="11672" y="9967"/>
                  </a:cubicBezTo>
                  <a:cubicBezTo>
                    <a:pt x="11735" y="9586"/>
                    <a:pt x="11958" y="9369"/>
                    <a:pt x="12194" y="9474"/>
                  </a:cubicBezTo>
                  <a:cubicBezTo>
                    <a:pt x="12255" y="9501"/>
                    <a:pt x="12570" y="9758"/>
                    <a:pt x="12891" y="10043"/>
                  </a:cubicBezTo>
                  <a:cubicBezTo>
                    <a:pt x="13212" y="10329"/>
                    <a:pt x="13518" y="10574"/>
                    <a:pt x="13575" y="10590"/>
                  </a:cubicBezTo>
                  <a:cubicBezTo>
                    <a:pt x="13633" y="10606"/>
                    <a:pt x="13838" y="10596"/>
                    <a:pt x="14023" y="10568"/>
                  </a:cubicBezTo>
                  <a:cubicBezTo>
                    <a:pt x="14208" y="10540"/>
                    <a:pt x="15799" y="10355"/>
                    <a:pt x="17557" y="10158"/>
                  </a:cubicBezTo>
                  <a:cubicBezTo>
                    <a:pt x="19314" y="9961"/>
                    <a:pt x="20933" y="9780"/>
                    <a:pt x="21165" y="9753"/>
                  </a:cubicBezTo>
                  <a:lnTo>
                    <a:pt x="21588" y="9704"/>
                  </a:lnTo>
                  <a:lnTo>
                    <a:pt x="21190" y="9234"/>
                  </a:lnTo>
                  <a:cubicBezTo>
                    <a:pt x="20584" y="8512"/>
                    <a:pt x="19995" y="7761"/>
                    <a:pt x="19809" y="7494"/>
                  </a:cubicBezTo>
                  <a:cubicBezTo>
                    <a:pt x="19716" y="7362"/>
                    <a:pt x="19600" y="7246"/>
                    <a:pt x="19547" y="7232"/>
                  </a:cubicBezTo>
                  <a:cubicBezTo>
                    <a:pt x="19495" y="7217"/>
                    <a:pt x="18623" y="7307"/>
                    <a:pt x="17607" y="7434"/>
                  </a:cubicBezTo>
                  <a:cubicBezTo>
                    <a:pt x="15844" y="7655"/>
                    <a:pt x="15721" y="7667"/>
                    <a:pt x="15043" y="7615"/>
                  </a:cubicBezTo>
                  <a:cubicBezTo>
                    <a:pt x="14653" y="7585"/>
                    <a:pt x="13755" y="7560"/>
                    <a:pt x="13053" y="7560"/>
                  </a:cubicBezTo>
                  <a:cubicBezTo>
                    <a:pt x="11303" y="7560"/>
                    <a:pt x="11339" y="7580"/>
                    <a:pt x="11323" y="6597"/>
                  </a:cubicBezTo>
                  <a:cubicBezTo>
                    <a:pt x="11315" y="6047"/>
                    <a:pt x="11267" y="5779"/>
                    <a:pt x="11124" y="5591"/>
                  </a:cubicBezTo>
                  <a:cubicBezTo>
                    <a:pt x="10884" y="5274"/>
                    <a:pt x="10667" y="4693"/>
                    <a:pt x="10689" y="4399"/>
                  </a:cubicBezTo>
                  <a:cubicBezTo>
                    <a:pt x="10702" y="4212"/>
                    <a:pt x="10638" y="4147"/>
                    <a:pt x="10291" y="3977"/>
                  </a:cubicBezTo>
                  <a:cubicBezTo>
                    <a:pt x="10064" y="3867"/>
                    <a:pt x="9880" y="3743"/>
                    <a:pt x="9880" y="3698"/>
                  </a:cubicBezTo>
                  <a:cubicBezTo>
                    <a:pt x="9880" y="3654"/>
                    <a:pt x="10043" y="3550"/>
                    <a:pt x="10241" y="3469"/>
                  </a:cubicBezTo>
                  <a:cubicBezTo>
                    <a:pt x="10860" y="3214"/>
                    <a:pt x="11622" y="2378"/>
                    <a:pt x="11622" y="1954"/>
                  </a:cubicBezTo>
                  <a:cubicBezTo>
                    <a:pt x="11622" y="1831"/>
                    <a:pt x="11742" y="1621"/>
                    <a:pt x="11883" y="1489"/>
                  </a:cubicBezTo>
                  <a:cubicBezTo>
                    <a:pt x="12196" y="1195"/>
                    <a:pt x="12214" y="855"/>
                    <a:pt x="11920" y="712"/>
                  </a:cubicBezTo>
                  <a:cubicBezTo>
                    <a:pt x="11804" y="656"/>
                    <a:pt x="11654" y="560"/>
                    <a:pt x="11585" y="499"/>
                  </a:cubicBezTo>
                  <a:cubicBezTo>
                    <a:pt x="11515" y="437"/>
                    <a:pt x="11116" y="299"/>
                    <a:pt x="10701" y="192"/>
                  </a:cubicBezTo>
                  <a:cubicBezTo>
                    <a:pt x="10238" y="74"/>
                    <a:pt x="9815" y="9"/>
                    <a:pt x="9395" y="1"/>
                  </a:cubicBezTo>
                  <a:close/>
                  <a:moveTo>
                    <a:pt x="9320" y="14058"/>
                  </a:moveTo>
                  <a:cubicBezTo>
                    <a:pt x="9489" y="14065"/>
                    <a:pt x="9727" y="14164"/>
                    <a:pt x="9942" y="14326"/>
                  </a:cubicBezTo>
                  <a:cubicBezTo>
                    <a:pt x="10100" y="14444"/>
                    <a:pt x="10228" y="14570"/>
                    <a:pt x="10228" y="14605"/>
                  </a:cubicBezTo>
                  <a:cubicBezTo>
                    <a:pt x="10228" y="14639"/>
                    <a:pt x="10362" y="14739"/>
                    <a:pt x="10515" y="14829"/>
                  </a:cubicBezTo>
                  <a:cubicBezTo>
                    <a:pt x="10679" y="14925"/>
                    <a:pt x="10827" y="15102"/>
                    <a:pt x="10875" y="15261"/>
                  </a:cubicBezTo>
                  <a:cubicBezTo>
                    <a:pt x="10945" y="15492"/>
                    <a:pt x="10905" y="15567"/>
                    <a:pt x="10651" y="15781"/>
                  </a:cubicBezTo>
                  <a:cubicBezTo>
                    <a:pt x="10489" y="15917"/>
                    <a:pt x="10364" y="16067"/>
                    <a:pt x="10365" y="16120"/>
                  </a:cubicBezTo>
                  <a:cubicBezTo>
                    <a:pt x="10367" y="16172"/>
                    <a:pt x="10232" y="16390"/>
                    <a:pt x="10067" y="16601"/>
                  </a:cubicBezTo>
                  <a:cubicBezTo>
                    <a:pt x="9901" y="16812"/>
                    <a:pt x="9635" y="17204"/>
                    <a:pt x="9482" y="17471"/>
                  </a:cubicBezTo>
                  <a:cubicBezTo>
                    <a:pt x="9236" y="17899"/>
                    <a:pt x="9122" y="18182"/>
                    <a:pt x="8872" y="18975"/>
                  </a:cubicBezTo>
                  <a:cubicBezTo>
                    <a:pt x="8837" y="19087"/>
                    <a:pt x="8735" y="19215"/>
                    <a:pt x="8648" y="19259"/>
                  </a:cubicBezTo>
                  <a:cubicBezTo>
                    <a:pt x="8516" y="19326"/>
                    <a:pt x="8438" y="19563"/>
                    <a:pt x="8350" y="20178"/>
                  </a:cubicBezTo>
                  <a:cubicBezTo>
                    <a:pt x="8344" y="20220"/>
                    <a:pt x="8288" y="20280"/>
                    <a:pt x="8225" y="20315"/>
                  </a:cubicBezTo>
                  <a:cubicBezTo>
                    <a:pt x="8069" y="20402"/>
                    <a:pt x="7974" y="20396"/>
                    <a:pt x="7740" y="20282"/>
                  </a:cubicBezTo>
                  <a:cubicBezTo>
                    <a:pt x="7609" y="20219"/>
                    <a:pt x="7584" y="20173"/>
                    <a:pt x="7665" y="20151"/>
                  </a:cubicBezTo>
                  <a:cubicBezTo>
                    <a:pt x="7859" y="20098"/>
                    <a:pt x="7808" y="20038"/>
                    <a:pt x="7553" y="20009"/>
                  </a:cubicBezTo>
                  <a:cubicBezTo>
                    <a:pt x="7406" y="19992"/>
                    <a:pt x="7329" y="19940"/>
                    <a:pt x="7329" y="19866"/>
                  </a:cubicBezTo>
                  <a:cubicBezTo>
                    <a:pt x="7329" y="19802"/>
                    <a:pt x="7197" y="19665"/>
                    <a:pt x="7043" y="19566"/>
                  </a:cubicBezTo>
                  <a:cubicBezTo>
                    <a:pt x="6766" y="19385"/>
                    <a:pt x="6773" y="19380"/>
                    <a:pt x="6857" y="18439"/>
                  </a:cubicBezTo>
                  <a:cubicBezTo>
                    <a:pt x="6948" y="17401"/>
                    <a:pt x="6962" y="17383"/>
                    <a:pt x="7752" y="16995"/>
                  </a:cubicBezTo>
                  <a:cubicBezTo>
                    <a:pt x="8340" y="16706"/>
                    <a:pt x="8432" y="16536"/>
                    <a:pt x="8325" y="15994"/>
                  </a:cubicBezTo>
                  <a:cubicBezTo>
                    <a:pt x="8282" y="15778"/>
                    <a:pt x="8243" y="15571"/>
                    <a:pt x="8238" y="15529"/>
                  </a:cubicBezTo>
                  <a:cubicBezTo>
                    <a:pt x="8224" y="15434"/>
                    <a:pt x="9072" y="14140"/>
                    <a:pt x="9183" y="14085"/>
                  </a:cubicBezTo>
                  <a:cubicBezTo>
                    <a:pt x="9222" y="14066"/>
                    <a:pt x="9264" y="14055"/>
                    <a:pt x="9320" y="14058"/>
                  </a:cubicBezTo>
                  <a:close/>
                </a:path>
              </a:pathLst>
            </a:custGeom>
            <a:ln w="12700" cap="flat">
              <a:noFill/>
              <a:miter lim="400000"/>
            </a:ln>
            <a:effectLst/>
          </p:spPr>
        </p:pic>
        <p:pic>
          <p:nvPicPr>
            <p:cNvPr id="38" name="Image" descr="Image">
              <a:extLst>
                <a:ext uri="{FF2B5EF4-FFF2-40B4-BE49-F238E27FC236}">
                  <a16:creationId xmlns:a16="http://schemas.microsoft.com/office/drawing/2014/main" id="{20CFF50A-41B8-5B47-ABF1-298627A261B0}"/>
                </a:ext>
              </a:extLst>
            </p:cNvPr>
            <p:cNvPicPr>
              <a:picLocks noChangeAspect="1"/>
            </p:cNvPicPr>
            <p:nvPr/>
          </p:nvPicPr>
          <p:blipFill>
            <a:blip r:embed="rId4"/>
            <a:srcRect l="49377"/>
            <a:stretch>
              <a:fillRect/>
            </a:stretch>
          </p:blipFill>
          <p:spPr>
            <a:xfrm flipH="1">
              <a:off x="0" y="26973"/>
              <a:ext cx="492885" cy="1715297"/>
            </a:xfrm>
            <a:prstGeom prst="rect">
              <a:avLst/>
            </a:prstGeom>
            <a:ln w="12700" cap="flat">
              <a:noFill/>
              <a:miter lim="400000"/>
            </a:ln>
            <a:effectLst/>
          </p:spPr>
        </p:pic>
      </p:grpSp>
      <p:sp>
        <p:nvSpPr>
          <p:cNvPr id="39" name="Rounded Rectangle">
            <a:extLst>
              <a:ext uri="{FF2B5EF4-FFF2-40B4-BE49-F238E27FC236}">
                <a16:creationId xmlns:a16="http://schemas.microsoft.com/office/drawing/2014/main" id="{5F27FBA8-83E8-4B4B-941D-AF0BEA5A5E47}"/>
              </a:ext>
            </a:extLst>
          </p:cNvPr>
          <p:cNvSpPr/>
          <p:nvPr/>
        </p:nvSpPr>
        <p:spPr>
          <a:xfrm>
            <a:off x="2866012" y="5405289"/>
            <a:ext cx="2948547" cy="360045"/>
          </a:xfrm>
          <a:prstGeom prst="roundRect">
            <a:avLst>
              <a:gd name="adj" fmla="val 33255"/>
            </a:avLst>
          </a:prstGeom>
          <a:gradFill>
            <a:gsLst>
              <a:gs pos="0">
                <a:srgbClr val="005543"/>
              </a:gs>
              <a:gs pos="75000">
                <a:srgbClr val="00845D">
                  <a:shade val="67500"/>
                  <a:satMod val="115000"/>
                </a:srgbClr>
              </a:gs>
              <a:gs pos="100000">
                <a:srgbClr val="00845D"/>
              </a:gs>
            </a:gsLst>
            <a:lin ang="10800000" scaled="1"/>
          </a:gradFill>
          <a:ln w="12700">
            <a:miter lim="400000"/>
          </a:ln>
        </p:spPr>
        <p:txBody>
          <a:bodyPr lIns="35719" tIns="35719" rIns="35719" bIns="35719" anchor="ctr"/>
          <a:lstStyle/>
          <a:p>
            <a:pPr>
              <a:defRPr sz="2700">
                <a:solidFill>
                  <a:srgbClr val="FFFFFF"/>
                </a:solidFill>
                <a:latin typeface="Gill Sans"/>
                <a:ea typeface="Gill Sans"/>
                <a:cs typeface="Gill Sans"/>
                <a:sym typeface="Gill Sans"/>
              </a:defRPr>
            </a:pPr>
            <a:endParaRPr sz="1898" dirty="0">
              <a:latin typeface="Calibri" panose="020F0502020204030204" pitchFamily="34" charset="0"/>
              <a:cs typeface="Calibri" panose="020F0502020204030204" pitchFamily="34" charset="0"/>
            </a:endParaRPr>
          </a:p>
        </p:txBody>
      </p:sp>
      <p:sp>
        <p:nvSpPr>
          <p:cNvPr id="40" name="The agricultural literacy component of a Foundational SAE may be transitioned to one or more Immersion SAEs.  All Foundational SAE components and Level 1 Immersion SAEs are intended to be graded.">
            <a:extLst>
              <a:ext uri="{FF2B5EF4-FFF2-40B4-BE49-F238E27FC236}">
                <a16:creationId xmlns:a16="http://schemas.microsoft.com/office/drawing/2014/main" id="{8F1F5D38-C795-4348-9479-CC882862BE3B}"/>
              </a:ext>
            </a:extLst>
          </p:cNvPr>
          <p:cNvSpPr txBox="1"/>
          <p:nvPr/>
        </p:nvSpPr>
        <p:spPr>
          <a:xfrm>
            <a:off x="4874761" y="5438439"/>
            <a:ext cx="4969281" cy="3191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1200" i="1">
                <a:solidFill>
                  <a:srgbClr val="FFFFFF"/>
                </a:solidFill>
                <a:latin typeface="Gill Sans SemiBold"/>
                <a:ea typeface="Gill Sans SemiBold"/>
                <a:cs typeface="Gill Sans SemiBold"/>
                <a:sym typeface="Gill Sans SemiBold"/>
              </a:defRPr>
            </a:lvl1pPr>
          </a:lstStyle>
          <a:p>
            <a:r>
              <a:rPr sz="844" i="0" dirty="0">
                <a:latin typeface="Calibri" panose="020F0502020204030204" pitchFamily="34" charset="0"/>
                <a:cs typeface="Calibri" panose="020F0502020204030204" pitchFamily="34" charset="0"/>
              </a:rPr>
              <a:t>The agricultural literacy component of a Foundational SAE may be transitioned to one or more Immersion SAEs.  All Foundational SAE components and Level 1 Immersion SAEs are intended to be graded.</a:t>
            </a:r>
          </a:p>
        </p:txBody>
      </p:sp>
      <p:sp>
        <p:nvSpPr>
          <p:cNvPr id="41" name="Agricultural Literacy">
            <a:extLst>
              <a:ext uri="{FF2B5EF4-FFF2-40B4-BE49-F238E27FC236}">
                <a16:creationId xmlns:a16="http://schemas.microsoft.com/office/drawing/2014/main" id="{26EDBCCF-15D5-6449-B4CA-0901D757424E}"/>
              </a:ext>
            </a:extLst>
          </p:cNvPr>
          <p:cNvSpPr txBox="1"/>
          <p:nvPr/>
        </p:nvSpPr>
        <p:spPr>
          <a:xfrm>
            <a:off x="2939521" y="5439092"/>
            <a:ext cx="1864519" cy="3185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2400" i="1">
                <a:solidFill>
                  <a:srgbClr val="FFFFFF"/>
                </a:solidFill>
                <a:latin typeface="Gill Sans"/>
                <a:ea typeface="Gill Sans"/>
                <a:cs typeface="Gill Sans"/>
                <a:sym typeface="Gill Sans"/>
              </a:defRPr>
            </a:lvl1pPr>
          </a:lstStyle>
          <a:p>
            <a:r>
              <a:rPr sz="1687" i="0" dirty="0">
                <a:latin typeface="Calibri" panose="020F0502020204030204" pitchFamily="34" charset="0"/>
                <a:cs typeface="Calibri" panose="020F0502020204030204" pitchFamily="34" charset="0"/>
              </a:rPr>
              <a:t>Agricultural Literacy</a:t>
            </a:r>
          </a:p>
        </p:txBody>
      </p:sp>
      <p:sp>
        <p:nvSpPr>
          <p:cNvPr id="42" name="Conceptual example of how Foundational SAE components may be delivered.">
            <a:extLst>
              <a:ext uri="{FF2B5EF4-FFF2-40B4-BE49-F238E27FC236}">
                <a16:creationId xmlns:a16="http://schemas.microsoft.com/office/drawing/2014/main" id="{92D3E6CD-AEFC-2F4A-8D5D-1EE2D685CED4}"/>
              </a:ext>
            </a:extLst>
          </p:cNvPr>
          <p:cNvSpPr txBox="1"/>
          <p:nvPr/>
        </p:nvSpPr>
        <p:spPr>
          <a:xfrm>
            <a:off x="201760" y="6215426"/>
            <a:ext cx="8791365" cy="5257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defTabSz="321457">
              <a:defRPr sz="3000" b="1" i="1">
                <a:solidFill>
                  <a:srgbClr val="861001"/>
                </a:solidFill>
                <a:latin typeface="Gill Sans"/>
                <a:ea typeface="Gill Sans"/>
                <a:cs typeface="Gill Sans"/>
                <a:sym typeface="Gill Sans"/>
              </a:defRPr>
            </a:pPr>
            <a:r>
              <a:rPr sz="1687" u="sng" dirty="0">
                <a:solidFill>
                  <a:srgbClr val="005543"/>
                </a:solidFill>
                <a:latin typeface="Calibri" panose="020F0502020204030204" pitchFamily="34" charset="0"/>
                <a:cs typeface="Calibri" panose="020F0502020204030204" pitchFamily="34" charset="0"/>
              </a:rPr>
              <a:t>Conceptual example</a:t>
            </a:r>
            <a:r>
              <a:rPr sz="1687" dirty="0">
                <a:solidFill>
                  <a:srgbClr val="005543"/>
                </a:solidFill>
                <a:latin typeface="Calibri" panose="020F0502020204030204" pitchFamily="34" charset="0"/>
                <a:cs typeface="Calibri" panose="020F0502020204030204" pitchFamily="34" charset="0"/>
              </a:rPr>
              <a:t> of how Foundational SAE components may be delivered.</a:t>
            </a:r>
          </a:p>
        </p:txBody>
      </p:sp>
      <p:sp>
        <p:nvSpPr>
          <p:cNvPr id="43" name="Rounded Rectangle">
            <a:extLst>
              <a:ext uri="{FF2B5EF4-FFF2-40B4-BE49-F238E27FC236}">
                <a16:creationId xmlns:a16="http://schemas.microsoft.com/office/drawing/2014/main" id="{479B9246-828E-6449-BF90-A39523AFBF5F}"/>
              </a:ext>
            </a:extLst>
          </p:cNvPr>
          <p:cNvSpPr/>
          <p:nvPr/>
        </p:nvSpPr>
        <p:spPr>
          <a:xfrm>
            <a:off x="2852127" y="4556222"/>
            <a:ext cx="6682940" cy="360759"/>
          </a:xfrm>
          <a:prstGeom prst="roundRect">
            <a:avLst>
              <a:gd name="adj" fmla="val 33958"/>
            </a:avLst>
          </a:prstGeom>
          <a:solidFill>
            <a:srgbClr val="00845D"/>
          </a:solidFill>
          <a:ln w="12700">
            <a:miter lim="400000"/>
          </a:ln>
        </p:spPr>
        <p:txBody>
          <a:bodyPr lIns="35719" tIns="35719" rIns="35719" bIns="35719" anchor="ctr"/>
          <a:lstStyle/>
          <a:p>
            <a:pPr>
              <a:defRPr i="1">
                <a:solidFill>
                  <a:srgbClr val="FFFFFF"/>
                </a:solidFill>
                <a:latin typeface="Gill Sans"/>
                <a:ea typeface="Gill Sans"/>
                <a:cs typeface="Gill Sans"/>
                <a:sym typeface="Gill Sans"/>
              </a:defRPr>
            </a:pPr>
            <a:endParaRPr sz="1266" dirty="0">
              <a:latin typeface="Calibri" panose="020F0502020204030204" pitchFamily="34" charset="0"/>
              <a:cs typeface="Calibri" panose="020F0502020204030204" pitchFamily="34" charset="0"/>
            </a:endParaRPr>
          </a:p>
        </p:txBody>
      </p:sp>
      <p:sp>
        <p:nvSpPr>
          <p:cNvPr id="44" name="Rounded Rectangle">
            <a:extLst>
              <a:ext uri="{FF2B5EF4-FFF2-40B4-BE49-F238E27FC236}">
                <a16:creationId xmlns:a16="http://schemas.microsoft.com/office/drawing/2014/main" id="{A5DF10A9-AA9B-AA45-B3A2-F124463814D2}"/>
              </a:ext>
            </a:extLst>
          </p:cNvPr>
          <p:cNvSpPr/>
          <p:nvPr/>
        </p:nvSpPr>
        <p:spPr>
          <a:xfrm>
            <a:off x="2852089" y="4982912"/>
            <a:ext cx="6682940" cy="360759"/>
          </a:xfrm>
          <a:prstGeom prst="roundRect">
            <a:avLst>
              <a:gd name="adj" fmla="val 33958"/>
            </a:avLst>
          </a:prstGeom>
          <a:solidFill>
            <a:srgbClr val="00845D"/>
          </a:solidFill>
          <a:ln w="12700">
            <a:miter lim="400000"/>
          </a:ln>
        </p:spPr>
        <p:txBody>
          <a:bodyPr lIns="35719" tIns="35719" rIns="35719" bIns="35719" anchor="ctr"/>
          <a:lstStyle/>
          <a:p>
            <a:pPr>
              <a:defRPr i="1">
                <a:solidFill>
                  <a:srgbClr val="FFFFFF"/>
                </a:solidFill>
                <a:latin typeface="Gill Sans"/>
                <a:ea typeface="Gill Sans"/>
                <a:cs typeface="Gill Sans"/>
                <a:sym typeface="Gill Sans"/>
              </a:defRPr>
            </a:pPr>
            <a:endParaRPr sz="1266" dirty="0">
              <a:latin typeface="Calibri" panose="020F0502020204030204" pitchFamily="34" charset="0"/>
              <a:cs typeface="Calibri" panose="020F0502020204030204" pitchFamily="34" charset="0"/>
            </a:endParaRPr>
          </a:p>
        </p:txBody>
      </p:sp>
      <p:sp>
        <p:nvSpPr>
          <p:cNvPr id="45" name="Personal Financial Management and Planning">
            <a:extLst>
              <a:ext uri="{FF2B5EF4-FFF2-40B4-BE49-F238E27FC236}">
                <a16:creationId xmlns:a16="http://schemas.microsoft.com/office/drawing/2014/main" id="{D50AE797-16EA-D648-9490-0C3BDC895CE1}"/>
              </a:ext>
            </a:extLst>
          </p:cNvPr>
          <p:cNvSpPr txBox="1"/>
          <p:nvPr/>
        </p:nvSpPr>
        <p:spPr>
          <a:xfrm>
            <a:off x="4157507" y="4581114"/>
            <a:ext cx="4070987"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i="1">
                <a:solidFill>
                  <a:srgbClr val="FFFFFF"/>
                </a:solidFill>
                <a:latin typeface="Gill Sans"/>
                <a:ea typeface="Gill Sans"/>
                <a:cs typeface="Gill Sans"/>
                <a:sym typeface="Gill Sans"/>
              </a:defRPr>
            </a:lvl1pPr>
          </a:lstStyle>
          <a:p>
            <a:r>
              <a:rPr sz="1687" i="0" dirty="0">
                <a:latin typeface="Calibri" panose="020F0502020204030204" pitchFamily="34" charset="0"/>
                <a:cs typeface="Calibri" panose="020F0502020204030204" pitchFamily="34" charset="0"/>
              </a:rPr>
              <a:t>Personal Financial Management and Planning</a:t>
            </a:r>
          </a:p>
        </p:txBody>
      </p:sp>
      <p:sp>
        <p:nvSpPr>
          <p:cNvPr id="46" name="Workplace Safety">
            <a:extLst>
              <a:ext uri="{FF2B5EF4-FFF2-40B4-BE49-F238E27FC236}">
                <a16:creationId xmlns:a16="http://schemas.microsoft.com/office/drawing/2014/main" id="{0A3EEE11-1D8C-A449-B64F-9EC82F2EA587}"/>
              </a:ext>
            </a:extLst>
          </p:cNvPr>
          <p:cNvSpPr txBox="1"/>
          <p:nvPr/>
        </p:nvSpPr>
        <p:spPr>
          <a:xfrm>
            <a:off x="5264230" y="4997413"/>
            <a:ext cx="1646990"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i="1">
                <a:solidFill>
                  <a:srgbClr val="FFFFFF"/>
                </a:solidFill>
                <a:latin typeface="Gill Sans"/>
                <a:ea typeface="Gill Sans"/>
                <a:cs typeface="Gill Sans"/>
                <a:sym typeface="Gill Sans"/>
              </a:defRPr>
            </a:lvl1pPr>
          </a:lstStyle>
          <a:p>
            <a:r>
              <a:rPr sz="1687" i="0" dirty="0">
                <a:latin typeface="Calibri" panose="020F0502020204030204" pitchFamily="34" charset="0"/>
                <a:cs typeface="Calibri" panose="020F0502020204030204" pitchFamily="34" charset="0"/>
              </a:rPr>
              <a:t>Workplace Safety </a:t>
            </a:r>
          </a:p>
        </p:txBody>
      </p:sp>
      <p:sp>
        <p:nvSpPr>
          <p:cNvPr id="47" name="Rounded Rectangle">
            <a:extLst>
              <a:ext uri="{FF2B5EF4-FFF2-40B4-BE49-F238E27FC236}">
                <a16:creationId xmlns:a16="http://schemas.microsoft.com/office/drawing/2014/main" id="{8F4DB34C-58E9-5A49-B3CD-5457F446677E}"/>
              </a:ext>
            </a:extLst>
          </p:cNvPr>
          <p:cNvSpPr/>
          <p:nvPr/>
        </p:nvSpPr>
        <p:spPr>
          <a:xfrm>
            <a:off x="2852127" y="884625"/>
            <a:ext cx="6682940" cy="3170270"/>
          </a:xfrm>
          <a:prstGeom prst="roundRect">
            <a:avLst>
              <a:gd name="adj" fmla="val 3864"/>
            </a:avLst>
          </a:prstGeom>
          <a:solidFill>
            <a:srgbClr val="00845D"/>
          </a:solidFill>
          <a:ln w="12700">
            <a:miter lim="400000"/>
          </a:ln>
        </p:spPr>
        <p:txBody>
          <a:bodyPr lIns="35719" tIns="35719" rIns="35719" bIns="35719" anchor="ctr"/>
          <a:lstStyle/>
          <a:p>
            <a:pPr>
              <a:defRPr i="1">
                <a:solidFill>
                  <a:srgbClr val="FFFFFF"/>
                </a:solidFill>
                <a:latin typeface="Gill Sans"/>
                <a:ea typeface="Gill Sans"/>
                <a:cs typeface="Gill Sans"/>
                <a:sym typeface="Gill Sans"/>
              </a:defRPr>
            </a:pPr>
            <a:endParaRPr sz="1266" dirty="0">
              <a:latin typeface="Calibri" panose="020F0502020204030204" pitchFamily="34" charset="0"/>
              <a:cs typeface="Calibri" panose="020F0502020204030204" pitchFamily="34" charset="0"/>
            </a:endParaRPr>
          </a:p>
        </p:txBody>
      </p:sp>
      <p:sp>
        <p:nvSpPr>
          <p:cNvPr id="48" name="Career Exploration and Planning">
            <a:extLst>
              <a:ext uri="{FF2B5EF4-FFF2-40B4-BE49-F238E27FC236}">
                <a16:creationId xmlns:a16="http://schemas.microsoft.com/office/drawing/2014/main" id="{ED3B783C-C7CC-E54E-99DA-D1C5F8D83C8E}"/>
              </a:ext>
            </a:extLst>
          </p:cNvPr>
          <p:cNvSpPr txBox="1"/>
          <p:nvPr/>
        </p:nvSpPr>
        <p:spPr>
          <a:xfrm>
            <a:off x="4647098" y="2303881"/>
            <a:ext cx="2893806"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i="1">
                <a:solidFill>
                  <a:srgbClr val="FFFFFF"/>
                </a:solidFill>
                <a:latin typeface="Gill Sans"/>
                <a:ea typeface="Gill Sans"/>
                <a:cs typeface="Gill Sans"/>
                <a:sym typeface="Gill Sans"/>
              </a:defRPr>
            </a:lvl1pPr>
          </a:lstStyle>
          <a:p>
            <a:r>
              <a:rPr sz="1687" i="0" dirty="0">
                <a:latin typeface="Calibri" panose="020F0502020204030204" pitchFamily="34" charset="0"/>
                <a:cs typeface="Calibri" panose="020F0502020204030204" pitchFamily="34" charset="0"/>
              </a:rPr>
              <a:t>Career Exploration and Planning</a:t>
            </a:r>
          </a:p>
        </p:txBody>
      </p:sp>
      <p:sp>
        <p:nvSpPr>
          <p:cNvPr id="49" name="Rounded Rectangle">
            <a:extLst>
              <a:ext uri="{FF2B5EF4-FFF2-40B4-BE49-F238E27FC236}">
                <a16:creationId xmlns:a16="http://schemas.microsoft.com/office/drawing/2014/main" id="{D46362CD-D42F-DE41-B502-F91CEE415332}"/>
              </a:ext>
            </a:extLst>
          </p:cNvPr>
          <p:cNvSpPr/>
          <p:nvPr/>
        </p:nvSpPr>
        <p:spPr>
          <a:xfrm>
            <a:off x="2852127" y="4125179"/>
            <a:ext cx="6682940" cy="360759"/>
          </a:xfrm>
          <a:prstGeom prst="roundRect">
            <a:avLst>
              <a:gd name="adj" fmla="val 33958"/>
            </a:avLst>
          </a:prstGeom>
          <a:solidFill>
            <a:srgbClr val="00845D"/>
          </a:solidFill>
          <a:ln w="12700">
            <a:miter lim="400000"/>
          </a:ln>
        </p:spPr>
        <p:txBody>
          <a:bodyPr lIns="35719" tIns="35719" rIns="35719" bIns="35719" anchor="ctr"/>
          <a:lstStyle/>
          <a:p>
            <a:pPr>
              <a:defRPr sz="2400" i="1">
                <a:solidFill>
                  <a:srgbClr val="FFFFFF"/>
                </a:solidFill>
                <a:latin typeface="Gill Sans"/>
                <a:ea typeface="Gill Sans"/>
                <a:cs typeface="Gill Sans"/>
                <a:sym typeface="Gill Sans"/>
              </a:defRPr>
            </a:pPr>
            <a:endParaRPr sz="1687" dirty="0">
              <a:latin typeface="Calibri" panose="020F0502020204030204" pitchFamily="34" charset="0"/>
              <a:cs typeface="Calibri" panose="020F0502020204030204" pitchFamily="34" charset="0"/>
            </a:endParaRPr>
          </a:p>
        </p:txBody>
      </p:sp>
      <p:sp>
        <p:nvSpPr>
          <p:cNvPr id="50" name="Employability Skills for College and Career Readiness">
            <a:extLst>
              <a:ext uri="{FF2B5EF4-FFF2-40B4-BE49-F238E27FC236}">
                <a16:creationId xmlns:a16="http://schemas.microsoft.com/office/drawing/2014/main" id="{41A4B560-27CE-B843-93A5-8E50896B99EB}"/>
              </a:ext>
            </a:extLst>
          </p:cNvPr>
          <p:cNvSpPr txBox="1"/>
          <p:nvPr/>
        </p:nvSpPr>
        <p:spPr>
          <a:xfrm>
            <a:off x="3850332" y="4139680"/>
            <a:ext cx="4676217"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i="1">
                <a:solidFill>
                  <a:srgbClr val="FFFFFF"/>
                </a:solidFill>
                <a:latin typeface="Gill Sans"/>
                <a:ea typeface="Gill Sans"/>
                <a:cs typeface="Gill Sans"/>
                <a:sym typeface="Gill Sans"/>
              </a:defRPr>
            </a:lvl1pPr>
          </a:lstStyle>
          <a:p>
            <a:r>
              <a:rPr sz="1687" i="0" dirty="0">
                <a:latin typeface="Calibri" panose="020F0502020204030204" pitchFamily="34" charset="0"/>
                <a:cs typeface="Calibri" panose="020F0502020204030204" pitchFamily="34" charset="0"/>
              </a:rPr>
              <a:t>Employability Skills for College and Career Readiness</a:t>
            </a:r>
          </a:p>
        </p:txBody>
      </p:sp>
      <p:pic>
        <p:nvPicPr>
          <p:cNvPr id="51" name="Graphic 50" descr="Plant">
            <a:extLst>
              <a:ext uri="{FF2B5EF4-FFF2-40B4-BE49-F238E27FC236}">
                <a16:creationId xmlns:a16="http://schemas.microsoft.com/office/drawing/2014/main" id="{4548049B-E88F-464A-A4E2-CC04F44DA1F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298902" y="6045336"/>
            <a:ext cx="685800" cy="685800"/>
          </a:xfrm>
          <a:prstGeom prst="rect">
            <a:avLst/>
          </a:prstGeom>
        </p:spPr>
      </p:pic>
    </p:spTree>
    <p:extLst>
      <p:ext uri="{BB962C8B-B14F-4D97-AF65-F5344CB8AC3E}">
        <p14:creationId xmlns:p14="http://schemas.microsoft.com/office/powerpoint/2010/main" val="33492883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B8DC566-7225-2B4C-BB8C-8D842C2D3EA0}"/>
              </a:ext>
            </a:extLst>
          </p:cNvPr>
          <p:cNvSpPr>
            <a:spLocks noGrp="1"/>
          </p:cNvSpPr>
          <p:nvPr>
            <p:ph type="body" sz="quarter" idx="15"/>
          </p:nvPr>
        </p:nvSpPr>
        <p:spPr/>
        <p:txBody>
          <a:bodyPr/>
          <a:lstStyle/>
          <a:p>
            <a:endParaRPr lang="en-US"/>
          </a:p>
        </p:txBody>
      </p:sp>
      <p:sp>
        <p:nvSpPr>
          <p:cNvPr id="5" name="Rounded Rectangle">
            <a:extLst>
              <a:ext uri="{FF2B5EF4-FFF2-40B4-BE49-F238E27FC236}">
                <a16:creationId xmlns:a16="http://schemas.microsoft.com/office/drawing/2014/main" id="{E7B8B10C-A580-334A-9D0B-5DC70485220F}"/>
              </a:ext>
            </a:extLst>
          </p:cNvPr>
          <p:cNvSpPr/>
          <p:nvPr/>
        </p:nvSpPr>
        <p:spPr>
          <a:xfrm>
            <a:off x="7024325" y="204758"/>
            <a:ext cx="2367931" cy="5871671"/>
          </a:xfrm>
          <a:prstGeom prst="roundRect">
            <a:avLst>
              <a:gd name="adj" fmla="val 11865"/>
            </a:avLst>
          </a:prstGeom>
          <a:solidFill>
            <a:srgbClr val="808785">
              <a:alpha val="85104"/>
            </a:srgbClr>
          </a:solidFill>
          <a:ln w="12700">
            <a:miter lim="400000"/>
          </a:ln>
        </p:spPr>
        <p:txBody>
          <a:bodyPr lIns="35719" tIns="35719" rIns="35719" bIns="35719" anchor="ctr"/>
          <a:lstStyle/>
          <a:p>
            <a:pPr defTabSz="383963">
              <a:defRPr sz="3000">
                <a:solidFill>
                  <a:srgbClr val="FFFFFF"/>
                </a:solidFill>
              </a:defRPr>
            </a:pPr>
            <a:endParaRPr sz="2109" dirty="0">
              <a:latin typeface="Calibri Light" panose="020F0302020204030204" pitchFamily="34" charset="0"/>
              <a:cs typeface="Calibri Light" panose="020F0302020204030204" pitchFamily="34" charset="0"/>
            </a:endParaRPr>
          </a:p>
        </p:txBody>
      </p:sp>
      <p:sp>
        <p:nvSpPr>
          <p:cNvPr id="6" name="Rounded Rectangle">
            <a:extLst>
              <a:ext uri="{FF2B5EF4-FFF2-40B4-BE49-F238E27FC236}">
                <a16:creationId xmlns:a16="http://schemas.microsoft.com/office/drawing/2014/main" id="{E08B9F28-7277-1E41-BD3D-42FEF960C341}"/>
              </a:ext>
            </a:extLst>
          </p:cNvPr>
          <p:cNvSpPr/>
          <p:nvPr/>
        </p:nvSpPr>
        <p:spPr>
          <a:xfrm>
            <a:off x="2799744" y="204758"/>
            <a:ext cx="2367931" cy="5871671"/>
          </a:xfrm>
          <a:prstGeom prst="roundRect">
            <a:avLst>
              <a:gd name="adj" fmla="val 11865"/>
            </a:avLst>
          </a:prstGeom>
          <a:solidFill>
            <a:srgbClr val="808785">
              <a:alpha val="85104"/>
            </a:srgbClr>
          </a:solidFill>
          <a:ln w="12700">
            <a:miter lim="400000"/>
          </a:ln>
        </p:spPr>
        <p:txBody>
          <a:bodyPr lIns="35719" tIns="35719" rIns="35719" bIns="35719" anchor="ctr"/>
          <a:lstStyle/>
          <a:p>
            <a:pPr defTabSz="383963">
              <a:defRPr sz="3000">
                <a:solidFill>
                  <a:srgbClr val="FFFFFF"/>
                </a:solidFill>
              </a:defRPr>
            </a:pPr>
            <a:endParaRPr sz="2109" dirty="0">
              <a:latin typeface="Calibri Light" panose="020F0302020204030204" pitchFamily="34" charset="0"/>
              <a:cs typeface="Calibri Light" panose="020F0302020204030204" pitchFamily="34" charset="0"/>
            </a:endParaRPr>
          </a:p>
        </p:txBody>
      </p:sp>
      <p:sp>
        <p:nvSpPr>
          <p:cNvPr id="7" name="Advanced…">
            <a:extLst>
              <a:ext uri="{FF2B5EF4-FFF2-40B4-BE49-F238E27FC236}">
                <a16:creationId xmlns:a16="http://schemas.microsoft.com/office/drawing/2014/main" id="{A163E6C6-C564-654A-AFBA-CA914D7A1E33}"/>
              </a:ext>
            </a:extLst>
          </p:cNvPr>
          <p:cNvSpPr txBox="1"/>
          <p:nvPr/>
        </p:nvSpPr>
        <p:spPr>
          <a:xfrm>
            <a:off x="7551622" y="204019"/>
            <a:ext cx="1313336" cy="532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lgn="ctr" defTabSz="383963">
              <a:defRPr sz="2400">
                <a:solidFill>
                  <a:srgbClr val="FFFFFF"/>
                </a:solidFill>
              </a:defRPr>
            </a:pPr>
            <a:r>
              <a:rPr sz="1687" dirty="0">
                <a:latin typeface="Calibri Light" panose="020F0302020204030204" pitchFamily="34" charset="0"/>
                <a:cs typeface="Calibri Light" panose="020F0302020204030204" pitchFamily="34" charset="0"/>
              </a:rPr>
              <a:t>Advanced</a:t>
            </a:r>
          </a:p>
          <a:p>
            <a:pPr algn="ctr" defTabSz="383963">
              <a:defRPr sz="2000">
                <a:solidFill>
                  <a:srgbClr val="FFFFFF"/>
                </a:solidFill>
              </a:defRPr>
            </a:pPr>
            <a:r>
              <a:rPr sz="1406" dirty="0">
                <a:latin typeface="Calibri Light" panose="020F0302020204030204" pitchFamily="34" charset="0"/>
                <a:cs typeface="Calibri Light" panose="020F0302020204030204" pitchFamily="34" charset="0"/>
              </a:rPr>
              <a:t>Grades 11-12</a:t>
            </a:r>
          </a:p>
        </p:txBody>
      </p:sp>
      <p:sp>
        <p:nvSpPr>
          <p:cNvPr id="8" name="Rounded Rectangle">
            <a:extLst>
              <a:ext uri="{FF2B5EF4-FFF2-40B4-BE49-F238E27FC236}">
                <a16:creationId xmlns:a16="http://schemas.microsoft.com/office/drawing/2014/main" id="{07A97DB4-CA11-4141-971A-37E70E6FF443}"/>
              </a:ext>
            </a:extLst>
          </p:cNvPr>
          <p:cNvSpPr/>
          <p:nvPr/>
        </p:nvSpPr>
        <p:spPr>
          <a:xfrm>
            <a:off x="4912035" y="204758"/>
            <a:ext cx="2367931" cy="5871671"/>
          </a:xfrm>
          <a:prstGeom prst="roundRect">
            <a:avLst>
              <a:gd name="adj" fmla="val 11865"/>
            </a:avLst>
          </a:prstGeom>
          <a:solidFill>
            <a:srgbClr val="808785">
              <a:alpha val="85104"/>
            </a:srgbClr>
          </a:solidFill>
          <a:ln w="12700">
            <a:miter lim="400000"/>
          </a:ln>
        </p:spPr>
        <p:txBody>
          <a:bodyPr lIns="35719" tIns="35719" rIns="35719" bIns="35719" anchor="ctr"/>
          <a:lstStyle/>
          <a:p>
            <a:pPr defTabSz="383963">
              <a:defRPr sz="3000">
                <a:solidFill>
                  <a:srgbClr val="FFFFFF"/>
                </a:solidFill>
              </a:defRPr>
            </a:pPr>
            <a:endParaRPr sz="2109" dirty="0">
              <a:latin typeface="Calibri Light" panose="020F0302020204030204" pitchFamily="34" charset="0"/>
              <a:cs typeface="Calibri Light" panose="020F0302020204030204" pitchFamily="34" charset="0"/>
            </a:endParaRPr>
          </a:p>
        </p:txBody>
      </p:sp>
      <p:sp>
        <p:nvSpPr>
          <p:cNvPr id="9" name="Intermediate…">
            <a:extLst>
              <a:ext uri="{FF2B5EF4-FFF2-40B4-BE49-F238E27FC236}">
                <a16:creationId xmlns:a16="http://schemas.microsoft.com/office/drawing/2014/main" id="{CD6AF4F6-6AF7-BC44-AE4A-08A28BEAB604}"/>
              </a:ext>
            </a:extLst>
          </p:cNvPr>
          <p:cNvSpPr txBox="1"/>
          <p:nvPr/>
        </p:nvSpPr>
        <p:spPr>
          <a:xfrm>
            <a:off x="5439332" y="204019"/>
            <a:ext cx="1313336" cy="532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lgn="ctr" defTabSz="383963">
              <a:defRPr sz="2400">
                <a:solidFill>
                  <a:srgbClr val="FFFFFF"/>
                </a:solidFill>
              </a:defRPr>
            </a:pPr>
            <a:r>
              <a:rPr sz="1687" dirty="0">
                <a:latin typeface="Calibri Light" panose="020F0302020204030204" pitchFamily="34" charset="0"/>
                <a:cs typeface="Calibri Light" panose="020F0302020204030204" pitchFamily="34" charset="0"/>
              </a:rPr>
              <a:t>Intermediate</a:t>
            </a:r>
          </a:p>
          <a:p>
            <a:pPr algn="ctr" defTabSz="383963">
              <a:defRPr sz="2000">
                <a:solidFill>
                  <a:srgbClr val="FFFFFF"/>
                </a:solidFill>
              </a:defRPr>
            </a:pPr>
            <a:r>
              <a:rPr sz="1406" dirty="0">
                <a:latin typeface="Calibri Light" panose="020F0302020204030204" pitchFamily="34" charset="0"/>
                <a:cs typeface="Calibri Light" panose="020F0302020204030204" pitchFamily="34" charset="0"/>
              </a:rPr>
              <a:t>Grades 9-11</a:t>
            </a:r>
          </a:p>
        </p:txBody>
      </p:sp>
      <p:sp>
        <p:nvSpPr>
          <p:cNvPr id="10" name="Awareness…">
            <a:extLst>
              <a:ext uri="{FF2B5EF4-FFF2-40B4-BE49-F238E27FC236}">
                <a16:creationId xmlns:a16="http://schemas.microsoft.com/office/drawing/2014/main" id="{8A04864F-0379-2240-905F-306ECB3A0389}"/>
              </a:ext>
            </a:extLst>
          </p:cNvPr>
          <p:cNvSpPr txBox="1"/>
          <p:nvPr/>
        </p:nvSpPr>
        <p:spPr>
          <a:xfrm>
            <a:off x="3327041" y="204019"/>
            <a:ext cx="1313336" cy="532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lgn="ctr" defTabSz="383963">
              <a:defRPr sz="2400">
                <a:solidFill>
                  <a:srgbClr val="FFFFFF"/>
                </a:solidFill>
              </a:defRPr>
            </a:pPr>
            <a:r>
              <a:rPr sz="1687" dirty="0">
                <a:latin typeface="Calibri Light" panose="020F0302020204030204" pitchFamily="34" charset="0"/>
                <a:cs typeface="Calibri Light" panose="020F0302020204030204" pitchFamily="34" charset="0"/>
              </a:rPr>
              <a:t>Awareness</a:t>
            </a:r>
          </a:p>
          <a:p>
            <a:pPr algn="ctr" defTabSz="383963">
              <a:defRPr sz="2000">
                <a:solidFill>
                  <a:srgbClr val="FFFFFF"/>
                </a:solidFill>
              </a:defRPr>
            </a:pPr>
            <a:r>
              <a:rPr sz="1406" dirty="0">
                <a:latin typeface="Calibri Light" panose="020F0302020204030204" pitchFamily="34" charset="0"/>
                <a:cs typeface="Calibri Light" panose="020F0302020204030204" pitchFamily="34" charset="0"/>
              </a:rPr>
              <a:t>Grades 6-9</a:t>
            </a:r>
          </a:p>
        </p:txBody>
      </p:sp>
      <p:sp>
        <p:nvSpPr>
          <p:cNvPr id="11" name="Arrow">
            <a:extLst>
              <a:ext uri="{FF2B5EF4-FFF2-40B4-BE49-F238E27FC236}">
                <a16:creationId xmlns:a16="http://schemas.microsoft.com/office/drawing/2014/main" id="{569F5CD7-13B1-9B49-977B-282A54D9D7F9}"/>
              </a:ext>
            </a:extLst>
          </p:cNvPr>
          <p:cNvSpPr/>
          <p:nvPr/>
        </p:nvSpPr>
        <p:spPr>
          <a:xfrm>
            <a:off x="2440291" y="228498"/>
            <a:ext cx="8089214" cy="6146994"/>
          </a:xfrm>
          <a:prstGeom prst="rightArrow">
            <a:avLst>
              <a:gd name="adj1" fmla="val 82884"/>
              <a:gd name="adj2" fmla="val 13899"/>
            </a:avLst>
          </a:prstGeom>
          <a:solidFill>
            <a:srgbClr val="005543"/>
          </a:solidFill>
          <a:ln w="12700">
            <a:miter lim="400000"/>
          </a:ln>
          <a:effectLst>
            <a:outerShdw blurRad="127000" dist="54193" dir="4654599" rotWithShape="0">
              <a:srgbClr val="000000">
                <a:alpha val="50000"/>
              </a:srgbClr>
            </a:outerShdw>
          </a:effectLst>
        </p:spPr>
        <p:txBody>
          <a:bodyPr lIns="35719" tIns="35719" rIns="35719" bIns="35719" anchor="ctr"/>
          <a:lstStyle/>
          <a:p>
            <a:pPr>
              <a:defRPr>
                <a:solidFill>
                  <a:srgbClr val="FFFFFF"/>
                </a:solidFill>
              </a:defRPr>
            </a:pPr>
            <a:endParaRPr sz="1266" dirty="0">
              <a:latin typeface="Calibri Light" panose="020F0302020204030204" pitchFamily="34" charset="0"/>
              <a:cs typeface="Calibri Light" panose="020F0302020204030204" pitchFamily="34" charset="0"/>
            </a:endParaRPr>
          </a:p>
        </p:txBody>
      </p:sp>
      <p:sp>
        <p:nvSpPr>
          <p:cNvPr id="12" name="Foundational">
            <a:extLst>
              <a:ext uri="{FF2B5EF4-FFF2-40B4-BE49-F238E27FC236}">
                <a16:creationId xmlns:a16="http://schemas.microsoft.com/office/drawing/2014/main" id="{2EB38548-F72C-B348-9F99-4E5C25004096}"/>
              </a:ext>
            </a:extLst>
          </p:cNvPr>
          <p:cNvSpPr txBox="1"/>
          <p:nvPr/>
        </p:nvSpPr>
        <p:spPr>
          <a:xfrm rot="16200000">
            <a:off x="1824106" y="3050085"/>
            <a:ext cx="1579436" cy="3756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2400" cap="small">
                <a:solidFill>
                  <a:srgbClr val="FFFFFF"/>
                </a:solidFill>
                <a:latin typeface="Gill Sans SemiBold"/>
                <a:ea typeface="Gill Sans SemiBold"/>
                <a:cs typeface="Gill Sans SemiBold"/>
                <a:sym typeface="Gill Sans SemiBold"/>
              </a:defRPr>
            </a:lvl1pPr>
          </a:lstStyle>
          <a:p>
            <a:r>
              <a:rPr sz="1687" b="1" dirty="0">
                <a:latin typeface="Calibri" panose="020F0502020204030204" pitchFamily="34" charset="0"/>
                <a:cs typeface="Calibri" panose="020F0502020204030204" pitchFamily="34" charset="0"/>
              </a:rPr>
              <a:t>Foundational</a:t>
            </a:r>
          </a:p>
        </p:txBody>
      </p:sp>
      <p:sp>
        <p:nvSpPr>
          <p:cNvPr id="13" name="Rounded Rectangle">
            <a:extLst>
              <a:ext uri="{FF2B5EF4-FFF2-40B4-BE49-F238E27FC236}">
                <a16:creationId xmlns:a16="http://schemas.microsoft.com/office/drawing/2014/main" id="{C54EEA37-68DB-6B43-A2E0-47D49555FA7C}"/>
              </a:ext>
            </a:extLst>
          </p:cNvPr>
          <p:cNvSpPr/>
          <p:nvPr/>
        </p:nvSpPr>
        <p:spPr>
          <a:xfrm>
            <a:off x="2852127" y="889969"/>
            <a:ext cx="6682940" cy="3170270"/>
          </a:xfrm>
          <a:prstGeom prst="roundRect">
            <a:avLst>
              <a:gd name="adj" fmla="val 3864"/>
            </a:avLst>
          </a:prstGeom>
          <a:solidFill>
            <a:srgbClr val="00845D"/>
          </a:solidFill>
          <a:ln w="12700">
            <a:miter lim="400000"/>
          </a:ln>
        </p:spPr>
        <p:txBody>
          <a:bodyPr lIns="35719" tIns="35719" rIns="35719" bIns="35719" anchor="ctr"/>
          <a:lstStyle/>
          <a:p>
            <a:pPr>
              <a:defRPr i="1">
                <a:solidFill>
                  <a:srgbClr val="FFFFFF"/>
                </a:solidFill>
                <a:latin typeface="Gill Sans"/>
                <a:ea typeface="Gill Sans"/>
                <a:cs typeface="Gill Sans"/>
                <a:sym typeface="Gill Sans"/>
              </a:defRPr>
            </a:pPr>
            <a:endParaRPr sz="1266" dirty="0">
              <a:latin typeface="Calibri" panose="020F0502020204030204" pitchFamily="34" charset="0"/>
              <a:cs typeface="Calibri" panose="020F0502020204030204" pitchFamily="34" charset="0"/>
            </a:endParaRPr>
          </a:p>
        </p:txBody>
      </p:sp>
      <p:grpSp>
        <p:nvGrpSpPr>
          <p:cNvPr id="14" name="Group">
            <a:extLst>
              <a:ext uri="{FF2B5EF4-FFF2-40B4-BE49-F238E27FC236}">
                <a16:creationId xmlns:a16="http://schemas.microsoft.com/office/drawing/2014/main" id="{EC1D7509-25D6-D644-BD82-E4853C22D307}"/>
              </a:ext>
            </a:extLst>
          </p:cNvPr>
          <p:cNvGrpSpPr/>
          <p:nvPr/>
        </p:nvGrpSpPr>
        <p:grpSpPr>
          <a:xfrm>
            <a:off x="1606591" y="2625371"/>
            <a:ext cx="768843" cy="1225075"/>
            <a:chOff x="0" y="-58"/>
            <a:chExt cx="1093465" cy="1742328"/>
          </a:xfrm>
        </p:grpSpPr>
        <p:pic>
          <p:nvPicPr>
            <p:cNvPr id="15" name="Image" descr="Image">
              <a:extLst>
                <a:ext uri="{FF2B5EF4-FFF2-40B4-BE49-F238E27FC236}">
                  <a16:creationId xmlns:a16="http://schemas.microsoft.com/office/drawing/2014/main" id="{73F623B8-267A-A943-B0D2-427AC60F0119}"/>
                </a:ext>
              </a:extLst>
            </p:cNvPr>
            <p:cNvPicPr>
              <a:picLocks noChangeAspect="1"/>
            </p:cNvPicPr>
            <p:nvPr/>
          </p:nvPicPr>
          <p:blipFill>
            <a:blip r:embed="rId3"/>
            <a:srcRect l="43070" t="8554" r="35127" b="3582"/>
            <a:stretch>
              <a:fillRect/>
            </a:stretch>
          </p:blipFill>
          <p:spPr>
            <a:xfrm>
              <a:off x="404868" y="-59"/>
              <a:ext cx="688598" cy="1563380"/>
            </a:xfrm>
            <a:custGeom>
              <a:avLst/>
              <a:gdLst/>
              <a:ahLst/>
              <a:cxnLst>
                <a:cxn ang="0">
                  <a:pos x="wd2" y="hd2"/>
                </a:cxn>
                <a:cxn ang="5400000">
                  <a:pos x="wd2" y="hd2"/>
                </a:cxn>
                <a:cxn ang="10800000">
                  <a:pos x="wd2" y="hd2"/>
                </a:cxn>
                <a:cxn ang="16200000">
                  <a:pos x="wd2" y="hd2"/>
                </a:cxn>
              </a:cxnLst>
              <a:rect l="0" t="0" r="r" b="b"/>
              <a:pathLst>
                <a:path w="21588" h="21546" extrusionOk="0">
                  <a:moveTo>
                    <a:pt x="9395" y="1"/>
                  </a:moveTo>
                  <a:cubicBezTo>
                    <a:pt x="8695" y="-12"/>
                    <a:pt x="7998" y="131"/>
                    <a:pt x="7155" y="444"/>
                  </a:cubicBezTo>
                  <a:lnTo>
                    <a:pt x="6371" y="739"/>
                  </a:lnTo>
                  <a:lnTo>
                    <a:pt x="6434" y="1171"/>
                  </a:lnTo>
                  <a:cubicBezTo>
                    <a:pt x="6467" y="1411"/>
                    <a:pt x="6629" y="1822"/>
                    <a:pt x="6794" y="2079"/>
                  </a:cubicBezTo>
                  <a:cubicBezTo>
                    <a:pt x="7260" y="2808"/>
                    <a:pt x="7178" y="3155"/>
                    <a:pt x="6521" y="3255"/>
                  </a:cubicBezTo>
                  <a:cubicBezTo>
                    <a:pt x="6275" y="3293"/>
                    <a:pt x="6160" y="3346"/>
                    <a:pt x="6160" y="3419"/>
                  </a:cubicBezTo>
                  <a:cubicBezTo>
                    <a:pt x="6160" y="3604"/>
                    <a:pt x="5847" y="3808"/>
                    <a:pt x="5326" y="3955"/>
                  </a:cubicBezTo>
                  <a:cubicBezTo>
                    <a:pt x="5050" y="4034"/>
                    <a:pt x="4608" y="4193"/>
                    <a:pt x="4343" y="4316"/>
                  </a:cubicBezTo>
                  <a:cubicBezTo>
                    <a:pt x="4056" y="4451"/>
                    <a:pt x="3763" y="4546"/>
                    <a:pt x="3609" y="4546"/>
                  </a:cubicBezTo>
                  <a:cubicBezTo>
                    <a:pt x="3393" y="4546"/>
                    <a:pt x="3362" y="4567"/>
                    <a:pt x="3423" y="4672"/>
                  </a:cubicBezTo>
                  <a:cubicBezTo>
                    <a:pt x="3485" y="4781"/>
                    <a:pt x="3410" y="4817"/>
                    <a:pt x="2875" y="4967"/>
                  </a:cubicBezTo>
                  <a:cubicBezTo>
                    <a:pt x="2128" y="5177"/>
                    <a:pt x="1677" y="5405"/>
                    <a:pt x="1332" y="5744"/>
                  </a:cubicBezTo>
                  <a:cubicBezTo>
                    <a:pt x="1144" y="5929"/>
                    <a:pt x="968" y="6021"/>
                    <a:pt x="698" y="6072"/>
                  </a:cubicBezTo>
                  <a:cubicBezTo>
                    <a:pt x="172" y="6172"/>
                    <a:pt x="15" y="6381"/>
                    <a:pt x="1" y="6980"/>
                  </a:cubicBezTo>
                  <a:cubicBezTo>
                    <a:pt x="-12" y="7533"/>
                    <a:pt x="193" y="8450"/>
                    <a:pt x="362" y="8588"/>
                  </a:cubicBezTo>
                  <a:cubicBezTo>
                    <a:pt x="421" y="8637"/>
                    <a:pt x="474" y="8846"/>
                    <a:pt x="474" y="9053"/>
                  </a:cubicBezTo>
                  <a:cubicBezTo>
                    <a:pt x="474" y="9389"/>
                    <a:pt x="515" y="9476"/>
                    <a:pt x="934" y="9852"/>
                  </a:cubicBezTo>
                  <a:cubicBezTo>
                    <a:pt x="1456" y="10320"/>
                    <a:pt x="1741" y="10409"/>
                    <a:pt x="2377" y="10322"/>
                  </a:cubicBezTo>
                  <a:cubicBezTo>
                    <a:pt x="2576" y="10295"/>
                    <a:pt x="3010" y="10259"/>
                    <a:pt x="3348" y="10240"/>
                  </a:cubicBezTo>
                  <a:cubicBezTo>
                    <a:pt x="4258" y="10189"/>
                    <a:pt x="4521" y="10327"/>
                    <a:pt x="4132" y="10656"/>
                  </a:cubicBezTo>
                  <a:cubicBezTo>
                    <a:pt x="4036" y="10736"/>
                    <a:pt x="3958" y="10862"/>
                    <a:pt x="3958" y="10935"/>
                  </a:cubicBezTo>
                  <a:cubicBezTo>
                    <a:pt x="3957" y="11007"/>
                    <a:pt x="3858" y="11197"/>
                    <a:pt x="3734" y="11356"/>
                  </a:cubicBezTo>
                  <a:cubicBezTo>
                    <a:pt x="3610" y="11514"/>
                    <a:pt x="3501" y="11683"/>
                    <a:pt x="3497" y="11733"/>
                  </a:cubicBezTo>
                  <a:cubicBezTo>
                    <a:pt x="3493" y="11783"/>
                    <a:pt x="3458" y="11916"/>
                    <a:pt x="3423" y="12029"/>
                  </a:cubicBezTo>
                  <a:cubicBezTo>
                    <a:pt x="3337" y="12301"/>
                    <a:pt x="3712" y="12763"/>
                    <a:pt x="4231" y="13029"/>
                  </a:cubicBezTo>
                  <a:lnTo>
                    <a:pt x="4629" y="13237"/>
                  </a:lnTo>
                  <a:lnTo>
                    <a:pt x="4642" y="14233"/>
                  </a:lnTo>
                  <a:cubicBezTo>
                    <a:pt x="4647" y="14931"/>
                    <a:pt x="4595" y="15349"/>
                    <a:pt x="4468" y="15644"/>
                  </a:cubicBezTo>
                  <a:cubicBezTo>
                    <a:pt x="4368" y="15875"/>
                    <a:pt x="4267" y="16121"/>
                    <a:pt x="4244" y="16191"/>
                  </a:cubicBezTo>
                  <a:cubicBezTo>
                    <a:pt x="4221" y="16261"/>
                    <a:pt x="4095" y="16563"/>
                    <a:pt x="3970" y="16858"/>
                  </a:cubicBezTo>
                  <a:cubicBezTo>
                    <a:pt x="3372" y="18265"/>
                    <a:pt x="3325" y="19573"/>
                    <a:pt x="3858" y="19855"/>
                  </a:cubicBezTo>
                  <a:cubicBezTo>
                    <a:pt x="3937" y="19897"/>
                    <a:pt x="3985" y="20073"/>
                    <a:pt x="3970" y="20293"/>
                  </a:cubicBezTo>
                  <a:cubicBezTo>
                    <a:pt x="3936" y="20801"/>
                    <a:pt x="4044" y="20910"/>
                    <a:pt x="4729" y="21020"/>
                  </a:cubicBezTo>
                  <a:cubicBezTo>
                    <a:pt x="5037" y="21070"/>
                    <a:pt x="5663" y="21181"/>
                    <a:pt x="6110" y="21267"/>
                  </a:cubicBezTo>
                  <a:cubicBezTo>
                    <a:pt x="6557" y="21352"/>
                    <a:pt x="7154" y="21450"/>
                    <a:pt x="7441" y="21485"/>
                  </a:cubicBezTo>
                  <a:cubicBezTo>
                    <a:pt x="8283" y="21588"/>
                    <a:pt x="8736" y="21567"/>
                    <a:pt x="9967" y="21371"/>
                  </a:cubicBezTo>
                  <a:cubicBezTo>
                    <a:pt x="10533" y="21280"/>
                    <a:pt x="10592" y="21190"/>
                    <a:pt x="10166" y="21059"/>
                  </a:cubicBezTo>
                  <a:cubicBezTo>
                    <a:pt x="9486" y="20849"/>
                    <a:pt x="9192" y="20728"/>
                    <a:pt x="9258" y="20681"/>
                  </a:cubicBezTo>
                  <a:cubicBezTo>
                    <a:pt x="9364" y="20606"/>
                    <a:pt x="10727" y="20683"/>
                    <a:pt x="11734" y="20824"/>
                  </a:cubicBezTo>
                  <a:cubicBezTo>
                    <a:pt x="12817" y="20975"/>
                    <a:pt x="14067" y="21023"/>
                    <a:pt x="14732" y="20944"/>
                  </a:cubicBezTo>
                  <a:cubicBezTo>
                    <a:pt x="15004" y="20911"/>
                    <a:pt x="15238" y="20871"/>
                    <a:pt x="15243" y="20851"/>
                  </a:cubicBezTo>
                  <a:cubicBezTo>
                    <a:pt x="15247" y="20831"/>
                    <a:pt x="15271" y="20775"/>
                    <a:pt x="15292" y="20725"/>
                  </a:cubicBezTo>
                  <a:cubicBezTo>
                    <a:pt x="15336" y="20623"/>
                    <a:pt x="14647" y="20451"/>
                    <a:pt x="13625" y="20304"/>
                  </a:cubicBezTo>
                  <a:cubicBezTo>
                    <a:pt x="13059" y="20223"/>
                    <a:pt x="12925" y="20164"/>
                    <a:pt x="12480" y="19845"/>
                  </a:cubicBezTo>
                  <a:cubicBezTo>
                    <a:pt x="12036" y="19525"/>
                    <a:pt x="12028" y="19545"/>
                    <a:pt x="12431" y="18811"/>
                  </a:cubicBezTo>
                  <a:cubicBezTo>
                    <a:pt x="12642" y="18426"/>
                    <a:pt x="12897" y="17946"/>
                    <a:pt x="12991" y="17750"/>
                  </a:cubicBezTo>
                  <a:cubicBezTo>
                    <a:pt x="13084" y="17553"/>
                    <a:pt x="13310" y="17213"/>
                    <a:pt x="13501" y="16995"/>
                  </a:cubicBezTo>
                  <a:cubicBezTo>
                    <a:pt x="13692" y="16777"/>
                    <a:pt x="13828" y="16570"/>
                    <a:pt x="13799" y="16535"/>
                  </a:cubicBezTo>
                  <a:cubicBezTo>
                    <a:pt x="13770" y="16501"/>
                    <a:pt x="13935" y="16387"/>
                    <a:pt x="14160" y="16284"/>
                  </a:cubicBezTo>
                  <a:cubicBezTo>
                    <a:pt x="14556" y="16102"/>
                    <a:pt x="14569" y="16084"/>
                    <a:pt x="14620" y="15622"/>
                  </a:cubicBezTo>
                  <a:cubicBezTo>
                    <a:pt x="14668" y="15189"/>
                    <a:pt x="14624" y="15073"/>
                    <a:pt x="14197" y="14353"/>
                  </a:cubicBezTo>
                  <a:cubicBezTo>
                    <a:pt x="13939" y="13918"/>
                    <a:pt x="13640" y="13353"/>
                    <a:pt x="13538" y="13101"/>
                  </a:cubicBezTo>
                  <a:cubicBezTo>
                    <a:pt x="13367" y="12679"/>
                    <a:pt x="13141" y="12409"/>
                    <a:pt x="12368" y="11728"/>
                  </a:cubicBezTo>
                  <a:cubicBezTo>
                    <a:pt x="12214" y="11592"/>
                    <a:pt x="12084" y="11446"/>
                    <a:pt x="12082" y="11400"/>
                  </a:cubicBezTo>
                  <a:cubicBezTo>
                    <a:pt x="12080" y="11353"/>
                    <a:pt x="12002" y="11268"/>
                    <a:pt x="11908" y="11214"/>
                  </a:cubicBezTo>
                  <a:cubicBezTo>
                    <a:pt x="11814" y="11159"/>
                    <a:pt x="11746" y="11064"/>
                    <a:pt x="11746" y="11006"/>
                  </a:cubicBezTo>
                  <a:cubicBezTo>
                    <a:pt x="11746" y="10947"/>
                    <a:pt x="11660" y="10850"/>
                    <a:pt x="11560" y="10787"/>
                  </a:cubicBezTo>
                  <a:cubicBezTo>
                    <a:pt x="11418" y="10698"/>
                    <a:pt x="11409" y="10636"/>
                    <a:pt x="11497" y="10508"/>
                  </a:cubicBezTo>
                  <a:cubicBezTo>
                    <a:pt x="11560" y="10417"/>
                    <a:pt x="11637" y="10175"/>
                    <a:pt x="11672" y="9967"/>
                  </a:cubicBezTo>
                  <a:cubicBezTo>
                    <a:pt x="11735" y="9586"/>
                    <a:pt x="11958" y="9369"/>
                    <a:pt x="12194" y="9474"/>
                  </a:cubicBezTo>
                  <a:cubicBezTo>
                    <a:pt x="12255" y="9501"/>
                    <a:pt x="12570" y="9758"/>
                    <a:pt x="12891" y="10043"/>
                  </a:cubicBezTo>
                  <a:cubicBezTo>
                    <a:pt x="13212" y="10329"/>
                    <a:pt x="13518" y="10574"/>
                    <a:pt x="13575" y="10590"/>
                  </a:cubicBezTo>
                  <a:cubicBezTo>
                    <a:pt x="13633" y="10606"/>
                    <a:pt x="13838" y="10596"/>
                    <a:pt x="14023" y="10568"/>
                  </a:cubicBezTo>
                  <a:cubicBezTo>
                    <a:pt x="14208" y="10540"/>
                    <a:pt x="15799" y="10355"/>
                    <a:pt x="17557" y="10158"/>
                  </a:cubicBezTo>
                  <a:cubicBezTo>
                    <a:pt x="19314" y="9961"/>
                    <a:pt x="20933" y="9780"/>
                    <a:pt x="21165" y="9753"/>
                  </a:cubicBezTo>
                  <a:lnTo>
                    <a:pt x="21588" y="9704"/>
                  </a:lnTo>
                  <a:lnTo>
                    <a:pt x="21190" y="9234"/>
                  </a:lnTo>
                  <a:cubicBezTo>
                    <a:pt x="20584" y="8512"/>
                    <a:pt x="19995" y="7761"/>
                    <a:pt x="19809" y="7494"/>
                  </a:cubicBezTo>
                  <a:cubicBezTo>
                    <a:pt x="19716" y="7362"/>
                    <a:pt x="19600" y="7246"/>
                    <a:pt x="19547" y="7232"/>
                  </a:cubicBezTo>
                  <a:cubicBezTo>
                    <a:pt x="19495" y="7217"/>
                    <a:pt x="18623" y="7307"/>
                    <a:pt x="17607" y="7434"/>
                  </a:cubicBezTo>
                  <a:cubicBezTo>
                    <a:pt x="15844" y="7655"/>
                    <a:pt x="15721" y="7667"/>
                    <a:pt x="15043" y="7615"/>
                  </a:cubicBezTo>
                  <a:cubicBezTo>
                    <a:pt x="14653" y="7585"/>
                    <a:pt x="13755" y="7560"/>
                    <a:pt x="13053" y="7560"/>
                  </a:cubicBezTo>
                  <a:cubicBezTo>
                    <a:pt x="11303" y="7560"/>
                    <a:pt x="11339" y="7580"/>
                    <a:pt x="11323" y="6597"/>
                  </a:cubicBezTo>
                  <a:cubicBezTo>
                    <a:pt x="11315" y="6047"/>
                    <a:pt x="11267" y="5779"/>
                    <a:pt x="11124" y="5591"/>
                  </a:cubicBezTo>
                  <a:cubicBezTo>
                    <a:pt x="10884" y="5274"/>
                    <a:pt x="10667" y="4693"/>
                    <a:pt x="10689" y="4399"/>
                  </a:cubicBezTo>
                  <a:cubicBezTo>
                    <a:pt x="10702" y="4212"/>
                    <a:pt x="10638" y="4147"/>
                    <a:pt x="10291" y="3977"/>
                  </a:cubicBezTo>
                  <a:cubicBezTo>
                    <a:pt x="10064" y="3867"/>
                    <a:pt x="9880" y="3743"/>
                    <a:pt x="9880" y="3698"/>
                  </a:cubicBezTo>
                  <a:cubicBezTo>
                    <a:pt x="9880" y="3654"/>
                    <a:pt x="10043" y="3550"/>
                    <a:pt x="10241" y="3469"/>
                  </a:cubicBezTo>
                  <a:cubicBezTo>
                    <a:pt x="10860" y="3214"/>
                    <a:pt x="11622" y="2378"/>
                    <a:pt x="11622" y="1954"/>
                  </a:cubicBezTo>
                  <a:cubicBezTo>
                    <a:pt x="11622" y="1831"/>
                    <a:pt x="11742" y="1621"/>
                    <a:pt x="11883" y="1489"/>
                  </a:cubicBezTo>
                  <a:cubicBezTo>
                    <a:pt x="12196" y="1195"/>
                    <a:pt x="12214" y="855"/>
                    <a:pt x="11920" y="712"/>
                  </a:cubicBezTo>
                  <a:cubicBezTo>
                    <a:pt x="11804" y="656"/>
                    <a:pt x="11654" y="560"/>
                    <a:pt x="11585" y="499"/>
                  </a:cubicBezTo>
                  <a:cubicBezTo>
                    <a:pt x="11515" y="437"/>
                    <a:pt x="11116" y="299"/>
                    <a:pt x="10701" y="192"/>
                  </a:cubicBezTo>
                  <a:cubicBezTo>
                    <a:pt x="10238" y="74"/>
                    <a:pt x="9815" y="9"/>
                    <a:pt x="9395" y="1"/>
                  </a:cubicBezTo>
                  <a:close/>
                  <a:moveTo>
                    <a:pt x="9320" y="14058"/>
                  </a:moveTo>
                  <a:cubicBezTo>
                    <a:pt x="9489" y="14065"/>
                    <a:pt x="9727" y="14164"/>
                    <a:pt x="9942" y="14326"/>
                  </a:cubicBezTo>
                  <a:cubicBezTo>
                    <a:pt x="10100" y="14444"/>
                    <a:pt x="10228" y="14570"/>
                    <a:pt x="10228" y="14605"/>
                  </a:cubicBezTo>
                  <a:cubicBezTo>
                    <a:pt x="10228" y="14639"/>
                    <a:pt x="10362" y="14739"/>
                    <a:pt x="10515" y="14829"/>
                  </a:cubicBezTo>
                  <a:cubicBezTo>
                    <a:pt x="10679" y="14925"/>
                    <a:pt x="10827" y="15102"/>
                    <a:pt x="10875" y="15261"/>
                  </a:cubicBezTo>
                  <a:cubicBezTo>
                    <a:pt x="10945" y="15492"/>
                    <a:pt x="10905" y="15567"/>
                    <a:pt x="10651" y="15781"/>
                  </a:cubicBezTo>
                  <a:cubicBezTo>
                    <a:pt x="10489" y="15917"/>
                    <a:pt x="10364" y="16067"/>
                    <a:pt x="10365" y="16120"/>
                  </a:cubicBezTo>
                  <a:cubicBezTo>
                    <a:pt x="10367" y="16172"/>
                    <a:pt x="10232" y="16390"/>
                    <a:pt x="10067" y="16601"/>
                  </a:cubicBezTo>
                  <a:cubicBezTo>
                    <a:pt x="9901" y="16812"/>
                    <a:pt x="9635" y="17204"/>
                    <a:pt x="9482" y="17471"/>
                  </a:cubicBezTo>
                  <a:cubicBezTo>
                    <a:pt x="9236" y="17899"/>
                    <a:pt x="9122" y="18182"/>
                    <a:pt x="8872" y="18975"/>
                  </a:cubicBezTo>
                  <a:cubicBezTo>
                    <a:pt x="8837" y="19087"/>
                    <a:pt x="8735" y="19215"/>
                    <a:pt x="8648" y="19259"/>
                  </a:cubicBezTo>
                  <a:cubicBezTo>
                    <a:pt x="8516" y="19326"/>
                    <a:pt x="8438" y="19563"/>
                    <a:pt x="8350" y="20178"/>
                  </a:cubicBezTo>
                  <a:cubicBezTo>
                    <a:pt x="8344" y="20220"/>
                    <a:pt x="8288" y="20280"/>
                    <a:pt x="8225" y="20315"/>
                  </a:cubicBezTo>
                  <a:cubicBezTo>
                    <a:pt x="8069" y="20402"/>
                    <a:pt x="7974" y="20396"/>
                    <a:pt x="7740" y="20282"/>
                  </a:cubicBezTo>
                  <a:cubicBezTo>
                    <a:pt x="7609" y="20219"/>
                    <a:pt x="7584" y="20173"/>
                    <a:pt x="7665" y="20151"/>
                  </a:cubicBezTo>
                  <a:cubicBezTo>
                    <a:pt x="7859" y="20098"/>
                    <a:pt x="7808" y="20038"/>
                    <a:pt x="7553" y="20009"/>
                  </a:cubicBezTo>
                  <a:cubicBezTo>
                    <a:pt x="7406" y="19992"/>
                    <a:pt x="7329" y="19940"/>
                    <a:pt x="7329" y="19866"/>
                  </a:cubicBezTo>
                  <a:cubicBezTo>
                    <a:pt x="7329" y="19802"/>
                    <a:pt x="7197" y="19665"/>
                    <a:pt x="7043" y="19566"/>
                  </a:cubicBezTo>
                  <a:cubicBezTo>
                    <a:pt x="6766" y="19385"/>
                    <a:pt x="6773" y="19380"/>
                    <a:pt x="6857" y="18439"/>
                  </a:cubicBezTo>
                  <a:cubicBezTo>
                    <a:pt x="6948" y="17401"/>
                    <a:pt x="6962" y="17383"/>
                    <a:pt x="7752" y="16995"/>
                  </a:cubicBezTo>
                  <a:cubicBezTo>
                    <a:pt x="8340" y="16706"/>
                    <a:pt x="8432" y="16536"/>
                    <a:pt x="8325" y="15994"/>
                  </a:cubicBezTo>
                  <a:cubicBezTo>
                    <a:pt x="8282" y="15778"/>
                    <a:pt x="8243" y="15571"/>
                    <a:pt x="8238" y="15529"/>
                  </a:cubicBezTo>
                  <a:cubicBezTo>
                    <a:pt x="8224" y="15434"/>
                    <a:pt x="9072" y="14140"/>
                    <a:pt x="9183" y="14085"/>
                  </a:cubicBezTo>
                  <a:cubicBezTo>
                    <a:pt x="9222" y="14066"/>
                    <a:pt x="9264" y="14055"/>
                    <a:pt x="9320" y="14058"/>
                  </a:cubicBezTo>
                  <a:close/>
                </a:path>
              </a:pathLst>
            </a:custGeom>
            <a:ln w="12700" cap="flat">
              <a:noFill/>
              <a:miter lim="400000"/>
            </a:ln>
            <a:effectLst/>
          </p:spPr>
        </p:pic>
        <p:pic>
          <p:nvPicPr>
            <p:cNvPr id="16" name="Image" descr="Image">
              <a:extLst>
                <a:ext uri="{FF2B5EF4-FFF2-40B4-BE49-F238E27FC236}">
                  <a16:creationId xmlns:a16="http://schemas.microsoft.com/office/drawing/2014/main" id="{22579707-35CD-774D-85B1-AF680322B206}"/>
                </a:ext>
              </a:extLst>
            </p:cNvPr>
            <p:cNvPicPr>
              <a:picLocks noChangeAspect="1"/>
            </p:cNvPicPr>
            <p:nvPr/>
          </p:nvPicPr>
          <p:blipFill>
            <a:blip r:embed="rId4"/>
            <a:srcRect l="49377"/>
            <a:stretch>
              <a:fillRect/>
            </a:stretch>
          </p:blipFill>
          <p:spPr>
            <a:xfrm flipH="1">
              <a:off x="0" y="26973"/>
              <a:ext cx="492885" cy="1715297"/>
            </a:xfrm>
            <a:prstGeom prst="rect">
              <a:avLst/>
            </a:prstGeom>
            <a:ln w="12700" cap="flat">
              <a:noFill/>
              <a:miter lim="400000"/>
            </a:ln>
            <a:effectLst/>
          </p:spPr>
        </p:pic>
      </p:grpSp>
      <p:sp>
        <p:nvSpPr>
          <p:cNvPr id="17" name="Career Exploration and Planning">
            <a:extLst>
              <a:ext uri="{FF2B5EF4-FFF2-40B4-BE49-F238E27FC236}">
                <a16:creationId xmlns:a16="http://schemas.microsoft.com/office/drawing/2014/main" id="{626E51DC-034E-FD4E-A0F4-E7E0A7857E38}"/>
              </a:ext>
            </a:extLst>
          </p:cNvPr>
          <p:cNvSpPr txBox="1"/>
          <p:nvPr/>
        </p:nvSpPr>
        <p:spPr>
          <a:xfrm>
            <a:off x="4647098" y="917896"/>
            <a:ext cx="2893806"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i="1">
                <a:solidFill>
                  <a:srgbClr val="FFFFFF"/>
                </a:solidFill>
                <a:latin typeface="Gill Sans"/>
                <a:ea typeface="Gill Sans"/>
                <a:cs typeface="Gill Sans"/>
                <a:sym typeface="Gill Sans"/>
              </a:defRPr>
            </a:lvl1pPr>
          </a:lstStyle>
          <a:p>
            <a:r>
              <a:rPr sz="1687" i="0" dirty="0">
                <a:latin typeface="Calibri" panose="020F0502020204030204" pitchFamily="34" charset="0"/>
                <a:cs typeface="Calibri" panose="020F0502020204030204" pitchFamily="34" charset="0"/>
              </a:rPr>
              <a:t>Career Exploration and Planning</a:t>
            </a:r>
          </a:p>
        </p:txBody>
      </p:sp>
      <p:sp>
        <p:nvSpPr>
          <p:cNvPr id="19" name="Line">
            <a:extLst>
              <a:ext uri="{FF2B5EF4-FFF2-40B4-BE49-F238E27FC236}">
                <a16:creationId xmlns:a16="http://schemas.microsoft.com/office/drawing/2014/main" id="{E615ADE0-0705-7948-A805-2689C091BBED}"/>
              </a:ext>
            </a:extLst>
          </p:cNvPr>
          <p:cNvSpPr/>
          <p:nvPr/>
        </p:nvSpPr>
        <p:spPr>
          <a:xfrm>
            <a:off x="3101897" y="1269580"/>
            <a:ext cx="6183400" cy="1"/>
          </a:xfrm>
          <a:prstGeom prst="line">
            <a:avLst/>
          </a:prstGeom>
          <a:ln w="25400">
            <a:solidFill>
              <a:srgbClr val="FFFFFF"/>
            </a:solidFill>
            <a:miter lim="400000"/>
          </a:ln>
        </p:spPr>
        <p:txBody>
          <a:bodyPr lIns="35719" tIns="35719" rIns="35719" bIns="35719" anchor="ctr"/>
          <a:lstStyle/>
          <a:p>
            <a:endParaRPr sz="1266" dirty="0">
              <a:latin typeface="Calibri Light" panose="020F0302020204030204" pitchFamily="34" charset="0"/>
              <a:cs typeface="Calibri Light" panose="020F0302020204030204" pitchFamily="34" charset="0"/>
            </a:endParaRPr>
          </a:p>
        </p:txBody>
      </p:sp>
      <p:sp>
        <p:nvSpPr>
          <p:cNvPr id="20" name="Rounded Rectangle">
            <a:extLst>
              <a:ext uri="{FF2B5EF4-FFF2-40B4-BE49-F238E27FC236}">
                <a16:creationId xmlns:a16="http://schemas.microsoft.com/office/drawing/2014/main" id="{9BBA7FC8-B112-DB43-89E9-7EA7DE74C4DB}"/>
              </a:ext>
            </a:extLst>
          </p:cNvPr>
          <p:cNvSpPr/>
          <p:nvPr/>
        </p:nvSpPr>
        <p:spPr>
          <a:xfrm>
            <a:off x="2866012" y="4987898"/>
            <a:ext cx="6682940" cy="360759"/>
          </a:xfrm>
          <a:prstGeom prst="roundRect">
            <a:avLst>
              <a:gd name="adj" fmla="val 33958"/>
            </a:avLst>
          </a:prstGeom>
          <a:solidFill>
            <a:srgbClr val="00845D"/>
          </a:solidFill>
          <a:ln w="12700">
            <a:miter lim="400000"/>
          </a:ln>
        </p:spPr>
        <p:txBody>
          <a:bodyPr lIns="35719" tIns="35719" rIns="35719" bIns="35719" anchor="ctr"/>
          <a:lstStyle/>
          <a:p>
            <a:pPr>
              <a:defRPr i="1">
                <a:solidFill>
                  <a:srgbClr val="FFFFFF"/>
                </a:solidFill>
                <a:latin typeface="Gill Sans"/>
                <a:ea typeface="Gill Sans"/>
                <a:cs typeface="Gill Sans"/>
                <a:sym typeface="Gill Sans"/>
              </a:defRPr>
            </a:pPr>
            <a:endParaRPr sz="1266" dirty="0">
              <a:latin typeface="Calibri" panose="020F0502020204030204" pitchFamily="34" charset="0"/>
              <a:cs typeface="Calibri" panose="020F0502020204030204" pitchFamily="34" charset="0"/>
            </a:endParaRPr>
          </a:p>
        </p:txBody>
      </p:sp>
      <p:sp>
        <p:nvSpPr>
          <p:cNvPr id="21" name="Rounded Rectangle">
            <a:extLst>
              <a:ext uri="{FF2B5EF4-FFF2-40B4-BE49-F238E27FC236}">
                <a16:creationId xmlns:a16="http://schemas.microsoft.com/office/drawing/2014/main" id="{FE7123E8-9C15-9F43-9288-D245267590DF}"/>
              </a:ext>
            </a:extLst>
          </p:cNvPr>
          <p:cNvSpPr/>
          <p:nvPr/>
        </p:nvSpPr>
        <p:spPr>
          <a:xfrm>
            <a:off x="2866012" y="4559389"/>
            <a:ext cx="6682940" cy="360759"/>
          </a:xfrm>
          <a:prstGeom prst="roundRect">
            <a:avLst>
              <a:gd name="adj" fmla="val 33958"/>
            </a:avLst>
          </a:prstGeom>
          <a:solidFill>
            <a:srgbClr val="00845D"/>
          </a:solidFill>
          <a:ln w="12700">
            <a:miter lim="400000"/>
          </a:ln>
        </p:spPr>
        <p:txBody>
          <a:bodyPr lIns="35719" tIns="35719" rIns="35719" bIns="35719" anchor="ctr"/>
          <a:lstStyle/>
          <a:p>
            <a:pPr>
              <a:defRPr i="1">
                <a:solidFill>
                  <a:srgbClr val="FFFFFF"/>
                </a:solidFill>
                <a:latin typeface="Gill Sans"/>
                <a:ea typeface="Gill Sans"/>
                <a:cs typeface="Gill Sans"/>
                <a:sym typeface="Gill Sans"/>
              </a:defRPr>
            </a:pPr>
            <a:endParaRPr sz="1266" dirty="0">
              <a:latin typeface="Calibri" panose="020F0502020204030204" pitchFamily="34" charset="0"/>
              <a:cs typeface="Calibri" panose="020F0502020204030204" pitchFamily="34" charset="0"/>
            </a:endParaRPr>
          </a:p>
        </p:txBody>
      </p:sp>
      <p:sp>
        <p:nvSpPr>
          <p:cNvPr id="22" name="Personal Financial Management and Planning">
            <a:extLst>
              <a:ext uri="{FF2B5EF4-FFF2-40B4-BE49-F238E27FC236}">
                <a16:creationId xmlns:a16="http://schemas.microsoft.com/office/drawing/2014/main" id="{E369695B-010A-384E-B53D-6ED0C35D029A}"/>
              </a:ext>
            </a:extLst>
          </p:cNvPr>
          <p:cNvSpPr txBox="1"/>
          <p:nvPr/>
        </p:nvSpPr>
        <p:spPr>
          <a:xfrm>
            <a:off x="4157507" y="4586458"/>
            <a:ext cx="4070987"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i="1">
                <a:solidFill>
                  <a:srgbClr val="FFFFFF"/>
                </a:solidFill>
                <a:latin typeface="Gill Sans"/>
                <a:ea typeface="Gill Sans"/>
                <a:cs typeface="Gill Sans"/>
                <a:sym typeface="Gill Sans"/>
              </a:defRPr>
            </a:lvl1pPr>
          </a:lstStyle>
          <a:p>
            <a:r>
              <a:rPr sz="1687" i="0" dirty="0">
                <a:latin typeface="Calibri" panose="020F0502020204030204" pitchFamily="34" charset="0"/>
                <a:cs typeface="Calibri" panose="020F0502020204030204" pitchFamily="34" charset="0"/>
              </a:rPr>
              <a:t>Personal Financial Management and Planning</a:t>
            </a:r>
          </a:p>
        </p:txBody>
      </p:sp>
      <p:sp>
        <p:nvSpPr>
          <p:cNvPr id="23" name="Workplace Safety">
            <a:extLst>
              <a:ext uri="{FF2B5EF4-FFF2-40B4-BE49-F238E27FC236}">
                <a16:creationId xmlns:a16="http://schemas.microsoft.com/office/drawing/2014/main" id="{AA218652-1B42-5E48-A656-2698892282E8}"/>
              </a:ext>
            </a:extLst>
          </p:cNvPr>
          <p:cNvSpPr txBox="1"/>
          <p:nvPr/>
        </p:nvSpPr>
        <p:spPr>
          <a:xfrm>
            <a:off x="5264230" y="5002757"/>
            <a:ext cx="1646990"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i="1">
                <a:solidFill>
                  <a:srgbClr val="FFFFFF"/>
                </a:solidFill>
                <a:latin typeface="Gill Sans"/>
                <a:ea typeface="Gill Sans"/>
                <a:cs typeface="Gill Sans"/>
                <a:sym typeface="Gill Sans"/>
              </a:defRPr>
            </a:lvl1pPr>
          </a:lstStyle>
          <a:p>
            <a:r>
              <a:rPr sz="1687" i="0" dirty="0">
                <a:latin typeface="Calibri" panose="020F0502020204030204" pitchFamily="34" charset="0"/>
                <a:cs typeface="Calibri" panose="020F0502020204030204" pitchFamily="34" charset="0"/>
              </a:rPr>
              <a:t>Workplace Safety </a:t>
            </a:r>
          </a:p>
        </p:txBody>
      </p:sp>
      <p:sp>
        <p:nvSpPr>
          <p:cNvPr id="24" name="Revisit Career Goals…">
            <a:extLst>
              <a:ext uri="{FF2B5EF4-FFF2-40B4-BE49-F238E27FC236}">
                <a16:creationId xmlns:a16="http://schemas.microsoft.com/office/drawing/2014/main" id="{E6A686E0-BA3A-7749-9F25-E6FA4E68709E}"/>
              </a:ext>
            </a:extLst>
          </p:cNvPr>
          <p:cNvSpPr txBox="1"/>
          <p:nvPr/>
        </p:nvSpPr>
        <p:spPr>
          <a:xfrm>
            <a:off x="5040296" y="1294652"/>
            <a:ext cx="2111409" cy="26682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spAutoFit/>
          </a:bodyPr>
          <a:lstStyle/>
          <a:p>
            <a:pPr marL="173626" indent="-173626">
              <a:buSzPct val="75000"/>
              <a:buChar char="•"/>
              <a:defRPr sz="2000">
                <a:solidFill>
                  <a:srgbClr val="FFFFFF"/>
                </a:solidFill>
                <a:latin typeface="Gill Sans"/>
                <a:ea typeface="Gill Sans"/>
                <a:cs typeface="Gill Sans"/>
                <a:sym typeface="Gill Sans"/>
              </a:defRPr>
            </a:pPr>
            <a:r>
              <a:rPr sz="1406" dirty="0">
                <a:latin typeface="Calibri" panose="020F0502020204030204" pitchFamily="34" charset="0"/>
                <a:cs typeface="Calibri" panose="020F0502020204030204" pitchFamily="34" charset="0"/>
              </a:rPr>
              <a:t>Revisit Career Goals</a:t>
            </a:r>
          </a:p>
          <a:p>
            <a:pPr marL="173626" indent="-173626">
              <a:buSzPct val="75000"/>
              <a:buChar char="•"/>
              <a:defRPr sz="2000">
                <a:solidFill>
                  <a:srgbClr val="FFFFFF"/>
                </a:solidFill>
                <a:latin typeface="Gill Sans"/>
                <a:ea typeface="Gill Sans"/>
                <a:cs typeface="Gill Sans"/>
                <a:sym typeface="Gill Sans"/>
              </a:defRPr>
            </a:pPr>
            <a:r>
              <a:rPr sz="1406" dirty="0">
                <a:latin typeface="Calibri" panose="020F0502020204030204" pitchFamily="34" charset="0"/>
                <a:cs typeface="Calibri" panose="020F0502020204030204" pitchFamily="34" charset="0"/>
              </a:rPr>
              <a:t>Update Career Plan</a:t>
            </a:r>
          </a:p>
          <a:p>
            <a:pPr marL="173626" indent="-173626">
              <a:buSzPct val="75000"/>
              <a:buChar char="•"/>
              <a:defRPr sz="2000">
                <a:solidFill>
                  <a:srgbClr val="FFFFFF"/>
                </a:solidFill>
                <a:latin typeface="Gill Sans"/>
                <a:ea typeface="Gill Sans"/>
                <a:cs typeface="Gill Sans"/>
                <a:sym typeface="Gill Sans"/>
              </a:defRPr>
            </a:pPr>
            <a:r>
              <a:rPr sz="1406" dirty="0">
                <a:latin typeface="Calibri" panose="020F0502020204030204" pitchFamily="34" charset="0"/>
                <a:cs typeface="Calibri" panose="020F0502020204030204" pitchFamily="34" charset="0"/>
              </a:rPr>
              <a:t>Pursue Shadowing Opportunities</a:t>
            </a:r>
          </a:p>
          <a:p>
            <a:pPr marL="173626" indent="-173626">
              <a:buSzPct val="75000"/>
              <a:buChar char="•"/>
              <a:defRPr sz="2000">
                <a:solidFill>
                  <a:srgbClr val="FFFFFF"/>
                </a:solidFill>
                <a:latin typeface="Gill Sans"/>
                <a:ea typeface="Gill Sans"/>
                <a:cs typeface="Gill Sans"/>
                <a:sym typeface="Gill Sans"/>
              </a:defRPr>
            </a:pPr>
            <a:r>
              <a:rPr sz="1406" dirty="0">
                <a:latin typeface="Calibri" panose="020F0502020204030204" pitchFamily="34" charset="0"/>
                <a:cs typeface="Calibri" panose="020F0502020204030204" pitchFamily="34" charset="0"/>
              </a:rPr>
              <a:t>Develop Immersion SAE Plan</a:t>
            </a:r>
          </a:p>
          <a:p>
            <a:pPr marL="173626" indent="-173626">
              <a:buSzPct val="75000"/>
              <a:buChar char="•"/>
              <a:defRPr sz="2000">
                <a:solidFill>
                  <a:srgbClr val="FFFFFF"/>
                </a:solidFill>
                <a:latin typeface="Gill Sans"/>
                <a:ea typeface="Gill Sans"/>
                <a:cs typeface="Gill Sans"/>
                <a:sym typeface="Gill Sans"/>
              </a:defRPr>
            </a:pPr>
            <a:r>
              <a:rPr sz="1406" dirty="0">
                <a:latin typeface="Calibri" panose="020F0502020204030204" pitchFamily="34" charset="0"/>
                <a:cs typeface="Calibri" panose="020F0502020204030204" pitchFamily="34" charset="0"/>
              </a:rPr>
              <a:t>Explore post-secondary options and terminology</a:t>
            </a:r>
          </a:p>
          <a:p>
            <a:pPr marL="173626" indent="-173626">
              <a:buSzPct val="75000"/>
              <a:buChar char="•"/>
              <a:defRPr sz="2000">
                <a:solidFill>
                  <a:srgbClr val="FFFFFF"/>
                </a:solidFill>
                <a:latin typeface="Gill Sans"/>
                <a:ea typeface="Gill Sans"/>
                <a:cs typeface="Gill Sans"/>
                <a:sym typeface="Gill Sans"/>
              </a:defRPr>
            </a:pPr>
            <a:r>
              <a:rPr sz="1406" dirty="0">
                <a:latin typeface="Calibri" panose="020F0502020204030204" pitchFamily="34" charset="0"/>
                <a:cs typeface="Calibri" panose="020F0502020204030204" pitchFamily="34" charset="0"/>
              </a:rPr>
              <a:t>Specific post-secondary research and planning based on Career Goals</a:t>
            </a:r>
          </a:p>
          <a:p>
            <a:pPr marL="173626" indent="-173626">
              <a:buSzPct val="75000"/>
              <a:buChar char="•"/>
              <a:defRPr sz="2000">
                <a:solidFill>
                  <a:srgbClr val="FFFFFF"/>
                </a:solidFill>
                <a:latin typeface="Gill Sans"/>
                <a:ea typeface="Gill Sans"/>
                <a:cs typeface="Gill Sans"/>
                <a:sym typeface="Gill Sans"/>
              </a:defRPr>
            </a:pPr>
            <a:r>
              <a:rPr sz="1406" dirty="0">
                <a:latin typeface="Calibri" panose="020F0502020204030204" pitchFamily="34" charset="0"/>
                <a:cs typeface="Calibri" panose="020F0502020204030204" pitchFamily="34" charset="0"/>
              </a:rPr>
              <a:t>Financial aid research</a:t>
            </a:r>
          </a:p>
        </p:txBody>
      </p:sp>
      <p:sp>
        <p:nvSpPr>
          <p:cNvPr id="25" name="Revisit Career Goals…">
            <a:extLst>
              <a:ext uri="{FF2B5EF4-FFF2-40B4-BE49-F238E27FC236}">
                <a16:creationId xmlns:a16="http://schemas.microsoft.com/office/drawing/2014/main" id="{1C54D7DA-F567-A048-8D2C-E58DA2679E25}"/>
              </a:ext>
            </a:extLst>
          </p:cNvPr>
          <p:cNvSpPr txBox="1"/>
          <p:nvPr/>
        </p:nvSpPr>
        <p:spPr>
          <a:xfrm>
            <a:off x="7230296" y="1292438"/>
            <a:ext cx="1955990" cy="20192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spAutoFit/>
          </a:bodyPr>
          <a:lstStyle/>
          <a:p>
            <a:pPr marL="173626" indent="-173626">
              <a:buSzPct val="75000"/>
              <a:buChar char="•"/>
              <a:defRPr sz="2000">
                <a:solidFill>
                  <a:srgbClr val="FFFFFF"/>
                </a:solidFill>
                <a:latin typeface="Gill Sans"/>
                <a:ea typeface="Gill Sans"/>
                <a:cs typeface="Gill Sans"/>
                <a:sym typeface="Gill Sans"/>
              </a:defRPr>
            </a:pPr>
            <a:r>
              <a:rPr sz="1406" dirty="0">
                <a:latin typeface="Calibri" panose="020F0502020204030204" pitchFamily="34" charset="0"/>
                <a:cs typeface="Calibri" panose="020F0502020204030204" pitchFamily="34" charset="0"/>
              </a:rPr>
              <a:t>Revisit Career Goals</a:t>
            </a:r>
          </a:p>
          <a:p>
            <a:pPr marL="173626" indent="-173626">
              <a:buSzPct val="75000"/>
              <a:buChar char="•"/>
              <a:defRPr sz="2000">
                <a:solidFill>
                  <a:srgbClr val="FFFFFF"/>
                </a:solidFill>
                <a:latin typeface="Gill Sans"/>
                <a:ea typeface="Gill Sans"/>
                <a:cs typeface="Gill Sans"/>
                <a:sym typeface="Gill Sans"/>
              </a:defRPr>
            </a:pPr>
            <a:r>
              <a:rPr sz="1406" dirty="0">
                <a:latin typeface="Calibri" panose="020F0502020204030204" pitchFamily="34" charset="0"/>
                <a:cs typeface="Calibri" panose="020F0502020204030204" pitchFamily="34" charset="0"/>
              </a:rPr>
              <a:t>Update Career Plan</a:t>
            </a:r>
          </a:p>
          <a:p>
            <a:pPr marL="173626" indent="-173626">
              <a:buSzPct val="75000"/>
              <a:buChar char="•"/>
              <a:defRPr sz="2000">
                <a:solidFill>
                  <a:srgbClr val="FFFFFF"/>
                </a:solidFill>
                <a:latin typeface="Gill Sans"/>
                <a:ea typeface="Gill Sans"/>
                <a:cs typeface="Gill Sans"/>
                <a:sym typeface="Gill Sans"/>
              </a:defRPr>
            </a:pPr>
            <a:r>
              <a:rPr sz="1406" dirty="0">
                <a:latin typeface="Calibri" panose="020F0502020204030204" pitchFamily="34" charset="0"/>
                <a:cs typeface="Calibri" panose="020F0502020204030204" pitchFamily="34" charset="0"/>
              </a:rPr>
              <a:t>Application to post-secondary</a:t>
            </a:r>
          </a:p>
          <a:p>
            <a:pPr marL="173626" indent="-173626">
              <a:buSzPct val="75000"/>
              <a:buChar char="•"/>
              <a:defRPr sz="2000">
                <a:solidFill>
                  <a:srgbClr val="FFFFFF"/>
                </a:solidFill>
                <a:latin typeface="Gill Sans"/>
                <a:ea typeface="Gill Sans"/>
                <a:cs typeface="Gill Sans"/>
                <a:sym typeface="Gill Sans"/>
              </a:defRPr>
            </a:pPr>
            <a:r>
              <a:rPr sz="1406" dirty="0">
                <a:latin typeface="Calibri" panose="020F0502020204030204" pitchFamily="34" charset="0"/>
                <a:cs typeface="Calibri" panose="020F0502020204030204" pitchFamily="34" charset="0"/>
              </a:rPr>
              <a:t>Application for financial aid</a:t>
            </a:r>
          </a:p>
          <a:p>
            <a:pPr marL="173626" indent="-173626">
              <a:buSzPct val="75000"/>
              <a:buChar char="•"/>
              <a:defRPr sz="2000">
                <a:solidFill>
                  <a:srgbClr val="FFFFFF"/>
                </a:solidFill>
                <a:latin typeface="Gill Sans"/>
                <a:ea typeface="Gill Sans"/>
                <a:cs typeface="Gill Sans"/>
                <a:sym typeface="Gill Sans"/>
              </a:defRPr>
            </a:pPr>
            <a:r>
              <a:rPr sz="1406" dirty="0">
                <a:latin typeface="Calibri" panose="020F0502020204030204" pitchFamily="34" charset="0"/>
                <a:cs typeface="Calibri" panose="020F0502020204030204" pitchFamily="34" charset="0"/>
              </a:rPr>
              <a:t>Identify and contact support at post-secondary level</a:t>
            </a:r>
          </a:p>
        </p:txBody>
      </p:sp>
      <p:sp>
        <p:nvSpPr>
          <p:cNvPr id="26" name="Rounded Rectangle">
            <a:extLst>
              <a:ext uri="{FF2B5EF4-FFF2-40B4-BE49-F238E27FC236}">
                <a16:creationId xmlns:a16="http://schemas.microsoft.com/office/drawing/2014/main" id="{50E75040-B759-B042-8F04-5036CCD033E7}"/>
              </a:ext>
            </a:extLst>
          </p:cNvPr>
          <p:cNvSpPr/>
          <p:nvPr/>
        </p:nvSpPr>
        <p:spPr>
          <a:xfrm>
            <a:off x="2852127" y="4130523"/>
            <a:ext cx="6682940" cy="360759"/>
          </a:xfrm>
          <a:prstGeom prst="roundRect">
            <a:avLst>
              <a:gd name="adj" fmla="val 33958"/>
            </a:avLst>
          </a:prstGeom>
          <a:solidFill>
            <a:srgbClr val="00845D"/>
          </a:solidFill>
          <a:ln w="12700">
            <a:miter lim="400000"/>
          </a:ln>
        </p:spPr>
        <p:txBody>
          <a:bodyPr lIns="35719" tIns="35719" rIns="35719" bIns="35719" anchor="ctr"/>
          <a:lstStyle/>
          <a:p>
            <a:pPr>
              <a:defRPr sz="2400" i="1">
                <a:solidFill>
                  <a:srgbClr val="FFFFFF"/>
                </a:solidFill>
                <a:latin typeface="Gill Sans"/>
                <a:ea typeface="Gill Sans"/>
                <a:cs typeface="Gill Sans"/>
                <a:sym typeface="Gill Sans"/>
              </a:defRPr>
            </a:pPr>
            <a:endParaRPr sz="1687" dirty="0">
              <a:latin typeface="Calibri" panose="020F0502020204030204" pitchFamily="34" charset="0"/>
              <a:cs typeface="Calibri" panose="020F0502020204030204" pitchFamily="34" charset="0"/>
            </a:endParaRPr>
          </a:p>
        </p:txBody>
      </p:sp>
      <p:sp>
        <p:nvSpPr>
          <p:cNvPr id="27" name="Employability Skills for College and Career Readiness">
            <a:extLst>
              <a:ext uri="{FF2B5EF4-FFF2-40B4-BE49-F238E27FC236}">
                <a16:creationId xmlns:a16="http://schemas.microsoft.com/office/drawing/2014/main" id="{C07D9296-D423-AE46-8E2C-F8265D2E1AE0}"/>
              </a:ext>
            </a:extLst>
          </p:cNvPr>
          <p:cNvSpPr txBox="1"/>
          <p:nvPr/>
        </p:nvSpPr>
        <p:spPr>
          <a:xfrm>
            <a:off x="3850332" y="4145024"/>
            <a:ext cx="4676217"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i="1">
                <a:solidFill>
                  <a:srgbClr val="FFFFFF"/>
                </a:solidFill>
                <a:latin typeface="Gill Sans"/>
                <a:ea typeface="Gill Sans"/>
                <a:cs typeface="Gill Sans"/>
                <a:sym typeface="Gill Sans"/>
              </a:defRPr>
            </a:lvl1pPr>
          </a:lstStyle>
          <a:p>
            <a:r>
              <a:rPr sz="1687" i="0" dirty="0">
                <a:latin typeface="Calibri" panose="020F0502020204030204" pitchFamily="34" charset="0"/>
                <a:cs typeface="Calibri" panose="020F0502020204030204" pitchFamily="34" charset="0"/>
              </a:rPr>
              <a:t>Employability Skills for College and Career Readiness</a:t>
            </a:r>
          </a:p>
        </p:txBody>
      </p:sp>
      <p:sp>
        <p:nvSpPr>
          <p:cNvPr id="28" name="Complete Career Interest Inventory (ex. AgExplorer.com)…">
            <a:extLst>
              <a:ext uri="{FF2B5EF4-FFF2-40B4-BE49-F238E27FC236}">
                <a16:creationId xmlns:a16="http://schemas.microsoft.com/office/drawing/2014/main" id="{FFC07E0D-8C9C-FA41-92F7-B4FBA5A7B54D}"/>
              </a:ext>
            </a:extLst>
          </p:cNvPr>
          <p:cNvSpPr txBox="1"/>
          <p:nvPr/>
        </p:nvSpPr>
        <p:spPr>
          <a:xfrm>
            <a:off x="2942987" y="1292438"/>
            <a:ext cx="1955990" cy="24518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spAutoFit/>
          </a:bodyPr>
          <a:lstStyle/>
          <a:p>
            <a:pPr marL="173626" indent="-173626">
              <a:buSzPct val="75000"/>
              <a:buChar char="•"/>
              <a:defRPr sz="2000">
                <a:solidFill>
                  <a:srgbClr val="FFFFFF"/>
                </a:solidFill>
                <a:latin typeface="Gill Sans"/>
                <a:ea typeface="Gill Sans"/>
                <a:cs typeface="Gill Sans"/>
                <a:sym typeface="Gill Sans"/>
              </a:defRPr>
            </a:pPr>
            <a:r>
              <a:rPr sz="1406" dirty="0">
                <a:latin typeface="Calibri" panose="020F0502020204030204" pitchFamily="34" charset="0"/>
                <a:cs typeface="Calibri" panose="020F0502020204030204" pitchFamily="34" charset="0"/>
              </a:rPr>
              <a:t>Complete Career Interest Inventory </a:t>
            </a:r>
            <a:r>
              <a:rPr lang="en-US" sz="1406" dirty="0">
                <a:latin typeface="Calibri" panose="020F0502020204030204" pitchFamily="34" charset="0"/>
                <a:cs typeface="Calibri" panose="020F0502020204030204" pitchFamily="34" charset="0"/>
              </a:rPr>
              <a:t/>
            </a:r>
            <a:br>
              <a:rPr lang="en-US" sz="1406" dirty="0">
                <a:latin typeface="Calibri" panose="020F0502020204030204" pitchFamily="34" charset="0"/>
                <a:cs typeface="Calibri" panose="020F0502020204030204" pitchFamily="34" charset="0"/>
              </a:rPr>
            </a:br>
            <a:r>
              <a:rPr sz="1406" dirty="0">
                <a:latin typeface="Calibri" panose="020F0502020204030204" pitchFamily="34" charset="0"/>
                <a:cs typeface="Calibri" panose="020F0502020204030204" pitchFamily="34" charset="0"/>
              </a:rPr>
              <a:t>(ex. </a:t>
            </a:r>
            <a:r>
              <a:rPr sz="1406" dirty="0" err="1">
                <a:latin typeface="Calibri" panose="020F0502020204030204" pitchFamily="34" charset="0"/>
                <a:cs typeface="Calibri" panose="020F0502020204030204" pitchFamily="34" charset="0"/>
              </a:rPr>
              <a:t>AgExplorer.com</a:t>
            </a:r>
            <a:r>
              <a:rPr sz="1406" dirty="0">
                <a:latin typeface="Calibri" panose="020F0502020204030204" pitchFamily="34" charset="0"/>
                <a:cs typeface="Calibri" panose="020F0502020204030204" pitchFamily="34" charset="0"/>
              </a:rPr>
              <a:t>)</a:t>
            </a:r>
          </a:p>
          <a:p>
            <a:pPr marL="173626" indent="-173626">
              <a:buSzPct val="75000"/>
              <a:buChar char="•"/>
              <a:defRPr sz="2000">
                <a:solidFill>
                  <a:srgbClr val="FFFFFF"/>
                </a:solidFill>
                <a:latin typeface="Gill Sans"/>
                <a:ea typeface="Gill Sans"/>
                <a:cs typeface="Gill Sans"/>
                <a:sym typeface="Gill Sans"/>
              </a:defRPr>
            </a:pPr>
            <a:r>
              <a:rPr sz="1406" dirty="0">
                <a:latin typeface="Calibri" panose="020F0502020204030204" pitchFamily="34" charset="0"/>
                <a:cs typeface="Calibri" panose="020F0502020204030204" pitchFamily="34" charset="0"/>
              </a:rPr>
              <a:t>Career Pathway Goals</a:t>
            </a:r>
          </a:p>
          <a:p>
            <a:pPr marL="173626" indent="-173626">
              <a:buSzPct val="75000"/>
              <a:buChar char="•"/>
              <a:defRPr sz="2000">
                <a:solidFill>
                  <a:srgbClr val="FFFFFF"/>
                </a:solidFill>
                <a:latin typeface="Gill Sans"/>
                <a:ea typeface="Gill Sans"/>
                <a:cs typeface="Gill Sans"/>
                <a:sym typeface="Gill Sans"/>
              </a:defRPr>
            </a:pPr>
            <a:r>
              <a:rPr sz="1406" dirty="0">
                <a:latin typeface="Calibri" panose="020F0502020204030204" pitchFamily="34" charset="0"/>
                <a:cs typeface="Calibri" panose="020F0502020204030204" pitchFamily="34" charset="0"/>
              </a:rPr>
              <a:t>Start 4-year Career Plan</a:t>
            </a:r>
          </a:p>
          <a:p>
            <a:pPr marL="486154" lvl="1" indent="-173626">
              <a:buSzPct val="75000"/>
              <a:buChar char="•"/>
              <a:defRPr sz="2000">
                <a:solidFill>
                  <a:srgbClr val="FFFFFF"/>
                </a:solidFill>
                <a:latin typeface="Gill Sans"/>
                <a:ea typeface="Gill Sans"/>
                <a:cs typeface="Gill Sans"/>
                <a:sym typeface="Gill Sans"/>
              </a:defRPr>
            </a:pPr>
            <a:r>
              <a:rPr sz="1406" dirty="0">
                <a:latin typeface="Calibri" panose="020F0502020204030204" pitchFamily="34" charset="0"/>
                <a:cs typeface="Calibri" panose="020F0502020204030204" pitchFamily="34" charset="0"/>
              </a:rPr>
              <a:t>Academic</a:t>
            </a:r>
          </a:p>
          <a:p>
            <a:pPr marL="486154" lvl="1" indent="-173626">
              <a:buSzPct val="75000"/>
              <a:buChar char="•"/>
              <a:defRPr sz="2000">
                <a:solidFill>
                  <a:srgbClr val="FFFFFF"/>
                </a:solidFill>
                <a:latin typeface="Gill Sans"/>
                <a:ea typeface="Gill Sans"/>
                <a:cs typeface="Gill Sans"/>
                <a:sym typeface="Gill Sans"/>
              </a:defRPr>
            </a:pPr>
            <a:r>
              <a:rPr sz="1406" dirty="0">
                <a:latin typeface="Calibri" panose="020F0502020204030204" pitchFamily="34" charset="0"/>
                <a:cs typeface="Calibri" panose="020F0502020204030204" pitchFamily="34" charset="0"/>
              </a:rPr>
              <a:t>Immersion SAE Research/Plan</a:t>
            </a:r>
          </a:p>
          <a:p>
            <a:pPr marL="486154" lvl="1" indent="-173626">
              <a:buSzPct val="75000"/>
              <a:buChar char="•"/>
              <a:defRPr sz="2000">
                <a:solidFill>
                  <a:srgbClr val="FFFFFF"/>
                </a:solidFill>
                <a:latin typeface="Gill Sans"/>
                <a:ea typeface="Gill Sans"/>
                <a:cs typeface="Gill Sans"/>
                <a:sym typeface="Gill Sans"/>
              </a:defRPr>
            </a:pPr>
            <a:r>
              <a:rPr sz="1406" dirty="0">
                <a:latin typeface="Calibri" panose="020F0502020204030204" pitchFamily="34" charset="0"/>
                <a:cs typeface="Calibri" panose="020F0502020204030204" pitchFamily="34" charset="0"/>
              </a:rPr>
              <a:t>Career Readiness Skills/Leadership</a:t>
            </a:r>
          </a:p>
        </p:txBody>
      </p:sp>
      <p:sp>
        <p:nvSpPr>
          <p:cNvPr id="29" name="Rounded Rectangle">
            <a:extLst>
              <a:ext uri="{FF2B5EF4-FFF2-40B4-BE49-F238E27FC236}">
                <a16:creationId xmlns:a16="http://schemas.microsoft.com/office/drawing/2014/main" id="{B92431B0-8728-BB4B-BEF9-A4FF729634C7}"/>
              </a:ext>
            </a:extLst>
          </p:cNvPr>
          <p:cNvSpPr/>
          <p:nvPr/>
        </p:nvSpPr>
        <p:spPr>
          <a:xfrm>
            <a:off x="2866012" y="5410633"/>
            <a:ext cx="2948547" cy="360045"/>
          </a:xfrm>
          <a:prstGeom prst="roundRect">
            <a:avLst>
              <a:gd name="adj" fmla="val 33255"/>
            </a:avLst>
          </a:prstGeom>
          <a:gradFill>
            <a:gsLst>
              <a:gs pos="0">
                <a:srgbClr val="005543"/>
              </a:gs>
              <a:gs pos="75000">
                <a:srgbClr val="00845D">
                  <a:shade val="67500"/>
                  <a:satMod val="115000"/>
                </a:srgbClr>
              </a:gs>
              <a:gs pos="100000">
                <a:srgbClr val="00845D"/>
              </a:gs>
            </a:gsLst>
            <a:lin ang="10800000" scaled="1"/>
          </a:gradFill>
          <a:ln w="12700">
            <a:miter lim="400000"/>
          </a:ln>
        </p:spPr>
        <p:txBody>
          <a:bodyPr lIns="35719" tIns="35719" rIns="35719" bIns="35719" anchor="ctr"/>
          <a:lstStyle/>
          <a:p>
            <a:pPr>
              <a:defRPr sz="2700">
                <a:solidFill>
                  <a:srgbClr val="FFFFFF"/>
                </a:solidFill>
                <a:latin typeface="Gill Sans"/>
                <a:ea typeface="Gill Sans"/>
                <a:cs typeface="Gill Sans"/>
                <a:sym typeface="Gill Sans"/>
              </a:defRPr>
            </a:pPr>
            <a:endParaRPr sz="1898" dirty="0">
              <a:latin typeface="Calibri" panose="020F0502020204030204" pitchFamily="34" charset="0"/>
              <a:cs typeface="Calibri" panose="020F0502020204030204" pitchFamily="34" charset="0"/>
            </a:endParaRPr>
          </a:p>
        </p:txBody>
      </p:sp>
      <p:sp>
        <p:nvSpPr>
          <p:cNvPr id="30" name="Agricultural Literacy">
            <a:extLst>
              <a:ext uri="{FF2B5EF4-FFF2-40B4-BE49-F238E27FC236}">
                <a16:creationId xmlns:a16="http://schemas.microsoft.com/office/drawing/2014/main" id="{A1035B2A-42C8-CB4D-AFB8-2906B007BC0C}"/>
              </a:ext>
            </a:extLst>
          </p:cNvPr>
          <p:cNvSpPr txBox="1"/>
          <p:nvPr/>
        </p:nvSpPr>
        <p:spPr>
          <a:xfrm>
            <a:off x="2918072" y="5442055"/>
            <a:ext cx="1864519" cy="3185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2400" i="1">
                <a:solidFill>
                  <a:srgbClr val="FFFFFF"/>
                </a:solidFill>
                <a:latin typeface="Gill Sans"/>
                <a:ea typeface="Gill Sans"/>
                <a:cs typeface="Gill Sans"/>
                <a:sym typeface="Gill Sans"/>
              </a:defRPr>
            </a:lvl1pPr>
          </a:lstStyle>
          <a:p>
            <a:r>
              <a:rPr sz="1687" i="0" dirty="0">
                <a:latin typeface="Calibri" panose="020F0502020204030204" pitchFamily="34" charset="0"/>
                <a:cs typeface="Calibri" panose="020F0502020204030204" pitchFamily="34" charset="0"/>
              </a:rPr>
              <a:t>Agricultural Literacy</a:t>
            </a:r>
          </a:p>
        </p:txBody>
      </p:sp>
      <p:sp>
        <p:nvSpPr>
          <p:cNvPr id="31" name="The agricultural literacy component of a Foundational SAE may be transitioned to one or more Immersion SAEs.  All Foundational SAE components and Level 1 Immersion SAEs are intended to be graded.">
            <a:extLst>
              <a:ext uri="{FF2B5EF4-FFF2-40B4-BE49-F238E27FC236}">
                <a16:creationId xmlns:a16="http://schemas.microsoft.com/office/drawing/2014/main" id="{53827B10-9A4F-D94D-BE19-B7E66D71706B}"/>
              </a:ext>
            </a:extLst>
          </p:cNvPr>
          <p:cNvSpPr txBox="1"/>
          <p:nvPr/>
        </p:nvSpPr>
        <p:spPr>
          <a:xfrm>
            <a:off x="4874761" y="5443783"/>
            <a:ext cx="4969281" cy="3191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1200" i="1">
                <a:solidFill>
                  <a:srgbClr val="FFFFFF"/>
                </a:solidFill>
                <a:latin typeface="Gill Sans SemiBold"/>
                <a:ea typeface="Gill Sans SemiBold"/>
                <a:cs typeface="Gill Sans SemiBold"/>
                <a:sym typeface="Gill Sans SemiBold"/>
              </a:defRPr>
            </a:lvl1pPr>
          </a:lstStyle>
          <a:p>
            <a:r>
              <a:rPr sz="844" i="0" dirty="0">
                <a:latin typeface="Calibri" panose="020F0502020204030204" pitchFamily="34" charset="0"/>
                <a:cs typeface="Calibri" panose="020F0502020204030204" pitchFamily="34" charset="0"/>
              </a:rPr>
              <a:t>The agricultural literacy component of a Foundational SAE may be transitioned to one or more Immersion SAEs.  All Foundational SAE components and Level 1 Immersion SAEs are intended to be graded.</a:t>
            </a:r>
          </a:p>
        </p:txBody>
      </p:sp>
      <p:pic>
        <p:nvPicPr>
          <p:cNvPr id="32" name="Graphic 31" descr="Plant">
            <a:extLst>
              <a:ext uri="{FF2B5EF4-FFF2-40B4-BE49-F238E27FC236}">
                <a16:creationId xmlns:a16="http://schemas.microsoft.com/office/drawing/2014/main" id="{28D9F4B5-2449-5046-BC9C-59F0C9CD18F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298902" y="6045336"/>
            <a:ext cx="685800" cy="685800"/>
          </a:xfrm>
          <a:prstGeom prst="rect">
            <a:avLst/>
          </a:prstGeom>
        </p:spPr>
      </p:pic>
      <p:sp>
        <p:nvSpPr>
          <p:cNvPr id="33" name="Conceptual example of how Foundational SAE components may be delivered.">
            <a:extLst>
              <a:ext uri="{FF2B5EF4-FFF2-40B4-BE49-F238E27FC236}">
                <a16:creationId xmlns:a16="http://schemas.microsoft.com/office/drawing/2014/main" id="{CACDAA47-CE94-8043-83FF-73A7FE5344A1}"/>
              </a:ext>
            </a:extLst>
          </p:cNvPr>
          <p:cNvSpPr txBox="1"/>
          <p:nvPr/>
        </p:nvSpPr>
        <p:spPr>
          <a:xfrm>
            <a:off x="201760" y="6215426"/>
            <a:ext cx="8791365" cy="5257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defTabSz="321457">
              <a:defRPr sz="3000" b="1" i="1">
                <a:solidFill>
                  <a:srgbClr val="861001"/>
                </a:solidFill>
                <a:latin typeface="Gill Sans"/>
                <a:ea typeface="Gill Sans"/>
                <a:cs typeface="Gill Sans"/>
                <a:sym typeface="Gill Sans"/>
              </a:defRPr>
            </a:pPr>
            <a:r>
              <a:rPr sz="1687" u="sng" dirty="0">
                <a:solidFill>
                  <a:srgbClr val="005543"/>
                </a:solidFill>
                <a:latin typeface="Calibri" panose="020F0502020204030204" pitchFamily="34" charset="0"/>
                <a:cs typeface="Calibri" panose="020F0502020204030204" pitchFamily="34" charset="0"/>
              </a:rPr>
              <a:t>Conceptual example</a:t>
            </a:r>
            <a:r>
              <a:rPr sz="1687" dirty="0">
                <a:solidFill>
                  <a:srgbClr val="005543"/>
                </a:solidFill>
                <a:latin typeface="Calibri" panose="020F0502020204030204" pitchFamily="34" charset="0"/>
                <a:cs typeface="Calibri" panose="020F0502020204030204" pitchFamily="34" charset="0"/>
              </a:rPr>
              <a:t> of how Foundational SAE components may be delivered.</a:t>
            </a:r>
          </a:p>
        </p:txBody>
      </p:sp>
    </p:spTree>
    <p:extLst>
      <p:ext uri="{BB962C8B-B14F-4D97-AF65-F5344CB8AC3E}">
        <p14:creationId xmlns:p14="http://schemas.microsoft.com/office/powerpoint/2010/main" val="1826652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28"/>
                                        </p:tgtEl>
                                        <p:attrNameLst>
                                          <p:attrName>style.visibility</p:attrName>
                                        </p:attrNameLst>
                                      </p:cBhvr>
                                      <p:to>
                                        <p:strVal val="visible"/>
                                      </p:to>
                                    </p:set>
                                    <p:animEffect transition="in" filter="wipe(up)">
                                      <p:cBhvr>
                                        <p:cTn id="7" dur="1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p:tmAbs val="0"/>
                                  </p:iterate>
                                  <p:childTnLst>
                                    <p:set>
                                      <p:cBhvr>
                                        <p:cTn id="11" fill="hold"/>
                                        <p:tgtEl>
                                          <p:spTgt spid="24"/>
                                        </p:tgtEl>
                                        <p:attrNameLst>
                                          <p:attrName>style.visibility</p:attrName>
                                        </p:attrNameLst>
                                      </p:cBhvr>
                                      <p:to>
                                        <p:strVal val="visible"/>
                                      </p:to>
                                    </p:set>
                                    <p:animEffect transition="in" filter="wipe(up)">
                                      <p:cBhvr>
                                        <p:cTn id="12" dur="1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p:tmAbs val="0"/>
                                  </p:iterate>
                                  <p:childTnLst>
                                    <p:set>
                                      <p:cBhvr>
                                        <p:cTn id="16" fill="hold"/>
                                        <p:tgtEl>
                                          <p:spTgt spid="25"/>
                                        </p:tgtEl>
                                        <p:attrNameLst>
                                          <p:attrName>style.visibility</p:attrName>
                                        </p:attrNameLst>
                                      </p:cBhvr>
                                      <p:to>
                                        <p:strVal val="visible"/>
                                      </p:to>
                                    </p:set>
                                    <p:animEffect transition="in" filter="wipe(up)">
                                      <p:cBhvr>
                                        <p:cTn id="17"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advAuto="0"/>
      <p:bldP spid="25" grpId="0" animBg="1" advAuto="0"/>
      <p:bldP spid="28" grpId="0"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AEDA514-2540-674F-BB9F-8D741FDA6792}"/>
              </a:ext>
            </a:extLst>
          </p:cNvPr>
          <p:cNvSpPr>
            <a:spLocks noGrp="1"/>
          </p:cNvSpPr>
          <p:nvPr>
            <p:ph type="body" sz="quarter" idx="15"/>
          </p:nvPr>
        </p:nvSpPr>
        <p:spPr/>
        <p:txBody>
          <a:bodyPr/>
          <a:lstStyle/>
          <a:p>
            <a:endParaRPr lang="en-US"/>
          </a:p>
        </p:txBody>
      </p:sp>
      <p:sp>
        <p:nvSpPr>
          <p:cNvPr id="5" name="Rounded Rectangle">
            <a:extLst>
              <a:ext uri="{FF2B5EF4-FFF2-40B4-BE49-F238E27FC236}">
                <a16:creationId xmlns:a16="http://schemas.microsoft.com/office/drawing/2014/main" id="{6B68ED4D-DD59-0B48-9339-DF88F6E04C71}"/>
              </a:ext>
            </a:extLst>
          </p:cNvPr>
          <p:cNvSpPr/>
          <p:nvPr/>
        </p:nvSpPr>
        <p:spPr>
          <a:xfrm>
            <a:off x="7084934" y="1933693"/>
            <a:ext cx="2367932" cy="2807082"/>
          </a:xfrm>
          <a:prstGeom prst="roundRect">
            <a:avLst>
              <a:gd name="adj" fmla="val 11865"/>
            </a:avLst>
          </a:prstGeom>
          <a:solidFill>
            <a:srgbClr val="808785">
              <a:alpha val="85104"/>
            </a:srgbClr>
          </a:solidFill>
          <a:ln w="12700">
            <a:miter lim="400000"/>
          </a:ln>
        </p:spPr>
        <p:txBody>
          <a:bodyPr lIns="35719" tIns="35719" rIns="35719" bIns="35719" anchor="ctr"/>
          <a:lstStyle/>
          <a:p>
            <a:pPr defTabSz="383963">
              <a:defRPr sz="3000">
                <a:solidFill>
                  <a:srgbClr val="FFFFFF"/>
                </a:solidFill>
              </a:defRPr>
            </a:pPr>
            <a:endParaRPr sz="2109" dirty="0">
              <a:latin typeface="Calibri Light" panose="020F0302020204030204" pitchFamily="34" charset="0"/>
              <a:cs typeface="Calibri Light" panose="020F0302020204030204" pitchFamily="34" charset="0"/>
            </a:endParaRPr>
          </a:p>
        </p:txBody>
      </p:sp>
      <p:sp>
        <p:nvSpPr>
          <p:cNvPr id="6" name="Rounded Rectangle">
            <a:extLst>
              <a:ext uri="{FF2B5EF4-FFF2-40B4-BE49-F238E27FC236}">
                <a16:creationId xmlns:a16="http://schemas.microsoft.com/office/drawing/2014/main" id="{DE0B8EAD-B810-1545-85F2-B76DC467D19A}"/>
              </a:ext>
            </a:extLst>
          </p:cNvPr>
          <p:cNvSpPr/>
          <p:nvPr/>
        </p:nvSpPr>
        <p:spPr>
          <a:xfrm>
            <a:off x="2860353" y="1933693"/>
            <a:ext cx="2367932" cy="2807082"/>
          </a:xfrm>
          <a:prstGeom prst="roundRect">
            <a:avLst>
              <a:gd name="adj" fmla="val 11865"/>
            </a:avLst>
          </a:prstGeom>
          <a:solidFill>
            <a:srgbClr val="808785">
              <a:alpha val="85104"/>
            </a:srgbClr>
          </a:solidFill>
          <a:ln w="12700">
            <a:miter lim="400000"/>
          </a:ln>
        </p:spPr>
        <p:txBody>
          <a:bodyPr lIns="35719" tIns="35719" rIns="35719" bIns="35719" anchor="ctr"/>
          <a:lstStyle/>
          <a:p>
            <a:pPr defTabSz="383963">
              <a:defRPr sz="3000">
                <a:solidFill>
                  <a:srgbClr val="FFFFFF"/>
                </a:solidFill>
              </a:defRPr>
            </a:pPr>
            <a:endParaRPr sz="2109" dirty="0">
              <a:latin typeface="Calibri Light" panose="020F0302020204030204" pitchFamily="34" charset="0"/>
              <a:cs typeface="Calibri Light" panose="020F0302020204030204" pitchFamily="34" charset="0"/>
            </a:endParaRPr>
          </a:p>
        </p:txBody>
      </p:sp>
      <p:sp>
        <p:nvSpPr>
          <p:cNvPr id="7" name="Advanced…">
            <a:extLst>
              <a:ext uri="{FF2B5EF4-FFF2-40B4-BE49-F238E27FC236}">
                <a16:creationId xmlns:a16="http://schemas.microsoft.com/office/drawing/2014/main" id="{A65752AF-2482-5D47-AF2B-C3F3610F4864}"/>
              </a:ext>
            </a:extLst>
          </p:cNvPr>
          <p:cNvSpPr txBox="1"/>
          <p:nvPr/>
        </p:nvSpPr>
        <p:spPr>
          <a:xfrm>
            <a:off x="7612231" y="1932954"/>
            <a:ext cx="1313336" cy="532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lgn="ctr" defTabSz="383963">
              <a:defRPr sz="2400">
                <a:solidFill>
                  <a:srgbClr val="FFFFFF"/>
                </a:solidFill>
              </a:defRPr>
            </a:pPr>
            <a:r>
              <a:rPr sz="1687" dirty="0">
                <a:latin typeface="Calibri Light" panose="020F0302020204030204" pitchFamily="34" charset="0"/>
                <a:cs typeface="Calibri Light" panose="020F0302020204030204" pitchFamily="34" charset="0"/>
              </a:rPr>
              <a:t>Advanced</a:t>
            </a:r>
          </a:p>
          <a:p>
            <a:pPr algn="ctr" defTabSz="383963">
              <a:defRPr sz="2000">
                <a:solidFill>
                  <a:srgbClr val="FFFFFF"/>
                </a:solidFill>
              </a:defRPr>
            </a:pPr>
            <a:r>
              <a:rPr sz="1406" dirty="0">
                <a:latin typeface="Calibri Light" panose="020F0302020204030204" pitchFamily="34" charset="0"/>
                <a:cs typeface="Calibri Light" panose="020F0302020204030204" pitchFamily="34" charset="0"/>
              </a:rPr>
              <a:t>Grades 11-12</a:t>
            </a:r>
          </a:p>
        </p:txBody>
      </p:sp>
      <p:sp>
        <p:nvSpPr>
          <p:cNvPr id="8" name="Rounded Rectangle">
            <a:extLst>
              <a:ext uri="{FF2B5EF4-FFF2-40B4-BE49-F238E27FC236}">
                <a16:creationId xmlns:a16="http://schemas.microsoft.com/office/drawing/2014/main" id="{1A93AA19-9128-A44E-A30C-A84176C62F80}"/>
              </a:ext>
            </a:extLst>
          </p:cNvPr>
          <p:cNvSpPr/>
          <p:nvPr/>
        </p:nvSpPr>
        <p:spPr>
          <a:xfrm>
            <a:off x="4972643" y="1933693"/>
            <a:ext cx="2367931" cy="2807082"/>
          </a:xfrm>
          <a:prstGeom prst="roundRect">
            <a:avLst>
              <a:gd name="adj" fmla="val 11865"/>
            </a:avLst>
          </a:prstGeom>
          <a:solidFill>
            <a:srgbClr val="808785">
              <a:alpha val="85104"/>
            </a:srgbClr>
          </a:solidFill>
          <a:ln w="12700">
            <a:miter lim="400000"/>
          </a:ln>
        </p:spPr>
        <p:txBody>
          <a:bodyPr lIns="35719" tIns="35719" rIns="35719" bIns="35719" anchor="ctr"/>
          <a:lstStyle/>
          <a:p>
            <a:pPr defTabSz="383963">
              <a:defRPr sz="3000">
                <a:solidFill>
                  <a:srgbClr val="FFFFFF"/>
                </a:solidFill>
              </a:defRPr>
            </a:pPr>
            <a:endParaRPr sz="2109" dirty="0">
              <a:latin typeface="Calibri Light" panose="020F0302020204030204" pitchFamily="34" charset="0"/>
              <a:cs typeface="Calibri Light" panose="020F0302020204030204" pitchFamily="34" charset="0"/>
            </a:endParaRPr>
          </a:p>
        </p:txBody>
      </p:sp>
      <p:sp>
        <p:nvSpPr>
          <p:cNvPr id="9" name="Intermediate…">
            <a:extLst>
              <a:ext uri="{FF2B5EF4-FFF2-40B4-BE49-F238E27FC236}">
                <a16:creationId xmlns:a16="http://schemas.microsoft.com/office/drawing/2014/main" id="{E719C05A-4AFC-F942-AB67-53102EDE73B0}"/>
              </a:ext>
            </a:extLst>
          </p:cNvPr>
          <p:cNvSpPr txBox="1"/>
          <p:nvPr/>
        </p:nvSpPr>
        <p:spPr>
          <a:xfrm>
            <a:off x="5499941" y="1932954"/>
            <a:ext cx="1313336" cy="532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lgn="ctr" defTabSz="383963">
              <a:defRPr sz="2400">
                <a:solidFill>
                  <a:srgbClr val="FFFFFF"/>
                </a:solidFill>
              </a:defRPr>
            </a:pPr>
            <a:r>
              <a:rPr sz="1687" dirty="0">
                <a:latin typeface="Calibri Light" panose="020F0302020204030204" pitchFamily="34" charset="0"/>
                <a:cs typeface="Calibri Light" panose="020F0302020204030204" pitchFamily="34" charset="0"/>
              </a:rPr>
              <a:t>Intermediate</a:t>
            </a:r>
          </a:p>
          <a:p>
            <a:pPr algn="ctr" defTabSz="383963">
              <a:defRPr sz="2000">
                <a:solidFill>
                  <a:srgbClr val="FFFFFF"/>
                </a:solidFill>
              </a:defRPr>
            </a:pPr>
            <a:r>
              <a:rPr sz="1406" dirty="0">
                <a:latin typeface="Calibri Light" panose="020F0302020204030204" pitchFamily="34" charset="0"/>
                <a:cs typeface="Calibri Light" panose="020F0302020204030204" pitchFamily="34" charset="0"/>
              </a:rPr>
              <a:t>Grades 9-11</a:t>
            </a:r>
          </a:p>
        </p:txBody>
      </p:sp>
      <p:sp>
        <p:nvSpPr>
          <p:cNvPr id="10" name="Arrow">
            <a:extLst>
              <a:ext uri="{FF2B5EF4-FFF2-40B4-BE49-F238E27FC236}">
                <a16:creationId xmlns:a16="http://schemas.microsoft.com/office/drawing/2014/main" id="{73116A55-E04C-FC44-8A5A-051B024AA9C1}"/>
              </a:ext>
            </a:extLst>
          </p:cNvPr>
          <p:cNvSpPr/>
          <p:nvPr/>
        </p:nvSpPr>
        <p:spPr>
          <a:xfrm>
            <a:off x="2449842" y="2257948"/>
            <a:ext cx="8089215" cy="2592416"/>
          </a:xfrm>
          <a:prstGeom prst="rightArrow">
            <a:avLst>
              <a:gd name="adj1" fmla="val 82884"/>
              <a:gd name="adj2" fmla="val 32955"/>
            </a:avLst>
          </a:prstGeom>
          <a:solidFill>
            <a:srgbClr val="005543"/>
          </a:solidFill>
          <a:ln w="12700">
            <a:miter lim="400000"/>
          </a:ln>
          <a:effectLst>
            <a:outerShdw blurRad="127000" dist="54193" dir="4654599" rotWithShape="0">
              <a:srgbClr val="000000">
                <a:alpha val="50000"/>
              </a:srgbClr>
            </a:outerShdw>
          </a:effectLst>
        </p:spPr>
        <p:txBody>
          <a:bodyPr lIns="35719" tIns="35719" rIns="35719" bIns="35719" anchor="ctr"/>
          <a:lstStyle/>
          <a:p>
            <a:pPr>
              <a:defRPr sz="2400">
                <a:solidFill>
                  <a:srgbClr val="FFFFFF"/>
                </a:solidFill>
                <a:latin typeface="Helvetica Light"/>
                <a:ea typeface="Helvetica Light"/>
                <a:cs typeface="Helvetica Light"/>
                <a:sym typeface="Helvetica Light"/>
              </a:defRPr>
            </a:pPr>
            <a:endParaRPr sz="1687"/>
          </a:p>
        </p:txBody>
      </p:sp>
      <p:sp>
        <p:nvSpPr>
          <p:cNvPr id="11" name="SAE Student Roadmap">
            <a:extLst>
              <a:ext uri="{FF2B5EF4-FFF2-40B4-BE49-F238E27FC236}">
                <a16:creationId xmlns:a16="http://schemas.microsoft.com/office/drawing/2014/main" id="{4C35FB4F-DEC1-FC48-9220-0674AF3CDE6C}"/>
              </a:ext>
            </a:extLst>
          </p:cNvPr>
          <p:cNvSpPr txBox="1"/>
          <p:nvPr/>
        </p:nvSpPr>
        <p:spPr>
          <a:xfrm>
            <a:off x="3672320" y="1332634"/>
            <a:ext cx="5086314" cy="5257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457200">
              <a:defRPr sz="4200" b="1" i="1">
                <a:solidFill>
                  <a:srgbClr val="000000"/>
                </a:solidFill>
                <a:latin typeface="Gill Sans"/>
                <a:ea typeface="Gill Sans"/>
                <a:cs typeface="Gill Sans"/>
                <a:sym typeface="Gill Sans"/>
              </a:defRPr>
            </a:lvl1pPr>
          </a:lstStyle>
          <a:p>
            <a:r>
              <a:rPr sz="2953" b="0" i="0" dirty="0">
                <a:latin typeface="Calibri" panose="020F0502020204030204" pitchFamily="34" charset="0"/>
                <a:cs typeface="Calibri" panose="020F0502020204030204" pitchFamily="34" charset="0"/>
              </a:rPr>
              <a:t>SAE Student Roadmap</a:t>
            </a:r>
          </a:p>
        </p:txBody>
      </p:sp>
      <p:grpSp>
        <p:nvGrpSpPr>
          <p:cNvPr id="12" name="Group">
            <a:extLst>
              <a:ext uri="{FF2B5EF4-FFF2-40B4-BE49-F238E27FC236}">
                <a16:creationId xmlns:a16="http://schemas.microsoft.com/office/drawing/2014/main" id="{96004060-3030-5D43-97B8-D0D6BDCE7EF8}"/>
              </a:ext>
            </a:extLst>
          </p:cNvPr>
          <p:cNvGrpSpPr/>
          <p:nvPr/>
        </p:nvGrpSpPr>
        <p:grpSpPr>
          <a:xfrm>
            <a:off x="1651695" y="2926409"/>
            <a:ext cx="768844" cy="1225075"/>
            <a:chOff x="0" y="-58"/>
            <a:chExt cx="1093465" cy="1742328"/>
          </a:xfrm>
        </p:grpSpPr>
        <p:pic>
          <p:nvPicPr>
            <p:cNvPr id="13" name="Image" descr="Image">
              <a:extLst>
                <a:ext uri="{FF2B5EF4-FFF2-40B4-BE49-F238E27FC236}">
                  <a16:creationId xmlns:a16="http://schemas.microsoft.com/office/drawing/2014/main" id="{BD308C4C-286E-1F45-A319-6F44982964AD}"/>
                </a:ext>
              </a:extLst>
            </p:cNvPr>
            <p:cNvPicPr>
              <a:picLocks noChangeAspect="1"/>
            </p:cNvPicPr>
            <p:nvPr/>
          </p:nvPicPr>
          <p:blipFill>
            <a:blip r:embed="rId3"/>
            <a:srcRect l="43070" t="8554" r="35127" b="3582"/>
            <a:stretch>
              <a:fillRect/>
            </a:stretch>
          </p:blipFill>
          <p:spPr>
            <a:xfrm>
              <a:off x="404868" y="-59"/>
              <a:ext cx="688598" cy="1563380"/>
            </a:xfrm>
            <a:custGeom>
              <a:avLst/>
              <a:gdLst/>
              <a:ahLst/>
              <a:cxnLst>
                <a:cxn ang="0">
                  <a:pos x="wd2" y="hd2"/>
                </a:cxn>
                <a:cxn ang="5400000">
                  <a:pos x="wd2" y="hd2"/>
                </a:cxn>
                <a:cxn ang="10800000">
                  <a:pos x="wd2" y="hd2"/>
                </a:cxn>
                <a:cxn ang="16200000">
                  <a:pos x="wd2" y="hd2"/>
                </a:cxn>
              </a:cxnLst>
              <a:rect l="0" t="0" r="r" b="b"/>
              <a:pathLst>
                <a:path w="21588" h="21546" extrusionOk="0">
                  <a:moveTo>
                    <a:pt x="9395" y="1"/>
                  </a:moveTo>
                  <a:cubicBezTo>
                    <a:pt x="8695" y="-12"/>
                    <a:pt x="7998" y="131"/>
                    <a:pt x="7155" y="444"/>
                  </a:cubicBezTo>
                  <a:lnTo>
                    <a:pt x="6371" y="739"/>
                  </a:lnTo>
                  <a:lnTo>
                    <a:pt x="6434" y="1171"/>
                  </a:lnTo>
                  <a:cubicBezTo>
                    <a:pt x="6467" y="1411"/>
                    <a:pt x="6629" y="1822"/>
                    <a:pt x="6794" y="2079"/>
                  </a:cubicBezTo>
                  <a:cubicBezTo>
                    <a:pt x="7260" y="2808"/>
                    <a:pt x="7178" y="3155"/>
                    <a:pt x="6521" y="3255"/>
                  </a:cubicBezTo>
                  <a:cubicBezTo>
                    <a:pt x="6275" y="3293"/>
                    <a:pt x="6160" y="3346"/>
                    <a:pt x="6160" y="3419"/>
                  </a:cubicBezTo>
                  <a:cubicBezTo>
                    <a:pt x="6160" y="3604"/>
                    <a:pt x="5847" y="3808"/>
                    <a:pt x="5326" y="3955"/>
                  </a:cubicBezTo>
                  <a:cubicBezTo>
                    <a:pt x="5050" y="4034"/>
                    <a:pt x="4608" y="4193"/>
                    <a:pt x="4343" y="4316"/>
                  </a:cubicBezTo>
                  <a:cubicBezTo>
                    <a:pt x="4056" y="4451"/>
                    <a:pt x="3763" y="4546"/>
                    <a:pt x="3609" y="4546"/>
                  </a:cubicBezTo>
                  <a:cubicBezTo>
                    <a:pt x="3393" y="4546"/>
                    <a:pt x="3362" y="4567"/>
                    <a:pt x="3423" y="4672"/>
                  </a:cubicBezTo>
                  <a:cubicBezTo>
                    <a:pt x="3485" y="4781"/>
                    <a:pt x="3410" y="4817"/>
                    <a:pt x="2875" y="4967"/>
                  </a:cubicBezTo>
                  <a:cubicBezTo>
                    <a:pt x="2128" y="5177"/>
                    <a:pt x="1677" y="5405"/>
                    <a:pt x="1332" y="5744"/>
                  </a:cubicBezTo>
                  <a:cubicBezTo>
                    <a:pt x="1144" y="5929"/>
                    <a:pt x="968" y="6021"/>
                    <a:pt x="698" y="6072"/>
                  </a:cubicBezTo>
                  <a:cubicBezTo>
                    <a:pt x="172" y="6172"/>
                    <a:pt x="15" y="6381"/>
                    <a:pt x="1" y="6980"/>
                  </a:cubicBezTo>
                  <a:cubicBezTo>
                    <a:pt x="-12" y="7533"/>
                    <a:pt x="193" y="8450"/>
                    <a:pt x="362" y="8588"/>
                  </a:cubicBezTo>
                  <a:cubicBezTo>
                    <a:pt x="421" y="8637"/>
                    <a:pt x="474" y="8846"/>
                    <a:pt x="474" y="9053"/>
                  </a:cubicBezTo>
                  <a:cubicBezTo>
                    <a:pt x="474" y="9389"/>
                    <a:pt x="515" y="9476"/>
                    <a:pt x="934" y="9852"/>
                  </a:cubicBezTo>
                  <a:cubicBezTo>
                    <a:pt x="1456" y="10320"/>
                    <a:pt x="1741" y="10409"/>
                    <a:pt x="2377" y="10322"/>
                  </a:cubicBezTo>
                  <a:cubicBezTo>
                    <a:pt x="2576" y="10295"/>
                    <a:pt x="3010" y="10259"/>
                    <a:pt x="3348" y="10240"/>
                  </a:cubicBezTo>
                  <a:cubicBezTo>
                    <a:pt x="4258" y="10189"/>
                    <a:pt x="4521" y="10327"/>
                    <a:pt x="4132" y="10656"/>
                  </a:cubicBezTo>
                  <a:cubicBezTo>
                    <a:pt x="4036" y="10736"/>
                    <a:pt x="3958" y="10862"/>
                    <a:pt x="3958" y="10935"/>
                  </a:cubicBezTo>
                  <a:cubicBezTo>
                    <a:pt x="3957" y="11007"/>
                    <a:pt x="3858" y="11197"/>
                    <a:pt x="3734" y="11356"/>
                  </a:cubicBezTo>
                  <a:cubicBezTo>
                    <a:pt x="3610" y="11514"/>
                    <a:pt x="3501" y="11683"/>
                    <a:pt x="3497" y="11733"/>
                  </a:cubicBezTo>
                  <a:cubicBezTo>
                    <a:pt x="3493" y="11783"/>
                    <a:pt x="3458" y="11916"/>
                    <a:pt x="3423" y="12029"/>
                  </a:cubicBezTo>
                  <a:cubicBezTo>
                    <a:pt x="3337" y="12301"/>
                    <a:pt x="3712" y="12763"/>
                    <a:pt x="4231" y="13029"/>
                  </a:cubicBezTo>
                  <a:lnTo>
                    <a:pt x="4629" y="13237"/>
                  </a:lnTo>
                  <a:lnTo>
                    <a:pt x="4642" y="14233"/>
                  </a:lnTo>
                  <a:cubicBezTo>
                    <a:pt x="4647" y="14931"/>
                    <a:pt x="4595" y="15349"/>
                    <a:pt x="4468" y="15644"/>
                  </a:cubicBezTo>
                  <a:cubicBezTo>
                    <a:pt x="4368" y="15875"/>
                    <a:pt x="4267" y="16121"/>
                    <a:pt x="4244" y="16191"/>
                  </a:cubicBezTo>
                  <a:cubicBezTo>
                    <a:pt x="4221" y="16261"/>
                    <a:pt x="4095" y="16563"/>
                    <a:pt x="3970" y="16858"/>
                  </a:cubicBezTo>
                  <a:cubicBezTo>
                    <a:pt x="3372" y="18265"/>
                    <a:pt x="3325" y="19573"/>
                    <a:pt x="3858" y="19855"/>
                  </a:cubicBezTo>
                  <a:cubicBezTo>
                    <a:pt x="3937" y="19897"/>
                    <a:pt x="3985" y="20073"/>
                    <a:pt x="3970" y="20293"/>
                  </a:cubicBezTo>
                  <a:cubicBezTo>
                    <a:pt x="3936" y="20801"/>
                    <a:pt x="4044" y="20910"/>
                    <a:pt x="4729" y="21020"/>
                  </a:cubicBezTo>
                  <a:cubicBezTo>
                    <a:pt x="5037" y="21070"/>
                    <a:pt x="5663" y="21181"/>
                    <a:pt x="6110" y="21267"/>
                  </a:cubicBezTo>
                  <a:cubicBezTo>
                    <a:pt x="6557" y="21352"/>
                    <a:pt x="7154" y="21450"/>
                    <a:pt x="7441" y="21485"/>
                  </a:cubicBezTo>
                  <a:cubicBezTo>
                    <a:pt x="8283" y="21588"/>
                    <a:pt x="8736" y="21567"/>
                    <a:pt x="9967" y="21371"/>
                  </a:cubicBezTo>
                  <a:cubicBezTo>
                    <a:pt x="10533" y="21280"/>
                    <a:pt x="10592" y="21190"/>
                    <a:pt x="10166" y="21059"/>
                  </a:cubicBezTo>
                  <a:cubicBezTo>
                    <a:pt x="9486" y="20849"/>
                    <a:pt x="9192" y="20728"/>
                    <a:pt x="9258" y="20681"/>
                  </a:cubicBezTo>
                  <a:cubicBezTo>
                    <a:pt x="9364" y="20606"/>
                    <a:pt x="10727" y="20683"/>
                    <a:pt x="11734" y="20824"/>
                  </a:cubicBezTo>
                  <a:cubicBezTo>
                    <a:pt x="12817" y="20975"/>
                    <a:pt x="14067" y="21023"/>
                    <a:pt x="14732" y="20944"/>
                  </a:cubicBezTo>
                  <a:cubicBezTo>
                    <a:pt x="15004" y="20911"/>
                    <a:pt x="15238" y="20871"/>
                    <a:pt x="15243" y="20851"/>
                  </a:cubicBezTo>
                  <a:cubicBezTo>
                    <a:pt x="15247" y="20831"/>
                    <a:pt x="15271" y="20775"/>
                    <a:pt x="15292" y="20725"/>
                  </a:cubicBezTo>
                  <a:cubicBezTo>
                    <a:pt x="15336" y="20623"/>
                    <a:pt x="14647" y="20451"/>
                    <a:pt x="13625" y="20304"/>
                  </a:cubicBezTo>
                  <a:cubicBezTo>
                    <a:pt x="13059" y="20223"/>
                    <a:pt x="12925" y="20164"/>
                    <a:pt x="12480" y="19845"/>
                  </a:cubicBezTo>
                  <a:cubicBezTo>
                    <a:pt x="12036" y="19525"/>
                    <a:pt x="12028" y="19545"/>
                    <a:pt x="12431" y="18811"/>
                  </a:cubicBezTo>
                  <a:cubicBezTo>
                    <a:pt x="12642" y="18426"/>
                    <a:pt x="12897" y="17946"/>
                    <a:pt x="12991" y="17750"/>
                  </a:cubicBezTo>
                  <a:cubicBezTo>
                    <a:pt x="13084" y="17553"/>
                    <a:pt x="13310" y="17213"/>
                    <a:pt x="13501" y="16995"/>
                  </a:cubicBezTo>
                  <a:cubicBezTo>
                    <a:pt x="13692" y="16777"/>
                    <a:pt x="13828" y="16570"/>
                    <a:pt x="13799" y="16535"/>
                  </a:cubicBezTo>
                  <a:cubicBezTo>
                    <a:pt x="13770" y="16501"/>
                    <a:pt x="13935" y="16387"/>
                    <a:pt x="14160" y="16284"/>
                  </a:cubicBezTo>
                  <a:cubicBezTo>
                    <a:pt x="14556" y="16102"/>
                    <a:pt x="14569" y="16084"/>
                    <a:pt x="14620" y="15622"/>
                  </a:cubicBezTo>
                  <a:cubicBezTo>
                    <a:pt x="14668" y="15189"/>
                    <a:pt x="14624" y="15073"/>
                    <a:pt x="14197" y="14353"/>
                  </a:cubicBezTo>
                  <a:cubicBezTo>
                    <a:pt x="13939" y="13918"/>
                    <a:pt x="13640" y="13353"/>
                    <a:pt x="13538" y="13101"/>
                  </a:cubicBezTo>
                  <a:cubicBezTo>
                    <a:pt x="13367" y="12679"/>
                    <a:pt x="13141" y="12409"/>
                    <a:pt x="12368" y="11728"/>
                  </a:cubicBezTo>
                  <a:cubicBezTo>
                    <a:pt x="12214" y="11592"/>
                    <a:pt x="12084" y="11446"/>
                    <a:pt x="12082" y="11400"/>
                  </a:cubicBezTo>
                  <a:cubicBezTo>
                    <a:pt x="12080" y="11353"/>
                    <a:pt x="12002" y="11268"/>
                    <a:pt x="11908" y="11214"/>
                  </a:cubicBezTo>
                  <a:cubicBezTo>
                    <a:pt x="11814" y="11159"/>
                    <a:pt x="11746" y="11064"/>
                    <a:pt x="11746" y="11006"/>
                  </a:cubicBezTo>
                  <a:cubicBezTo>
                    <a:pt x="11746" y="10947"/>
                    <a:pt x="11660" y="10850"/>
                    <a:pt x="11560" y="10787"/>
                  </a:cubicBezTo>
                  <a:cubicBezTo>
                    <a:pt x="11418" y="10698"/>
                    <a:pt x="11409" y="10636"/>
                    <a:pt x="11497" y="10508"/>
                  </a:cubicBezTo>
                  <a:cubicBezTo>
                    <a:pt x="11560" y="10417"/>
                    <a:pt x="11637" y="10175"/>
                    <a:pt x="11672" y="9967"/>
                  </a:cubicBezTo>
                  <a:cubicBezTo>
                    <a:pt x="11735" y="9586"/>
                    <a:pt x="11958" y="9369"/>
                    <a:pt x="12194" y="9474"/>
                  </a:cubicBezTo>
                  <a:cubicBezTo>
                    <a:pt x="12255" y="9501"/>
                    <a:pt x="12570" y="9758"/>
                    <a:pt x="12891" y="10043"/>
                  </a:cubicBezTo>
                  <a:cubicBezTo>
                    <a:pt x="13212" y="10329"/>
                    <a:pt x="13518" y="10574"/>
                    <a:pt x="13575" y="10590"/>
                  </a:cubicBezTo>
                  <a:cubicBezTo>
                    <a:pt x="13633" y="10606"/>
                    <a:pt x="13838" y="10596"/>
                    <a:pt x="14023" y="10568"/>
                  </a:cubicBezTo>
                  <a:cubicBezTo>
                    <a:pt x="14208" y="10540"/>
                    <a:pt x="15799" y="10355"/>
                    <a:pt x="17557" y="10158"/>
                  </a:cubicBezTo>
                  <a:cubicBezTo>
                    <a:pt x="19314" y="9961"/>
                    <a:pt x="20933" y="9780"/>
                    <a:pt x="21165" y="9753"/>
                  </a:cubicBezTo>
                  <a:lnTo>
                    <a:pt x="21588" y="9704"/>
                  </a:lnTo>
                  <a:lnTo>
                    <a:pt x="21190" y="9234"/>
                  </a:lnTo>
                  <a:cubicBezTo>
                    <a:pt x="20584" y="8512"/>
                    <a:pt x="19995" y="7761"/>
                    <a:pt x="19809" y="7494"/>
                  </a:cubicBezTo>
                  <a:cubicBezTo>
                    <a:pt x="19716" y="7362"/>
                    <a:pt x="19600" y="7246"/>
                    <a:pt x="19547" y="7232"/>
                  </a:cubicBezTo>
                  <a:cubicBezTo>
                    <a:pt x="19495" y="7217"/>
                    <a:pt x="18623" y="7307"/>
                    <a:pt x="17607" y="7434"/>
                  </a:cubicBezTo>
                  <a:cubicBezTo>
                    <a:pt x="15844" y="7655"/>
                    <a:pt x="15721" y="7667"/>
                    <a:pt x="15043" y="7615"/>
                  </a:cubicBezTo>
                  <a:cubicBezTo>
                    <a:pt x="14653" y="7585"/>
                    <a:pt x="13755" y="7560"/>
                    <a:pt x="13053" y="7560"/>
                  </a:cubicBezTo>
                  <a:cubicBezTo>
                    <a:pt x="11303" y="7560"/>
                    <a:pt x="11339" y="7580"/>
                    <a:pt x="11323" y="6597"/>
                  </a:cubicBezTo>
                  <a:cubicBezTo>
                    <a:pt x="11315" y="6047"/>
                    <a:pt x="11267" y="5779"/>
                    <a:pt x="11124" y="5591"/>
                  </a:cubicBezTo>
                  <a:cubicBezTo>
                    <a:pt x="10884" y="5274"/>
                    <a:pt x="10667" y="4693"/>
                    <a:pt x="10689" y="4399"/>
                  </a:cubicBezTo>
                  <a:cubicBezTo>
                    <a:pt x="10702" y="4212"/>
                    <a:pt x="10638" y="4147"/>
                    <a:pt x="10291" y="3977"/>
                  </a:cubicBezTo>
                  <a:cubicBezTo>
                    <a:pt x="10064" y="3867"/>
                    <a:pt x="9880" y="3743"/>
                    <a:pt x="9880" y="3698"/>
                  </a:cubicBezTo>
                  <a:cubicBezTo>
                    <a:pt x="9880" y="3654"/>
                    <a:pt x="10043" y="3550"/>
                    <a:pt x="10241" y="3469"/>
                  </a:cubicBezTo>
                  <a:cubicBezTo>
                    <a:pt x="10860" y="3214"/>
                    <a:pt x="11622" y="2378"/>
                    <a:pt x="11622" y="1954"/>
                  </a:cubicBezTo>
                  <a:cubicBezTo>
                    <a:pt x="11622" y="1831"/>
                    <a:pt x="11742" y="1621"/>
                    <a:pt x="11883" y="1489"/>
                  </a:cubicBezTo>
                  <a:cubicBezTo>
                    <a:pt x="12196" y="1195"/>
                    <a:pt x="12214" y="855"/>
                    <a:pt x="11920" y="712"/>
                  </a:cubicBezTo>
                  <a:cubicBezTo>
                    <a:pt x="11804" y="656"/>
                    <a:pt x="11654" y="560"/>
                    <a:pt x="11585" y="499"/>
                  </a:cubicBezTo>
                  <a:cubicBezTo>
                    <a:pt x="11515" y="437"/>
                    <a:pt x="11116" y="299"/>
                    <a:pt x="10701" y="192"/>
                  </a:cubicBezTo>
                  <a:cubicBezTo>
                    <a:pt x="10238" y="74"/>
                    <a:pt x="9815" y="9"/>
                    <a:pt x="9395" y="1"/>
                  </a:cubicBezTo>
                  <a:close/>
                  <a:moveTo>
                    <a:pt x="9320" y="14058"/>
                  </a:moveTo>
                  <a:cubicBezTo>
                    <a:pt x="9489" y="14065"/>
                    <a:pt x="9727" y="14164"/>
                    <a:pt x="9942" y="14326"/>
                  </a:cubicBezTo>
                  <a:cubicBezTo>
                    <a:pt x="10100" y="14444"/>
                    <a:pt x="10228" y="14570"/>
                    <a:pt x="10228" y="14605"/>
                  </a:cubicBezTo>
                  <a:cubicBezTo>
                    <a:pt x="10228" y="14639"/>
                    <a:pt x="10362" y="14739"/>
                    <a:pt x="10515" y="14829"/>
                  </a:cubicBezTo>
                  <a:cubicBezTo>
                    <a:pt x="10679" y="14925"/>
                    <a:pt x="10827" y="15102"/>
                    <a:pt x="10875" y="15261"/>
                  </a:cubicBezTo>
                  <a:cubicBezTo>
                    <a:pt x="10945" y="15492"/>
                    <a:pt x="10905" y="15567"/>
                    <a:pt x="10651" y="15781"/>
                  </a:cubicBezTo>
                  <a:cubicBezTo>
                    <a:pt x="10489" y="15917"/>
                    <a:pt x="10364" y="16067"/>
                    <a:pt x="10365" y="16120"/>
                  </a:cubicBezTo>
                  <a:cubicBezTo>
                    <a:pt x="10367" y="16172"/>
                    <a:pt x="10232" y="16390"/>
                    <a:pt x="10067" y="16601"/>
                  </a:cubicBezTo>
                  <a:cubicBezTo>
                    <a:pt x="9901" y="16812"/>
                    <a:pt x="9635" y="17204"/>
                    <a:pt x="9482" y="17471"/>
                  </a:cubicBezTo>
                  <a:cubicBezTo>
                    <a:pt x="9236" y="17899"/>
                    <a:pt x="9122" y="18182"/>
                    <a:pt x="8872" y="18975"/>
                  </a:cubicBezTo>
                  <a:cubicBezTo>
                    <a:pt x="8837" y="19087"/>
                    <a:pt x="8735" y="19215"/>
                    <a:pt x="8648" y="19259"/>
                  </a:cubicBezTo>
                  <a:cubicBezTo>
                    <a:pt x="8516" y="19326"/>
                    <a:pt x="8438" y="19563"/>
                    <a:pt x="8350" y="20178"/>
                  </a:cubicBezTo>
                  <a:cubicBezTo>
                    <a:pt x="8344" y="20220"/>
                    <a:pt x="8288" y="20280"/>
                    <a:pt x="8225" y="20315"/>
                  </a:cubicBezTo>
                  <a:cubicBezTo>
                    <a:pt x="8069" y="20402"/>
                    <a:pt x="7974" y="20396"/>
                    <a:pt x="7740" y="20282"/>
                  </a:cubicBezTo>
                  <a:cubicBezTo>
                    <a:pt x="7609" y="20219"/>
                    <a:pt x="7584" y="20173"/>
                    <a:pt x="7665" y="20151"/>
                  </a:cubicBezTo>
                  <a:cubicBezTo>
                    <a:pt x="7859" y="20098"/>
                    <a:pt x="7808" y="20038"/>
                    <a:pt x="7553" y="20009"/>
                  </a:cubicBezTo>
                  <a:cubicBezTo>
                    <a:pt x="7406" y="19992"/>
                    <a:pt x="7329" y="19940"/>
                    <a:pt x="7329" y="19866"/>
                  </a:cubicBezTo>
                  <a:cubicBezTo>
                    <a:pt x="7329" y="19802"/>
                    <a:pt x="7197" y="19665"/>
                    <a:pt x="7043" y="19566"/>
                  </a:cubicBezTo>
                  <a:cubicBezTo>
                    <a:pt x="6766" y="19385"/>
                    <a:pt x="6773" y="19380"/>
                    <a:pt x="6857" y="18439"/>
                  </a:cubicBezTo>
                  <a:cubicBezTo>
                    <a:pt x="6948" y="17401"/>
                    <a:pt x="6962" y="17383"/>
                    <a:pt x="7752" y="16995"/>
                  </a:cubicBezTo>
                  <a:cubicBezTo>
                    <a:pt x="8340" y="16706"/>
                    <a:pt x="8432" y="16536"/>
                    <a:pt x="8325" y="15994"/>
                  </a:cubicBezTo>
                  <a:cubicBezTo>
                    <a:pt x="8282" y="15778"/>
                    <a:pt x="8243" y="15571"/>
                    <a:pt x="8238" y="15529"/>
                  </a:cubicBezTo>
                  <a:cubicBezTo>
                    <a:pt x="8224" y="15434"/>
                    <a:pt x="9072" y="14140"/>
                    <a:pt x="9183" y="14085"/>
                  </a:cubicBezTo>
                  <a:cubicBezTo>
                    <a:pt x="9222" y="14066"/>
                    <a:pt x="9264" y="14055"/>
                    <a:pt x="9320" y="14058"/>
                  </a:cubicBezTo>
                  <a:close/>
                </a:path>
              </a:pathLst>
            </a:custGeom>
            <a:ln w="12700" cap="flat">
              <a:noFill/>
              <a:miter lim="400000"/>
            </a:ln>
            <a:effectLst/>
          </p:spPr>
        </p:pic>
        <p:pic>
          <p:nvPicPr>
            <p:cNvPr id="14" name="Image" descr="Image">
              <a:extLst>
                <a:ext uri="{FF2B5EF4-FFF2-40B4-BE49-F238E27FC236}">
                  <a16:creationId xmlns:a16="http://schemas.microsoft.com/office/drawing/2014/main" id="{9912CF7E-F69D-BE43-BDE1-925417E52AB0}"/>
                </a:ext>
              </a:extLst>
            </p:cNvPr>
            <p:cNvPicPr>
              <a:picLocks noChangeAspect="1"/>
            </p:cNvPicPr>
            <p:nvPr/>
          </p:nvPicPr>
          <p:blipFill>
            <a:blip r:embed="rId4"/>
            <a:srcRect l="49377"/>
            <a:stretch>
              <a:fillRect/>
            </a:stretch>
          </p:blipFill>
          <p:spPr>
            <a:xfrm flipH="1">
              <a:off x="0" y="26973"/>
              <a:ext cx="492885" cy="1715297"/>
            </a:xfrm>
            <a:prstGeom prst="rect">
              <a:avLst/>
            </a:prstGeom>
            <a:ln w="12700" cap="flat">
              <a:noFill/>
              <a:miter lim="400000"/>
            </a:ln>
            <a:effectLst/>
          </p:spPr>
        </p:pic>
      </p:grpSp>
      <p:sp>
        <p:nvSpPr>
          <p:cNvPr id="15" name="Rounded Rectangle">
            <a:extLst>
              <a:ext uri="{FF2B5EF4-FFF2-40B4-BE49-F238E27FC236}">
                <a16:creationId xmlns:a16="http://schemas.microsoft.com/office/drawing/2014/main" id="{84685C25-0314-7046-9F90-255EDFC59506}"/>
              </a:ext>
            </a:extLst>
          </p:cNvPr>
          <p:cNvSpPr/>
          <p:nvPr/>
        </p:nvSpPr>
        <p:spPr>
          <a:xfrm>
            <a:off x="2815139" y="2541102"/>
            <a:ext cx="6682940" cy="360759"/>
          </a:xfrm>
          <a:prstGeom prst="roundRect">
            <a:avLst>
              <a:gd name="adj" fmla="val 33958"/>
            </a:avLst>
          </a:prstGeom>
          <a:solidFill>
            <a:srgbClr val="00845D"/>
          </a:solidFill>
          <a:ln w="12700">
            <a:miter lim="400000"/>
          </a:ln>
        </p:spPr>
        <p:txBody>
          <a:bodyPr lIns="35719" tIns="35719" rIns="35719" bIns="35719" anchor="ctr"/>
          <a:lstStyle/>
          <a:p>
            <a:pPr>
              <a:defRPr sz="2400" i="1">
                <a:solidFill>
                  <a:srgbClr val="FFFFFF"/>
                </a:solidFill>
                <a:latin typeface="Gill Sans"/>
                <a:ea typeface="Gill Sans"/>
                <a:cs typeface="Gill Sans"/>
                <a:sym typeface="Gill Sans"/>
              </a:defRPr>
            </a:pPr>
            <a:endParaRPr sz="1687" dirty="0">
              <a:latin typeface="Calibri" panose="020F0502020204030204" pitchFamily="34" charset="0"/>
              <a:cs typeface="Calibri" panose="020F0502020204030204" pitchFamily="34" charset="0"/>
            </a:endParaRPr>
          </a:p>
        </p:txBody>
      </p:sp>
      <p:sp>
        <p:nvSpPr>
          <p:cNvPr id="16" name="Rounded Rectangle">
            <a:extLst>
              <a:ext uri="{FF2B5EF4-FFF2-40B4-BE49-F238E27FC236}">
                <a16:creationId xmlns:a16="http://schemas.microsoft.com/office/drawing/2014/main" id="{E37AFA63-B4AF-6C4F-AF91-825ABDF1232D}"/>
              </a:ext>
            </a:extLst>
          </p:cNvPr>
          <p:cNvSpPr/>
          <p:nvPr/>
        </p:nvSpPr>
        <p:spPr>
          <a:xfrm>
            <a:off x="2814285" y="3358589"/>
            <a:ext cx="6682940" cy="360759"/>
          </a:xfrm>
          <a:prstGeom prst="roundRect">
            <a:avLst>
              <a:gd name="adj" fmla="val 33958"/>
            </a:avLst>
          </a:prstGeom>
          <a:solidFill>
            <a:srgbClr val="00845D"/>
          </a:solidFill>
          <a:ln w="12700">
            <a:miter lim="400000"/>
          </a:ln>
        </p:spPr>
        <p:txBody>
          <a:bodyPr lIns="35719" tIns="35719" rIns="35719" bIns="35719" anchor="ctr"/>
          <a:lstStyle/>
          <a:p>
            <a:pPr>
              <a:defRPr sz="2400" i="1">
                <a:solidFill>
                  <a:srgbClr val="FFFFFF"/>
                </a:solidFill>
                <a:latin typeface="Gill Sans"/>
                <a:ea typeface="Gill Sans"/>
                <a:cs typeface="Gill Sans"/>
                <a:sym typeface="Gill Sans"/>
              </a:defRPr>
            </a:pPr>
            <a:endParaRPr sz="1687" dirty="0">
              <a:latin typeface="Calibri" panose="020F0502020204030204" pitchFamily="34" charset="0"/>
              <a:cs typeface="Calibri" panose="020F0502020204030204" pitchFamily="34" charset="0"/>
            </a:endParaRPr>
          </a:p>
        </p:txBody>
      </p:sp>
      <p:sp>
        <p:nvSpPr>
          <p:cNvPr id="17" name="Rounded Rectangle">
            <a:extLst>
              <a:ext uri="{FF2B5EF4-FFF2-40B4-BE49-F238E27FC236}">
                <a16:creationId xmlns:a16="http://schemas.microsoft.com/office/drawing/2014/main" id="{885A2D84-2A4A-E149-8984-52F75D30FE22}"/>
              </a:ext>
            </a:extLst>
          </p:cNvPr>
          <p:cNvSpPr/>
          <p:nvPr/>
        </p:nvSpPr>
        <p:spPr>
          <a:xfrm>
            <a:off x="2814211" y="4173405"/>
            <a:ext cx="2948547" cy="367360"/>
          </a:xfrm>
          <a:prstGeom prst="roundRect">
            <a:avLst>
              <a:gd name="adj" fmla="val 33255"/>
            </a:avLst>
          </a:prstGeom>
          <a:gradFill>
            <a:gsLst>
              <a:gs pos="0">
                <a:srgbClr val="005543"/>
              </a:gs>
              <a:gs pos="75000">
                <a:srgbClr val="00845D">
                  <a:shade val="67500"/>
                  <a:satMod val="115000"/>
                </a:srgbClr>
              </a:gs>
              <a:gs pos="100000">
                <a:srgbClr val="00845D"/>
              </a:gs>
            </a:gsLst>
            <a:lin ang="10800000" scaled="1"/>
          </a:gradFill>
          <a:ln w="12700">
            <a:miter lim="400000"/>
          </a:ln>
        </p:spPr>
        <p:txBody>
          <a:bodyPr lIns="35719" tIns="35719" rIns="35719" bIns="35719" anchor="ctr"/>
          <a:lstStyle/>
          <a:p>
            <a:pPr>
              <a:defRPr sz="2700">
                <a:solidFill>
                  <a:srgbClr val="FFFFFF"/>
                </a:solidFill>
                <a:latin typeface="Gill Sans"/>
                <a:ea typeface="Gill Sans"/>
                <a:cs typeface="Gill Sans"/>
                <a:sym typeface="Gill Sans"/>
              </a:defRPr>
            </a:pPr>
            <a:endParaRPr sz="1898" dirty="0">
              <a:latin typeface="Calibri" panose="020F0502020204030204" pitchFamily="34" charset="0"/>
              <a:cs typeface="Calibri" panose="020F0502020204030204" pitchFamily="34" charset="0"/>
            </a:endParaRPr>
          </a:p>
        </p:txBody>
      </p:sp>
      <p:sp>
        <p:nvSpPr>
          <p:cNvPr id="18" name="The agricultural literacy component of a Foundational SAE may be transitioned to one or more Immersion SAEs.  All Foundational SAE components and Level 1 Immersion SAEs are intended to be graded.">
            <a:extLst>
              <a:ext uri="{FF2B5EF4-FFF2-40B4-BE49-F238E27FC236}">
                <a16:creationId xmlns:a16="http://schemas.microsoft.com/office/drawing/2014/main" id="{B0EF538E-BC2E-1D48-B04E-09428C3BAE3C}"/>
              </a:ext>
            </a:extLst>
          </p:cNvPr>
          <p:cNvSpPr txBox="1"/>
          <p:nvPr/>
        </p:nvSpPr>
        <p:spPr>
          <a:xfrm>
            <a:off x="4822959" y="4197499"/>
            <a:ext cx="4969281" cy="3191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1200" i="1">
                <a:solidFill>
                  <a:srgbClr val="FFFFFF"/>
                </a:solidFill>
                <a:latin typeface="Gill Sans SemiBold"/>
                <a:ea typeface="Gill Sans SemiBold"/>
                <a:cs typeface="Gill Sans SemiBold"/>
                <a:sym typeface="Gill Sans SemiBold"/>
              </a:defRPr>
            </a:lvl1pPr>
          </a:lstStyle>
          <a:p>
            <a:r>
              <a:rPr sz="844" i="0" dirty="0">
                <a:latin typeface="Calibri" panose="020F0502020204030204" pitchFamily="34" charset="0"/>
                <a:cs typeface="Calibri" panose="020F0502020204030204" pitchFamily="34" charset="0"/>
              </a:rPr>
              <a:t>The agricultural literacy component of a Foundational SAE may be transitioned to one or more Immersion SAEs.  All Foundational SAE components and Level 1 Immersion SAEs are intended to be graded.</a:t>
            </a:r>
          </a:p>
        </p:txBody>
      </p:sp>
      <p:sp>
        <p:nvSpPr>
          <p:cNvPr id="19" name="Agricultural Literacy">
            <a:extLst>
              <a:ext uri="{FF2B5EF4-FFF2-40B4-BE49-F238E27FC236}">
                <a16:creationId xmlns:a16="http://schemas.microsoft.com/office/drawing/2014/main" id="{E7A20C3C-81A0-4D41-8934-8419CF28C9D1}"/>
              </a:ext>
            </a:extLst>
          </p:cNvPr>
          <p:cNvSpPr txBox="1"/>
          <p:nvPr/>
        </p:nvSpPr>
        <p:spPr>
          <a:xfrm>
            <a:off x="2966310" y="4198151"/>
            <a:ext cx="1864519" cy="3185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2400" i="1">
                <a:solidFill>
                  <a:srgbClr val="FFFFFF"/>
                </a:solidFill>
                <a:latin typeface="Gill Sans"/>
                <a:ea typeface="Gill Sans"/>
                <a:cs typeface="Gill Sans"/>
                <a:sym typeface="Gill Sans"/>
              </a:defRPr>
            </a:lvl1pPr>
          </a:lstStyle>
          <a:p>
            <a:r>
              <a:rPr sz="1687" i="0" dirty="0">
                <a:latin typeface="Calibri" panose="020F0502020204030204" pitchFamily="34" charset="0"/>
                <a:cs typeface="Calibri" panose="020F0502020204030204" pitchFamily="34" charset="0"/>
              </a:rPr>
              <a:t>Agricultural Literacy</a:t>
            </a:r>
          </a:p>
        </p:txBody>
      </p:sp>
      <p:sp>
        <p:nvSpPr>
          <p:cNvPr id="20" name="Rounded Rectangle">
            <a:extLst>
              <a:ext uri="{FF2B5EF4-FFF2-40B4-BE49-F238E27FC236}">
                <a16:creationId xmlns:a16="http://schemas.microsoft.com/office/drawing/2014/main" id="{C1BC91EA-964A-4D4B-A909-808CFBC22EC0}"/>
              </a:ext>
            </a:extLst>
          </p:cNvPr>
          <p:cNvSpPr/>
          <p:nvPr/>
        </p:nvSpPr>
        <p:spPr>
          <a:xfrm>
            <a:off x="2814211" y="3765957"/>
            <a:ext cx="6682940" cy="360759"/>
          </a:xfrm>
          <a:prstGeom prst="roundRect">
            <a:avLst>
              <a:gd name="adj" fmla="val 33958"/>
            </a:avLst>
          </a:prstGeom>
          <a:solidFill>
            <a:srgbClr val="00845D"/>
          </a:solidFill>
          <a:ln w="12700">
            <a:miter lim="400000"/>
          </a:ln>
        </p:spPr>
        <p:txBody>
          <a:bodyPr lIns="35719" tIns="35719" rIns="35719" bIns="35719" anchor="ctr"/>
          <a:lstStyle/>
          <a:p>
            <a:pPr>
              <a:defRPr sz="2400" i="1">
                <a:solidFill>
                  <a:srgbClr val="FFFFFF"/>
                </a:solidFill>
                <a:latin typeface="Gill Sans"/>
                <a:ea typeface="Gill Sans"/>
                <a:cs typeface="Gill Sans"/>
                <a:sym typeface="Gill Sans"/>
              </a:defRPr>
            </a:pPr>
            <a:endParaRPr sz="1687" dirty="0">
              <a:latin typeface="Calibri" panose="020F0502020204030204" pitchFamily="34" charset="0"/>
              <a:cs typeface="Calibri" panose="020F0502020204030204" pitchFamily="34" charset="0"/>
            </a:endParaRPr>
          </a:p>
        </p:txBody>
      </p:sp>
      <p:sp>
        <p:nvSpPr>
          <p:cNvPr id="21" name="Career Exploration and Planning">
            <a:extLst>
              <a:ext uri="{FF2B5EF4-FFF2-40B4-BE49-F238E27FC236}">
                <a16:creationId xmlns:a16="http://schemas.microsoft.com/office/drawing/2014/main" id="{BFBB1892-DC02-A442-A3E4-EC4E800D68FC}"/>
              </a:ext>
            </a:extLst>
          </p:cNvPr>
          <p:cNvSpPr txBox="1"/>
          <p:nvPr/>
        </p:nvSpPr>
        <p:spPr>
          <a:xfrm>
            <a:off x="4707707" y="2555602"/>
            <a:ext cx="2893806"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i="1">
                <a:solidFill>
                  <a:srgbClr val="FFFFFF"/>
                </a:solidFill>
                <a:latin typeface="Gill Sans"/>
                <a:ea typeface="Gill Sans"/>
                <a:cs typeface="Gill Sans"/>
                <a:sym typeface="Gill Sans"/>
              </a:defRPr>
            </a:lvl1pPr>
          </a:lstStyle>
          <a:p>
            <a:r>
              <a:rPr sz="1687" i="0" dirty="0">
                <a:latin typeface="Calibri" panose="020F0502020204030204" pitchFamily="34" charset="0"/>
                <a:cs typeface="Calibri" panose="020F0502020204030204" pitchFamily="34" charset="0"/>
              </a:rPr>
              <a:t>Career Exploration and Planning</a:t>
            </a:r>
          </a:p>
        </p:txBody>
      </p:sp>
      <p:sp>
        <p:nvSpPr>
          <p:cNvPr id="22" name="Personal Financial Management and Planning">
            <a:extLst>
              <a:ext uri="{FF2B5EF4-FFF2-40B4-BE49-F238E27FC236}">
                <a16:creationId xmlns:a16="http://schemas.microsoft.com/office/drawing/2014/main" id="{AC5C015B-25FA-BD45-8ACD-F52250D8D905}"/>
              </a:ext>
            </a:extLst>
          </p:cNvPr>
          <p:cNvSpPr txBox="1"/>
          <p:nvPr/>
        </p:nvSpPr>
        <p:spPr>
          <a:xfrm>
            <a:off x="4119629" y="3373089"/>
            <a:ext cx="4070987"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i="1">
                <a:solidFill>
                  <a:srgbClr val="FFFFFF"/>
                </a:solidFill>
                <a:latin typeface="Gill Sans"/>
                <a:ea typeface="Gill Sans"/>
                <a:cs typeface="Gill Sans"/>
                <a:sym typeface="Gill Sans"/>
              </a:defRPr>
            </a:lvl1pPr>
          </a:lstStyle>
          <a:p>
            <a:r>
              <a:rPr sz="1687" i="0" dirty="0">
                <a:latin typeface="Calibri" panose="020F0502020204030204" pitchFamily="34" charset="0"/>
                <a:cs typeface="Calibri" panose="020F0502020204030204" pitchFamily="34" charset="0"/>
              </a:rPr>
              <a:t>Personal Financial Management and Planning</a:t>
            </a:r>
          </a:p>
        </p:txBody>
      </p:sp>
      <p:sp>
        <p:nvSpPr>
          <p:cNvPr id="23" name="Workplace Safety">
            <a:extLst>
              <a:ext uri="{FF2B5EF4-FFF2-40B4-BE49-F238E27FC236}">
                <a16:creationId xmlns:a16="http://schemas.microsoft.com/office/drawing/2014/main" id="{8B4698DD-C65F-DF4E-9866-C1BFA3CE2C01}"/>
              </a:ext>
            </a:extLst>
          </p:cNvPr>
          <p:cNvSpPr txBox="1"/>
          <p:nvPr/>
        </p:nvSpPr>
        <p:spPr>
          <a:xfrm>
            <a:off x="5226351" y="3780458"/>
            <a:ext cx="1646990"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i="1">
                <a:solidFill>
                  <a:srgbClr val="FFFFFF"/>
                </a:solidFill>
                <a:latin typeface="Gill Sans"/>
                <a:ea typeface="Gill Sans"/>
                <a:cs typeface="Gill Sans"/>
                <a:sym typeface="Gill Sans"/>
              </a:defRPr>
            </a:lvl1pPr>
          </a:lstStyle>
          <a:p>
            <a:r>
              <a:rPr sz="1687" i="0" dirty="0">
                <a:latin typeface="Calibri" panose="020F0502020204030204" pitchFamily="34" charset="0"/>
                <a:cs typeface="Calibri" panose="020F0502020204030204" pitchFamily="34" charset="0"/>
              </a:rPr>
              <a:t>Workplace Safety </a:t>
            </a:r>
          </a:p>
        </p:txBody>
      </p:sp>
      <p:sp>
        <p:nvSpPr>
          <p:cNvPr id="24" name="Foundational">
            <a:extLst>
              <a:ext uri="{FF2B5EF4-FFF2-40B4-BE49-F238E27FC236}">
                <a16:creationId xmlns:a16="http://schemas.microsoft.com/office/drawing/2014/main" id="{36DA040D-B03C-A245-91FE-C4DCE6A5436C}"/>
              </a:ext>
            </a:extLst>
          </p:cNvPr>
          <p:cNvSpPr txBox="1"/>
          <p:nvPr/>
        </p:nvSpPr>
        <p:spPr>
          <a:xfrm rot="16200000">
            <a:off x="1828788" y="3366312"/>
            <a:ext cx="1579437" cy="3756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2400" cap="small">
                <a:solidFill>
                  <a:srgbClr val="FFFFFF"/>
                </a:solidFill>
                <a:latin typeface="Gill Sans SemiBold"/>
                <a:ea typeface="Gill Sans SemiBold"/>
                <a:cs typeface="Gill Sans SemiBold"/>
                <a:sym typeface="Gill Sans SemiBold"/>
              </a:defRPr>
            </a:lvl1pPr>
          </a:lstStyle>
          <a:p>
            <a:r>
              <a:rPr sz="1687" b="1" dirty="0">
                <a:latin typeface="Calibri" panose="020F0502020204030204" pitchFamily="34" charset="0"/>
                <a:cs typeface="Calibri" panose="020F0502020204030204" pitchFamily="34" charset="0"/>
              </a:rPr>
              <a:t>Foundational</a:t>
            </a:r>
          </a:p>
        </p:txBody>
      </p:sp>
      <p:sp>
        <p:nvSpPr>
          <p:cNvPr id="25" name="Rounded Rectangle">
            <a:extLst>
              <a:ext uri="{FF2B5EF4-FFF2-40B4-BE49-F238E27FC236}">
                <a16:creationId xmlns:a16="http://schemas.microsoft.com/office/drawing/2014/main" id="{7DB377FC-5BBC-8F4C-B1AF-83203F1ECFE0}"/>
              </a:ext>
            </a:extLst>
          </p:cNvPr>
          <p:cNvSpPr/>
          <p:nvPr/>
        </p:nvSpPr>
        <p:spPr>
          <a:xfrm>
            <a:off x="2816387" y="2952390"/>
            <a:ext cx="6682940" cy="360759"/>
          </a:xfrm>
          <a:prstGeom prst="roundRect">
            <a:avLst>
              <a:gd name="adj" fmla="val 33958"/>
            </a:avLst>
          </a:prstGeom>
          <a:solidFill>
            <a:srgbClr val="00845D"/>
          </a:solidFill>
          <a:ln w="12700">
            <a:miter lim="400000"/>
          </a:ln>
        </p:spPr>
        <p:txBody>
          <a:bodyPr lIns="35719" tIns="35719" rIns="35719" bIns="35719" anchor="ctr"/>
          <a:lstStyle/>
          <a:p>
            <a:pPr>
              <a:defRPr sz="2400" i="1">
                <a:solidFill>
                  <a:srgbClr val="FFFFFF"/>
                </a:solidFill>
                <a:latin typeface="Gill Sans"/>
                <a:ea typeface="Gill Sans"/>
                <a:cs typeface="Gill Sans"/>
                <a:sym typeface="Gill Sans"/>
              </a:defRPr>
            </a:pPr>
            <a:endParaRPr sz="1687" dirty="0">
              <a:latin typeface="Calibri" panose="020F0502020204030204" pitchFamily="34" charset="0"/>
              <a:cs typeface="Calibri" panose="020F0502020204030204" pitchFamily="34" charset="0"/>
            </a:endParaRPr>
          </a:p>
        </p:txBody>
      </p:sp>
      <p:sp>
        <p:nvSpPr>
          <p:cNvPr id="26" name="Employability Skills for College and Career Readiness">
            <a:extLst>
              <a:ext uri="{FF2B5EF4-FFF2-40B4-BE49-F238E27FC236}">
                <a16:creationId xmlns:a16="http://schemas.microsoft.com/office/drawing/2014/main" id="{378E0580-E5BA-3645-84CA-60ECA5E0B82C}"/>
              </a:ext>
            </a:extLst>
          </p:cNvPr>
          <p:cNvSpPr txBox="1"/>
          <p:nvPr/>
        </p:nvSpPr>
        <p:spPr>
          <a:xfrm>
            <a:off x="3814593" y="2966890"/>
            <a:ext cx="4676217"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i="1">
                <a:solidFill>
                  <a:srgbClr val="FFFFFF"/>
                </a:solidFill>
                <a:latin typeface="Gill Sans"/>
                <a:ea typeface="Gill Sans"/>
                <a:cs typeface="Gill Sans"/>
                <a:sym typeface="Gill Sans"/>
              </a:defRPr>
            </a:lvl1pPr>
          </a:lstStyle>
          <a:p>
            <a:r>
              <a:rPr sz="1687" i="0" dirty="0">
                <a:latin typeface="Calibri" panose="020F0502020204030204" pitchFamily="34" charset="0"/>
                <a:cs typeface="Calibri" panose="020F0502020204030204" pitchFamily="34" charset="0"/>
              </a:rPr>
              <a:t>Employability Skills for College and Career Readiness</a:t>
            </a:r>
          </a:p>
        </p:txBody>
      </p:sp>
      <p:sp>
        <p:nvSpPr>
          <p:cNvPr id="27" name="Awareness…">
            <a:extLst>
              <a:ext uri="{FF2B5EF4-FFF2-40B4-BE49-F238E27FC236}">
                <a16:creationId xmlns:a16="http://schemas.microsoft.com/office/drawing/2014/main" id="{BD633FF4-4E4A-F641-89B9-CF2E3D2071C8}"/>
              </a:ext>
            </a:extLst>
          </p:cNvPr>
          <p:cNvSpPr txBox="1"/>
          <p:nvPr/>
        </p:nvSpPr>
        <p:spPr>
          <a:xfrm>
            <a:off x="3387650" y="1932954"/>
            <a:ext cx="1313337" cy="532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lgn="ctr" defTabSz="383963">
              <a:defRPr sz="2400">
                <a:solidFill>
                  <a:srgbClr val="FFFFFF"/>
                </a:solidFill>
              </a:defRPr>
            </a:pPr>
            <a:r>
              <a:rPr sz="1687" dirty="0">
                <a:latin typeface="Calibri Light" panose="020F0302020204030204" pitchFamily="34" charset="0"/>
                <a:cs typeface="Calibri Light" panose="020F0302020204030204" pitchFamily="34" charset="0"/>
              </a:rPr>
              <a:t>Awareness</a:t>
            </a:r>
          </a:p>
          <a:p>
            <a:pPr algn="ctr" defTabSz="383963">
              <a:defRPr sz="2000">
                <a:solidFill>
                  <a:srgbClr val="FFFFFF"/>
                </a:solidFill>
              </a:defRPr>
            </a:pPr>
            <a:r>
              <a:rPr sz="1406" dirty="0">
                <a:latin typeface="Calibri Light" panose="020F0302020204030204" pitchFamily="34" charset="0"/>
                <a:cs typeface="Calibri Light" panose="020F0302020204030204" pitchFamily="34" charset="0"/>
              </a:rPr>
              <a:t>Grades 6-9</a:t>
            </a:r>
          </a:p>
        </p:txBody>
      </p:sp>
      <p:pic>
        <p:nvPicPr>
          <p:cNvPr id="28" name="Graphic 27" descr="Plant">
            <a:extLst>
              <a:ext uri="{FF2B5EF4-FFF2-40B4-BE49-F238E27FC236}">
                <a16:creationId xmlns:a16="http://schemas.microsoft.com/office/drawing/2014/main" id="{07CA450D-9C61-484F-83AC-4B7718D7DEA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298902" y="6045336"/>
            <a:ext cx="685800" cy="685800"/>
          </a:xfrm>
          <a:prstGeom prst="rect">
            <a:avLst/>
          </a:prstGeom>
        </p:spPr>
      </p:pic>
    </p:spTree>
    <p:extLst>
      <p:ext uri="{BB962C8B-B14F-4D97-AF65-F5344CB8AC3E}">
        <p14:creationId xmlns:p14="http://schemas.microsoft.com/office/powerpoint/2010/main" val="3785904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D65D3C1-E738-3743-9906-E8AC310ED2AC}"/>
              </a:ext>
            </a:extLst>
          </p:cNvPr>
          <p:cNvSpPr>
            <a:spLocks noGrp="1"/>
          </p:cNvSpPr>
          <p:nvPr>
            <p:ph type="body" sz="quarter" idx="15"/>
          </p:nvPr>
        </p:nvSpPr>
        <p:spPr/>
        <p:txBody>
          <a:bodyPr/>
          <a:lstStyle/>
          <a:p>
            <a:endParaRPr lang="en-US" dirty="0"/>
          </a:p>
        </p:txBody>
      </p:sp>
      <p:sp>
        <p:nvSpPr>
          <p:cNvPr id="5" name="FFA">
            <a:extLst>
              <a:ext uri="{FF2B5EF4-FFF2-40B4-BE49-F238E27FC236}">
                <a16:creationId xmlns:a16="http://schemas.microsoft.com/office/drawing/2014/main" id="{2F427E47-F578-FE41-A5BE-9031C63989FF}"/>
              </a:ext>
            </a:extLst>
          </p:cNvPr>
          <p:cNvSpPr/>
          <p:nvPr/>
        </p:nvSpPr>
        <p:spPr>
          <a:xfrm>
            <a:off x="5749042" y="2625132"/>
            <a:ext cx="3073240" cy="3073239"/>
          </a:xfrm>
          <a:prstGeom prst="ellipse">
            <a:avLst/>
          </a:prstGeom>
          <a:solidFill>
            <a:srgbClr val="0061FF">
              <a:alpha val="82000"/>
            </a:srgbClr>
          </a:solidFill>
          <a:ln w="50800">
            <a:solidFill>
              <a:srgbClr val="000000">
                <a:alpha val="82000"/>
              </a:srgb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chor="ctr"/>
          <a:lstStyle>
            <a:lvl1pPr defTabSz="582506">
              <a:defRPr sz="5400">
                <a:solidFill>
                  <a:srgbClr val="FFFFFF"/>
                </a:solidFill>
              </a:defRPr>
            </a:lvl1pPr>
          </a:lstStyle>
          <a:p>
            <a:pPr algn="ctr"/>
            <a:r>
              <a:rPr sz="3797" dirty="0">
                <a:latin typeface="Calibri Light" panose="020F0302020204030204" pitchFamily="34" charset="0"/>
                <a:cs typeface="Calibri Light" panose="020F0302020204030204" pitchFamily="34" charset="0"/>
              </a:rPr>
              <a:t>FFA</a:t>
            </a:r>
          </a:p>
        </p:txBody>
      </p:sp>
      <p:sp>
        <p:nvSpPr>
          <p:cNvPr id="6" name="Class">
            <a:extLst>
              <a:ext uri="{FF2B5EF4-FFF2-40B4-BE49-F238E27FC236}">
                <a16:creationId xmlns:a16="http://schemas.microsoft.com/office/drawing/2014/main" id="{90B8D328-6A30-7747-8D3D-086E77B616F8}"/>
              </a:ext>
            </a:extLst>
          </p:cNvPr>
          <p:cNvSpPr/>
          <p:nvPr/>
        </p:nvSpPr>
        <p:spPr>
          <a:xfrm>
            <a:off x="4645482" y="688534"/>
            <a:ext cx="3024615" cy="3024615"/>
          </a:xfrm>
          <a:prstGeom prst="ellipse">
            <a:avLst/>
          </a:prstGeom>
          <a:solidFill>
            <a:srgbClr val="FF4013">
              <a:alpha val="95000"/>
            </a:srgbClr>
          </a:solidFill>
          <a:ln w="50800">
            <a:solidFill>
              <a:srgbClr val="000000">
                <a:alpha val="95000"/>
              </a:srgb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chor="ctr"/>
          <a:lstStyle>
            <a:lvl1pPr defTabSz="582506">
              <a:defRPr sz="5400">
                <a:solidFill>
                  <a:srgbClr val="FFFFFF"/>
                </a:solidFill>
              </a:defRPr>
            </a:lvl1pPr>
          </a:lstStyle>
          <a:p>
            <a:pPr algn="ctr"/>
            <a:r>
              <a:rPr sz="3797" dirty="0">
                <a:latin typeface="Calibri Light" panose="020F0302020204030204" pitchFamily="34" charset="0"/>
                <a:cs typeface="Calibri Light" panose="020F0302020204030204" pitchFamily="34" charset="0"/>
              </a:rPr>
              <a:t>Class</a:t>
            </a:r>
          </a:p>
        </p:txBody>
      </p:sp>
      <p:sp>
        <p:nvSpPr>
          <p:cNvPr id="7" name="SAE">
            <a:extLst>
              <a:ext uri="{FF2B5EF4-FFF2-40B4-BE49-F238E27FC236}">
                <a16:creationId xmlns:a16="http://schemas.microsoft.com/office/drawing/2014/main" id="{B252C9F6-095B-2349-8381-DA837417F1CE}"/>
              </a:ext>
            </a:extLst>
          </p:cNvPr>
          <p:cNvSpPr/>
          <p:nvPr/>
        </p:nvSpPr>
        <p:spPr>
          <a:xfrm>
            <a:off x="3369718" y="2625132"/>
            <a:ext cx="3073240" cy="3073239"/>
          </a:xfrm>
          <a:prstGeom prst="ellipse">
            <a:avLst/>
          </a:prstGeom>
          <a:solidFill>
            <a:srgbClr val="FFFC41">
              <a:alpha val="79000"/>
            </a:srgbClr>
          </a:solidFill>
          <a:ln w="50800">
            <a:solidFill>
              <a:srgbClr val="000000">
                <a:alpha val="79000"/>
              </a:srgb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chor="ctr"/>
          <a:lstStyle>
            <a:lvl1pPr defTabSz="582506">
              <a:defRPr sz="5400">
                <a:solidFill>
                  <a:srgbClr val="000000"/>
                </a:solidFill>
              </a:defRPr>
            </a:lvl1pPr>
          </a:lstStyle>
          <a:p>
            <a:pPr algn="ctr"/>
            <a:r>
              <a:rPr sz="3797" dirty="0">
                <a:latin typeface="Calibri Light" panose="020F0302020204030204" pitchFamily="34" charset="0"/>
                <a:cs typeface="Calibri Light" panose="020F0302020204030204" pitchFamily="34" charset="0"/>
              </a:rPr>
              <a:t>SAE</a:t>
            </a:r>
          </a:p>
        </p:txBody>
      </p:sp>
      <p:pic>
        <p:nvPicPr>
          <p:cNvPr id="8" name="Connection Line" descr="Connection Line">
            <a:extLst>
              <a:ext uri="{FF2B5EF4-FFF2-40B4-BE49-F238E27FC236}">
                <a16:creationId xmlns:a16="http://schemas.microsoft.com/office/drawing/2014/main" id="{91C5D6AF-B128-8E41-9C68-9DD98685D5F5}"/>
              </a:ext>
            </a:extLst>
          </p:cNvPr>
          <p:cNvPicPr>
            <a:picLocks/>
          </p:cNvPicPr>
          <p:nvPr/>
        </p:nvPicPr>
        <p:blipFill>
          <a:blip r:embed="rId3"/>
          <a:stretch>
            <a:fillRect/>
          </a:stretch>
        </p:blipFill>
        <p:spPr>
          <a:xfrm>
            <a:off x="2443873" y="2513736"/>
            <a:ext cx="2839017" cy="516093"/>
          </a:xfrm>
          <a:prstGeom prst="rect">
            <a:avLst/>
          </a:prstGeom>
          <a:ln>
            <a:noFill/>
          </a:ln>
        </p:spPr>
      </p:pic>
      <p:pic>
        <p:nvPicPr>
          <p:cNvPr id="9" name="Graphic 8" descr="Plant">
            <a:extLst>
              <a:ext uri="{FF2B5EF4-FFF2-40B4-BE49-F238E27FC236}">
                <a16:creationId xmlns:a16="http://schemas.microsoft.com/office/drawing/2014/main" id="{7F7A0540-52E5-E247-AA9C-8F58C83AA15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298902" y="6045336"/>
            <a:ext cx="685800" cy="685800"/>
          </a:xfrm>
          <a:prstGeom prst="rect">
            <a:avLst/>
          </a:prstGeom>
        </p:spPr>
      </p:pic>
    </p:spTree>
    <p:extLst>
      <p:ext uri="{BB962C8B-B14F-4D97-AF65-F5344CB8AC3E}">
        <p14:creationId xmlns:p14="http://schemas.microsoft.com/office/powerpoint/2010/main" val="892035577"/>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EE84F60-F03E-3142-88F9-D4CCBAF0D439}"/>
              </a:ext>
            </a:extLst>
          </p:cNvPr>
          <p:cNvSpPr>
            <a:spLocks noGrp="1"/>
          </p:cNvSpPr>
          <p:nvPr>
            <p:ph type="body" sz="quarter" idx="15"/>
          </p:nvPr>
        </p:nvSpPr>
        <p:spPr/>
        <p:txBody>
          <a:bodyPr/>
          <a:lstStyle/>
          <a:p>
            <a:endParaRPr lang="en-US"/>
          </a:p>
        </p:txBody>
      </p:sp>
      <p:sp>
        <p:nvSpPr>
          <p:cNvPr id="5" name="Rounded Rectangle">
            <a:extLst>
              <a:ext uri="{FF2B5EF4-FFF2-40B4-BE49-F238E27FC236}">
                <a16:creationId xmlns:a16="http://schemas.microsoft.com/office/drawing/2014/main" id="{02E58B79-8E8D-7A45-9261-6D31C56B23F3}"/>
              </a:ext>
            </a:extLst>
          </p:cNvPr>
          <p:cNvSpPr/>
          <p:nvPr/>
        </p:nvSpPr>
        <p:spPr>
          <a:xfrm>
            <a:off x="7084934" y="1933693"/>
            <a:ext cx="2367932" cy="2807082"/>
          </a:xfrm>
          <a:prstGeom prst="roundRect">
            <a:avLst>
              <a:gd name="adj" fmla="val 11865"/>
            </a:avLst>
          </a:prstGeom>
          <a:solidFill>
            <a:srgbClr val="808785">
              <a:alpha val="85104"/>
            </a:srgbClr>
          </a:solidFill>
          <a:ln w="12700">
            <a:miter lim="400000"/>
          </a:ln>
        </p:spPr>
        <p:txBody>
          <a:bodyPr lIns="35719" tIns="35719" rIns="35719" bIns="35719" anchor="ctr"/>
          <a:lstStyle/>
          <a:p>
            <a:pPr defTabSz="383963">
              <a:defRPr sz="3000">
                <a:solidFill>
                  <a:srgbClr val="FFFFFF"/>
                </a:solidFill>
              </a:defRPr>
            </a:pPr>
            <a:endParaRPr sz="2109" dirty="0">
              <a:latin typeface="Calibri Light" panose="020F0302020204030204" pitchFamily="34" charset="0"/>
              <a:cs typeface="Calibri Light" panose="020F0302020204030204" pitchFamily="34" charset="0"/>
            </a:endParaRPr>
          </a:p>
        </p:txBody>
      </p:sp>
      <p:sp>
        <p:nvSpPr>
          <p:cNvPr id="6" name="Rounded Rectangle">
            <a:extLst>
              <a:ext uri="{FF2B5EF4-FFF2-40B4-BE49-F238E27FC236}">
                <a16:creationId xmlns:a16="http://schemas.microsoft.com/office/drawing/2014/main" id="{76081ED0-8484-EA43-8C75-2632CEE13E4E}"/>
              </a:ext>
            </a:extLst>
          </p:cNvPr>
          <p:cNvSpPr/>
          <p:nvPr/>
        </p:nvSpPr>
        <p:spPr>
          <a:xfrm>
            <a:off x="2860353" y="1933693"/>
            <a:ext cx="2367932" cy="2807082"/>
          </a:xfrm>
          <a:prstGeom prst="roundRect">
            <a:avLst>
              <a:gd name="adj" fmla="val 11865"/>
            </a:avLst>
          </a:prstGeom>
          <a:solidFill>
            <a:srgbClr val="808785">
              <a:alpha val="85104"/>
            </a:srgbClr>
          </a:solidFill>
          <a:ln w="12700">
            <a:miter lim="400000"/>
          </a:ln>
        </p:spPr>
        <p:txBody>
          <a:bodyPr lIns="35719" tIns="35719" rIns="35719" bIns="35719" anchor="ctr"/>
          <a:lstStyle/>
          <a:p>
            <a:pPr defTabSz="383963">
              <a:defRPr sz="3000">
                <a:solidFill>
                  <a:srgbClr val="FFFFFF"/>
                </a:solidFill>
              </a:defRPr>
            </a:pPr>
            <a:endParaRPr sz="2109" dirty="0">
              <a:latin typeface="Calibri Light" panose="020F0302020204030204" pitchFamily="34" charset="0"/>
              <a:cs typeface="Calibri Light" panose="020F0302020204030204" pitchFamily="34" charset="0"/>
            </a:endParaRPr>
          </a:p>
        </p:txBody>
      </p:sp>
      <p:sp>
        <p:nvSpPr>
          <p:cNvPr id="7" name="Advanced…">
            <a:extLst>
              <a:ext uri="{FF2B5EF4-FFF2-40B4-BE49-F238E27FC236}">
                <a16:creationId xmlns:a16="http://schemas.microsoft.com/office/drawing/2014/main" id="{7F074058-49DD-824C-BBA6-62FFD7CD48CB}"/>
              </a:ext>
            </a:extLst>
          </p:cNvPr>
          <p:cNvSpPr txBox="1"/>
          <p:nvPr/>
        </p:nvSpPr>
        <p:spPr>
          <a:xfrm>
            <a:off x="7612231" y="1933615"/>
            <a:ext cx="1313336" cy="532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lgn="ctr" defTabSz="383963">
              <a:defRPr sz="2400">
                <a:solidFill>
                  <a:srgbClr val="FFFFFF"/>
                </a:solidFill>
              </a:defRPr>
            </a:pPr>
            <a:r>
              <a:rPr sz="1687" dirty="0">
                <a:latin typeface="Calibri Light" panose="020F0302020204030204" pitchFamily="34" charset="0"/>
                <a:cs typeface="Calibri Light" panose="020F0302020204030204" pitchFamily="34" charset="0"/>
              </a:rPr>
              <a:t>Advanced</a:t>
            </a:r>
          </a:p>
          <a:p>
            <a:pPr algn="ctr" defTabSz="383963">
              <a:defRPr sz="2000">
                <a:solidFill>
                  <a:srgbClr val="FFFFFF"/>
                </a:solidFill>
              </a:defRPr>
            </a:pPr>
            <a:r>
              <a:rPr sz="1406" dirty="0">
                <a:latin typeface="Calibri Light" panose="020F0302020204030204" pitchFamily="34" charset="0"/>
                <a:cs typeface="Calibri Light" panose="020F0302020204030204" pitchFamily="34" charset="0"/>
              </a:rPr>
              <a:t>Grades 11-12</a:t>
            </a:r>
          </a:p>
        </p:txBody>
      </p:sp>
      <p:sp>
        <p:nvSpPr>
          <p:cNvPr id="8" name="Rounded Rectangle">
            <a:extLst>
              <a:ext uri="{FF2B5EF4-FFF2-40B4-BE49-F238E27FC236}">
                <a16:creationId xmlns:a16="http://schemas.microsoft.com/office/drawing/2014/main" id="{FF34102B-60FB-8049-AC83-1771C20A6B75}"/>
              </a:ext>
            </a:extLst>
          </p:cNvPr>
          <p:cNvSpPr/>
          <p:nvPr/>
        </p:nvSpPr>
        <p:spPr>
          <a:xfrm>
            <a:off x="4972643" y="1933693"/>
            <a:ext cx="2367931" cy="2807082"/>
          </a:xfrm>
          <a:prstGeom prst="roundRect">
            <a:avLst>
              <a:gd name="adj" fmla="val 11865"/>
            </a:avLst>
          </a:prstGeom>
          <a:solidFill>
            <a:srgbClr val="808785">
              <a:alpha val="85104"/>
            </a:srgbClr>
          </a:solidFill>
          <a:ln w="12700">
            <a:miter lim="400000"/>
          </a:ln>
        </p:spPr>
        <p:txBody>
          <a:bodyPr lIns="35719" tIns="35719" rIns="35719" bIns="35719" anchor="ctr"/>
          <a:lstStyle/>
          <a:p>
            <a:pPr defTabSz="383963">
              <a:defRPr sz="3000">
                <a:solidFill>
                  <a:srgbClr val="FFFFFF"/>
                </a:solidFill>
              </a:defRPr>
            </a:pPr>
            <a:endParaRPr sz="2109" dirty="0">
              <a:latin typeface="Calibri Light" panose="020F0302020204030204" pitchFamily="34" charset="0"/>
              <a:cs typeface="Calibri Light" panose="020F0302020204030204" pitchFamily="34" charset="0"/>
            </a:endParaRPr>
          </a:p>
        </p:txBody>
      </p:sp>
      <p:sp>
        <p:nvSpPr>
          <p:cNvPr id="9" name="Intermediate…">
            <a:extLst>
              <a:ext uri="{FF2B5EF4-FFF2-40B4-BE49-F238E27FC236}">
                <a16:creationId xmlns:a16="http://schemas.microsoft.com/office/drawing/2014/main" id="{C87ACB30-C421-024F-9CF9-B844D0B5D9B4}"/>
              </a:ext>
            </a:extLst>
          </p:cNvPr>
          <p:cNvSpPr txBox="1"/>
          <p:nvPr/>
        </p:nvSpPr>
        <p:spPr>
          <a:xfrm>
            <a:off x="5499941" y="1952599"/>
            <a:ext cx="1313336" cy="532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lgn="ctr" defTabSz="383963">
              <a:defRPr sz="2400">
                <a:solidFill>
                  <a:srgbClr val="FFFFFF"/>
                </a:solidFill>
              </a:defRPr>
            </a:pPr>
            <a:r>
              <a:rPr sz="1687" dirty="0">
                <a:latin typeface="Calibri Light" panose="020F0302020204030204" pitchFamily="34" charset="0"/>
                <a:cs typeface="Calibri Light" panose="020F0302020204030204" pitchFamily="34" charset="0"/>
              </a:rPr>
              <a:t>Intermediate</a:t>
            </a:r>
          </a:p>
          <a:p>
            <a:pPr algn="ctr" defTabSz="383963">
              <a:defRPr sz="2000">
                <a:solidFill>
                  <a:srgbClr val="FFFFFF"/>
                </a:solidFill>
              </a:defRPr>
            </a:pPr>
            <a:r>
              <a:rPr sz="1406" dirty="0">
                <a:latin typeface="Calibri Light" panose="020F0302020204030204" pitchFamily="34" charset="0"/>
                <a:cs typeface="Calibri Light" panose="020F0302020204030204" pitchFamily="34" charset="0"/>
              </a:rPr>
              <a:t>Grades 9-11</a:t>
            </a:r>
          </a:p>
        </p:txBody>
      </p:sp>
      <p:sp>
        <p:nvSpPr>
          <p:cNvPr id="10" name="Arrow">
            <a:extLst>
              <a:ext uri="{FF2B5EF4-FFF2-40B4-BE49-F238E27FC236}">
                <a16:creationId xmlns:a16="http://schemas.microsoft.com/office/drawing/2014/main" id="{600B60A7-0CCF-D945-A772-11A32D4DDC82}"/>
              </a:ext>
            </a:extLst>
          </p:cNvPr>
          <p:cNvSpPr/>
          <p:nvPr/>
        </p:nvSpPr>
        <p:spPr>
          <a:xfrm>
            <a:off x="2449842" y="2257948"/>
            <a:ext cx="8089215" cy="2592416"/>
          </a:xfrm>
          <a:prstGeom prst="rightArrow">
            <a:avLst>
              <a:gd name="adj1" fmla="val 82884"/>
              <a:gd name="adj2" fmla="val 32955"/>
            </a:avLst>
          </a:prstGeom>
          <a:solidFill>
            <a:srgbClr val="005543"/>
          </a:solidFill>
          <a:ln w="12700">
            <a:miter lim="400000"/>
          </a:ln>
          <a:effectLst>
            <a:outerShdw blurRad="127000" dist="54193" dir="4654599" rotWithShape="0">
              <a:srgbClr val="000000">
                <a:alpha val="50000"/>
              </a:srgbClr>
            </a:outerShdw>
          </a:effectLst>
        </p:spPr>
        <p:txBody>
          <a:bodyPr lIns="35719" tIns="35719" rIns="35719" bIns="35719" anchor="ctr"/>
          <a:lstStyle/>
          <a:p>
            <a:pPr>
              <a:defRPr sz="2400">
                <a:solidFill>
                  <a:srgbClr val="FFFFFF"/>
                </a:solidFill>
                <a:latin typeface="Helvetica Light"/>
                <a:ea typeface="Helvetica Light"/>
                <a:cs typeface="Helvetica Light"/>
                <a:sym typeface="Helvetica Light"/>
              </a:defRPr>
            </a:pPr>
            <a:endParaRPr sz="1687"/>
          </a:p>
        </p:txBody>
      </p:sp>
      <p:sp>
        <p:nvSpPr>
          <p:cNvPr id="11" name="SAE Student Roadmap">
            <a:extLst>
              <a:ext uri="{FF2B5EF4-FFF2-40B4-BE49-F238E27FC236}">
                <a16:creationId xmlns:a16="http://schemas.microsoft.com/office/drawing/2014/main" id="{018102A6-6314-494D-812A-3354CA5F01AF}"/>
              </a:ext>
            </a:extLst>
          </p:cNvPr>
          <p:cNvSpPr txBox="1"/>
          <p:nvPr/>
        </p:nvSpPr>
        <p:spPr>
          <a:xfrm>
            <a:off x="3672320" y="1332634"/>
            <a:ext cx="5086314" cy="5257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457200">
              <a:defRPr sz="4200" b="1" i="1">
                <a:solidFill>
                  <a:srgbClr val="000000"/>
                </a:solidFill>
                <a:latin typeface="Gill Sans"/>
                <a:ea typeface="Gill Sans"/>
                <a:cs typeface="Gill Sans"/>
                <a:sym typeface="Gill Sans"/>
              </a:defRPr>
            </a:lvl1pPr>
          </a:lstStyle>
          <a:p>
            <a:pPr algn="ctr"/>
            <a:r>
              <a:rPr sz="2953" i="0" dirty="0">
                <a:latin typeface="Calibri" panose="020F0502020204030204" pitchFamily="34" charset="0"/>
                <a:cs typeface="Calibri" panose="020F0502020204030204" pitchFamily="34" charset="0"/>
              </a:rPr>
              <a:t>SAE Student Roadmap</a:t>
            </a:r>
          </a:p>
        </p:txBody>
      </p:sp>
      <p:grpSp>
        <p:nvGrpSpPr>
          <p:cNvPr id="12" name="Group">
            <a:extLst>
              <a:ext uri="{FF2B5EF4-FFF2-40B4-BE49-F238E27FC236}">
                <a16:creationId xmlns:a16="http://schemas.microsoft.com/office/drawing/2014/main" id="{722F98DE-41C8-9346-86B0-5F670DD7CF36}"/>
              </a:ext>
            </a:extLst>
          </p:cNvPr>
          <p:cNvGrpSpPr/>
          <p:nvPr/>
        </p:nvGrpSpPr>
        <p:grpSpPr>
          <a:xfrm>
            <a:off x="1651695" y="2926409"/>
            <a:ext cx="768844" cy="1225075"/>
            <a:chOff x="0" y="-58"/>
            <a:chExt cx="1093465" cy="1742328"/>
          </a:xfrm>
        </p:grpSpPr>
        <p:pic>
          <p:nvPicPr>
            <p:cNvPr id="13" name="Image" descr="Image">
              <a:extLst>
                <a:ext uri="{FF2B5EF4-FFF2-40B4-BE49-F238E27FC236}">
                  <a16:creationId xmlns:a16="http://schemas.microsoft.com/office/drawing/2014/main" id="{F964F209-76F1-9344-ACA3-08881C89CDF2}"/>
                </a:ext>
              </a:extLst>
            </p:cNvPr>
            <p:cNvPicPr>
              <a:picLocks noChangeAspect="1"/>
            </p:cNvPicPr>
            <p:nvPr/>
          </p:nvPicPr>
          <p:blipFill>
            <a:blip r:embed="rId3"/>
            <a:srcRect l="43070" t="8554" r="35127" b="3582"/>
            <a:stretch>
              <a:fillRect/>
            </a:stretch>
          </p:blipFill>
          <p:spPr>
            <a:xfrm>
              <a:off x="404868" y="-59"/>
              <a:ext cx="688598" cy="1563380"/>
            </a:xfrm>
            <a:custGeom>
              <a:avLst/>
              <a:gdLst/>
              <a:ahLst/>
              <a:cxnLst>
                <a:cxn ang="0">
                  <a:pos x="wd2" y="hd2"/>
                </a:cxn>
                <a:cxn ang="5400000">
                  <a:pos x="wd2" y="hd2"/>
                </a:cxn>
                <a:cxn ang="10800000">
                  <a:pos x="wd2" y="hd2"/>
                </a:cxn>
                <a:cxn ang="16200000">
                  <a:pos x="wd2" y="hd2"/>
                </a:cxn>
              </a:cxnLst>
              <a:rect l="0" t="0" r="r" b="b"/>
              <a:pathLst>
                <a:path w="21588" h="21546" extrusionOk="0">
                  <a:moveTo>
                    <a:pt x="9395" y="1"/>
                  </a:moveTo>
                  <a:cubicBezTo>
                    <a:pt x="8695" y="-12"/>
                    <a:pt x="7998" y="131"/>
                    <a:pt x="7155" y="444"/>
                  </a:cubicBezTo>
                  <a:lnTo>
                    <a:pt x="6371" y="739"/>
                  </a:lnTo>
                  <a:lnTo>
                    <a:pt x="6434" y="1171"/>
                  </a:lnTo>
                  <a:cubicBezTo>
                    <a:pt x="6467" y="1411"/>
                    <a:pt x="6629" y="1822"/>
                    <a:pt x="6794" y="2079"/>
                  </a:cubicBezTo>
                  <a:cubicBezTo>
                    <a:pt x="7260" y="2808"/>
                    <a:pt x="7178" y="3155"/>
                    <a:pt x="6521" y="3255"/>
                  </a:cubicBezTo>
                  <a:cubicBezTo>
                    <a:pt x="6275" y="3293"/>
                    <a:pt x="6160" y="3346"/>
                    <a:pt x="6160" y="3419"/>
                  </a:cubicBezTo>
                  <a:cubicBezTo>
                    <a:pt x="6160" y="3604"/>
                    <a:pt x="5847" y="3808"/>
                    <a:pt x="5326" y="3955"/>
                  </a:cubicBezTo>
                  <a:cubicBezTo>
                    <a:pt x="5050" y="4034"/>
                    <a:pt x="4608" y="4193"/>
                    <a:pt x="4343" y="4316"/>
                  </a:cubicBezTo>
                  <a:cubicBezTo>
                    <a:pt x="4056" y="4451"/>
                    <a:pt x="3763" y="4546"/>
                    <a:pt x="3609" y="4546"/>
                  </a:cubicBezTo>
                  <a:cubicBezTo>
                    <a:pt x="3393" y="4546"/>
                    <a:pt x="3362" y="4567"/>
                    <a:pt x="3423" y="4672"/>
                  </a:cubicBezTo>
                  <a:cubicBezTo>
                    <a:pt x="3485" y="4781"/>
                    <a:pt x="3410" y="4817"/>
                    <a:pt x="2875" y="4967"/>
                  </a:cubicBezTo>
                  <a:cubicBezTo>
                    <a:pt x="2128" y="5177"/>
                    <a:pt x="1677" y="5405"/>
                    <a:pt x="1332" y="5744"/>
                  </a:cubicBezTo>
                  <a:cubicBezTo>
                    <a:pt x="1144" y="5929"/>
                    <a:pt x="968" y="6021"/>
                    <a:pt x="698" y="6072"/>
                  </a:cubicBezTo>
                  <a:cubicBezTo>
                    <a:pt x="172" y="6172"/>
                    <a:pt x="15" y="6381"/>
                    <a:pt x="1" y="6980"/>
                  </a:cubicBezTo>
                  <a:cubicBezTo>
                    <a:pt x="-12" y="7533"/>
                    <a:pt x="193" y="8450"/>
                    <a:pt x="362" y="8588"/>
                  </a:cubicBezTo>
                  <a:cubicBezTo>
                    <a:pt x="421" y="8637"/>
                    <a:pt x="474" y="8846"/>
                    <a:pt x="474" y="9053"/>
                  </a:cubicBezTo>
                  <a:cubicBezTo>
                    <a:pt x="474" y="9389"/>
                    <a:pt x="515" y="9476"/>
                    <a:pt x="934" y="9852"/>
                  </a:cubicBezTo>
                  <a:cubicBezTo>
                    <a:pt x="1456" y="10320"/>
                    <a:pt x="1741" y="10409"/>
                    <a:pt x="2377" y="10322"/>
                  </a:cubicBezTo>
                  <a:cubicBezTo>
                    <a:pt x="2576" y="10295"/>
                    <a:pt x="3010" y="10259"/>
                    <a:pt x="3348" y="10240"/>
                  </a:cubicBezTo>
                  <a:cubicBezTo>
                    <a:pt x="4258" y="10189"/>
                    <a:pt x="4521" y="10327"/>
                    <a:pt x="4132" y="10656"/>
                  </a:cubicBezTo>
                  <a:cubicBezTo>
                    <a:pt x="4036" y="10736"/>
                    <a:pt x="3958" y="10862"/>
                    <a:pt x="3958" y="10935"/>
                  </a:cubicBezTo>
                  <a:cubicBezTo>
                    <a:pt x="3957" y="11007"/>
                    <a:pt x="3858" y="11197"/>
                    <a:pt x="3734" y="11356"/>
                  </a:cubicBezTo>
                  <a:cubicBezTo>
                    <a:pt x="3610" y="11514"/>
                    <a:pt x="3501" y="11683"/>
                    <a:pt x="3497" y="11733"/>
                  </a:cubicBezTo>
                  <a:cubicBezTo>
                    <a:pt x="3493" y="11783"/>
                    <a:pt x="3458" y="11916"/>
                    <a:pt x="3423" y="12029"/>
                  </a:cubicBezTo>
                  <a:cubicBezTo>
                    <a:pt x="3337" y="12301"/>
                    <a:pt x="3712" y="12763"/>
                    <a:pt x="4231" y="13029"/>
                  </a:cubicBezTo>
                  <a:lnTo>
                    <a:pt x="4629" y="13237"/>
                  </a:lnTo>
                  <a:lnTo>
                    <a:pt x="4642" y="14233"/>
                  </a:lnTo>
                  <a:cubicBezTo>
                    <a:pt x="4647" y="14931"/>
                    <a:pt x="4595" y="15349"/>
                    <a:pt x="4468" y="15644"/>
                  </a:cubicBezTo>
                  <a:cubicBezTo>
                    <a:pt x="4368" y="15875"/>
                    <a:pt x="4267" y="16121"/>
                    <a:pt x="4244" y="16191"/>
                  </a:cubicBezTo>
                  <a:cubicBezTo>
                    <a:pt x="4221" y="16261"/>
                    <a:pt x="4095" y="16563"/>
                    <a:pt x="3970" y="16858"/>
                  </a:cubicBezTo>
                  <a:cubicBezTo>
                    <a:pt x="3372" y="18265"/>
                    <a:pt x="3325" y="19573"/>
                    <a:pt x="3858" y="19855"/>
                  </a:cubicBezTo>
                  <a:cubicBezTo>
                    <a:pt x="3937" y="19897"/>
                    <a:pt x="3985" y="20073"/>
                    <a:pt x="3970" y="20293"/>
                  </a:cubicBezTo>
                  <a:cubicBezTo>
                    <a:pt x="3936" y="20801"/>
                    <a:pt x="4044" y="20910"/>
                    <a:pt x="4729" y="21020"/>
                  </a:cubicBezTo>
                  <a:cubicBezTo>
                    <a:pt x="5037" y="21070"/>
                    <a:pt x="5663" y="21181"/>
                    <a:pt x="6110" y="21267"/>
                  </a:cubicBezTo>
                  <a:cubicBezTo>
                    <a:pt x="6557" y="21352"/>
                    <a:pt x="7154" y="21450"/>
                    <a:pt x="7441" y="21485"/>
                  </a:cubicBezTo>
                  <a:cubicBezTo>
                    <a:pt x="8283" y="21588"/>
                    <a:pt x="8736" y="21567"/>
                    <a:pt x="9967" y="21371"/>
                  </a:cubicBezTo>
                  <a:cubicBezTo>
                    <a:pt x="10533" y="21280"/>
                    <a:pt x="10592" y="21190"/>
                    <a:pt x="10166" y="21059"/>
                  </a:cubicBezTo>
                  <a:cubicBezTo>
                    <a:pt x="9486" y="20849"/>
                    <a:pt x="9192" y="20728"/>
                    <a:pt x="9258" y="20681"/>
                  </a:cubicBezTo>
                  <a:cubicBezTo>
                    <a:pt x="9364" y="20606"/>
                    <a:pt x="10727" y="20683"/>
                    <a:pt x="11734" y="20824"/>
                  </a:cubicBezTo>
                  <a:cubicBezTo>
                    <a:pt x="12817" y="20975"/>
                    <a:pt x="14067" y="21023"/>
                    <a:pt x="14732" y="20944"/>
                  </a:cubicBezTo>
                  <a:cubicBezTo>
                    <a:pt x="15004" y="20911"/>
                    <a:pt x="15238" y="20871"/>
                    <a:pt x="15243" y="20851"/>
                  </a:cubicBezTo>
                  <a:cubicBezTo>
                    <a:pt x="15247" y="20831"/>
                    <a:pt x="15271" y="20775"/>
                    <a:pt x="15292" y="20725"/>
                  </a:cubicBezTo>
                  <a:cubicBezTo>
                    <a:pt x="15336" y="20623"/>
                    <a:pt x="14647" y="20451"/>
                    <a:pt x="13625" y="20304"/>
                  </a:cubicBezTo>
                  <a:cubicBezTo>
                    <a:pt x="13059" y="20223"/>
                    <a:pt x="12925" y="20164"/>
                    <a:pt x="12480" y="19845"/>
                  </a:cubicBezTo>
                  <a:cubicBezTo>
                    <a:pt x="12036" y="19525"/>
                    <a:pt x="12028" y="19545"/>
                    <a:pt x="12431" y="18811"/>
                  </a:cubicBezTo>
                  <a:cubicBezTo>
                    <a:pt x="12642" y="18426"/>
                    <a:pt x="12897" y="17946"/>
                    <a:pt x="12991" y="17750"/>
                  </a:cubicBezTo>
                  <a:cubicBezTo>
                    <a:pt x="13084" y="17553"/>
                    <a:pt x="13310" y="17213"/>
                    <a:pt x="13501" y="16995"/>
                  </a:cubicBezTo>
                  <a:cubicBezTo>
                    <a:pt x="13692" y="16777"/>
                    <a:pt x="13828" y="16570"/>
                    <a:pt x="13799" y="16535"/>
                  </a:cubicBezTo>
                  <a:cubicBezTo>
                    <a:pt x="13770" y="16501"/>
                    <a:pt x="13935" y="16387"/>
                    <a:pt x="14160" y="16284"/>
                  </a:cubicBezTo>
                  <a:cubicBezTo>
                    <a:pt x="14556" y="16102"/>
                    <a:pt x="14569" y="16084"/>
                    <a:pt x="14620" y="15622"/>
                  </a:cubicBezTo>
                  <a:cubicBezTo>
                    <a:pt x="14668" y="15189"/>
                    <a:pt x="14624" y="15073"/>
                    <a:pt x="14197" y="14353"/>
                  </a:cubicBezTo>
                  <a:cubicBezTo>
                    <a:pt x="13939" y="13918"/>
                    <a:pt x="13640" y="13353"/>
                    <a:pt x="13538" y="13101"/>
                  </a:cubicBezTo>
                  <a:cubicBezTo>
                    <a:pt x="13367" y="12679"/>
                    <a:pt x="13141" y="12409"/>
                    <a:pt x="12368" y="11728"/>
                  </a:cubicBezTo>
                  <a:cubicBezTo>
                    <a:pt x="12214" y="11592"/>
                    <a:pt x="12084" y="11446"/>
                    <a:pt x="12082" y="11400"/>
                  </a:cubicBezTo>
                  <a:cubicBezTo>
                    <a:pt x="12080" y="11353"/>
                    <a:pt x="12002" y="11268"/>
                    <a:pt x="11908" y="11214"/>
                  </a:cubicBezTo>
                  <a:cubicBezTo>
                    <a:pt x="11814" y="11159"/>
                    <a:pt x="11746" y="11064"/>
                    <a:pt x="11746" y="11006"/>
                  </a:cubicBezTo>
                  <a:cubicBezTo>
                    <a:pt x="11746" y="10947"/>
                    <a:pt x="11660" y="10850"/>
                    <a:pt x="11560" y="10787"/>
                  </a:cubicBezTo>
                  <a:cubicBezTo>
                    <a:pt x="11418" y="10698"/>
                    <a:pt x="11409" y="10636"/>
                    <a:pt x="11497" y="10508"/>
                  </a:cubicBezTo>
                  <a:cubicBezTo>
                    <a:pt x="11560" y="10417"/>
                    <a:pt x="11637" y="10175"/>
                    <a:pt x="11672" y="9967"/>
                  </a:cubicBezTo>
                  <a:cubicBezTo>
                    <a:pt x="11735" y="9586"/>
                    <a:pt x="11958" y="9369"/>
                    <a:pt x="12194" y="9474"/>
                  </a:cubicBezTo>
                  <a:cubicBezTo>
                    <a:pt x="12255" y="9501"/>
                    <a:pt x="12570" y="9758"/>
                    <a:pt x="12891" y="10043"/>
                  </a:cubicBezTo>
                  <a:cubicBezTo>
                    <a:pt x="13212" y="10329"/>
                    <a:pt x="13518" y="10574"/>
                    <a:pt x="13575" y="10590"/>
                  </a:cubicBezTo>
                  <a:cubicBezTo>
                    <a:pt x="13633" y="10606"/>
                    <a:pt x="13838" y="10596"/>
                    <a:pt x="14023" y="10568"/>
                  </a:cubicBezTo>
                  <a:cubicBezTo>
                    <a:pt x="14208" y="10540"/>
                    <a:pt x="15799" y="10355"/>
                    <a:pt x="17557" y="10158"/>
                  </a:cubicBezTo>
                  <a:cubicBezTo>
                    <a:pt x="19314" y="9961"/>
                    <a:pt x="20933" y="9780"/>
                    <a:pt x="21165" y="9753"/>
                  </a:cubicBezTo>
                  <a:lnTo>
                    <a:pt x="21588" y="9704"/>
                  </a:lnTo>
                  <a:lnTo>
                    <a:pt x="21190" y="9234"/>
                  </a:lnTo>
                  <a:cubicBezTo>
                    <a:pt x="20584" y="8512"/>
                    <a:pt x="19995" y="7761"/>
                    <a:pt x="19809" y="7494"/>
                  </a:cubicBezTo>
                  <a:cubicBezTo>
                    <a:pt x="19716" y="7362"/>
                    <a:pt x="19600" y="7246"/>
                    <a:pt x="19547" y="7232"/>
                  </a:cubicBezTo>
                  <a:cubicBezTo>
                    <a:pt x="19495" y="7217"/>
                    <a:pt x="18623" y="7307"/>
                    <a:pt x="17607" y="7434"/>
                  </a:cubicBezTo>
                  <a:cubicBezTo>
                    <a:pt x="15844" y="7655"/>
                    <a:pt x="15721" y="7667"/>
                    <a:pt x="15043" y="7615"/>
                  </a:cubicBezTo>
                  <a:cubicBezTo>
                    <a:pt x="14653" y="7585"/>
                    <a:pt x="13755" y="7560"/>
                    <a:pt x="13053" y="7560"/>
                  </a:cubicBezTo>
                  <a:cubicBezTo>
                    <a:pt x="11303" y="7560"/>
                    <a:pt x="11339" y="7580"/>
                    <a:pt x="11323" y="6597"/>
                  </a:cubicBezTo>
                  <a:cubicBezTo>
                    <a:pt x="11315" y="6047"/>
                    <a:pt x="11267" y="5779"/>
                    <a:pt x="11124" y="5591"/>
                  </a:cubicBezTo>
                  <a:cubicBezTo>
                    <a:pt x="10884" y="5274"/>
                    <a:pt x="10667" y="4693"/>
                    <a:pt x="10689" y="4399"/>
                  </a:cubicBezTo>
                  <a:cubicBezTo>
                    <a:pt x="10702" y="4212"/>
                    <a:pt x="10638" y="4147"/>
                    <a:pt x="10291" y="3977"/>
                  </a:cubicBezTo>
                  <a:cubicBezTo>
                    <a:pt x="10064" y="3867"/>
                    <a:pt x="9880" y="3743"/>
                    <a:pt x="9880" y="3698"/>
                  </a:cubicBezTo>
                  <a:cubicBezTo>
                    <a:pt x="9880" y="3654"/>
                    <a:pt x="10043" y="3550"/>
                    <a:pt x="10241" y="3469"/>
                  </a:cubicBezTo>
                  <a:cubicBezTo>
                    <a:pt x="10860" y="3214"/>
                    <a:pt x="11622" y="2378"/>
                    <a:pt x="11622" y="1954"/>
                  </a:cubicBezTo>
                  <a:cubicBezTo>
                    <a:pt x="11622" y="1831"/>
                    <a:pt x="11742" y="1621"/>
                    <a:pt x="11883" y="1489"/>
                  </a:cubicBezTo>
                  <a:cubicBezTo>
                    <a:pt x="12196" y="1195"/>
                    <a:pt x="12214" y="855"/>
                    <a:pt x="11920" y="712"/>
                  </a:cubicBezTo>
                  <a:cubicBezTo>
                    <a:pt x="11804" y="656"/>
                    <a:pt x="11654" y="560"/>
                    <a:pt x="11585" y="499"/>
                  </a:cubicBezTo>
                  <a:cubicBezTo>
                    <a:pt x="11515" y="437"/>
                    <a:pt x="11116" y="299"/>
                    <a:pt x="10701" y="192"/>
                  </a:cubicBezTo>
                  <a:cubicBezTo>
                    <a:pt x="10238" y="74"/>
                    <a:pt x="9815" y="9"/>
                    <a:pt x="9395" y="1"/>
                  </a:cubicBezTo>
                  <a:close/>
                  <a:moveTo>
                    <a:pt x="9320" y="14058"/>
                  </a:moveTo>
                  <a:cubicBezTo>
                    <a:pt x="9489" y="14065"/>
                    <a:pt x="9727" y="14164"/>
                    <a:pt x="9942" y="14326"/>
                  </a:cubicBezTo>
                  <a:cubicBezTo>
                    <a:pt x="10100" y="14444"/>
                    <a:pt x="10228" y="14570"/>
                    <a:pt x="10228" y="14605"/>
                  </a:cubicBezTo>
                  <a:cubicBezTo>
                    <a:pt x="10228" y="14639"/>
                    <a:pt x="10362" y="14739"/>
                    <a:pt x="10515" y="14829"/>
                  </a:cubicBezTo>
                  <a:cubicBezTo>
                    <a:pt x="10679" y="14925"/>
                    <a:pt x="10827" y="15102"/>
                    <a:pt x="10875" y="15261"/>
                  </a:cubicBezTo>
                  <a:cubicBezTo>
                    <a:pt x="10945" y="15492"/>
                    <a:pt x="10905" y="15567"/>
                    <a:pt x="10651" y="15781"/>
                  </a:cubicBezTo>
                  <a:cubicBezTo>
                    <a:pt x="10489" y="15917"/>
                    <a:pt x="10364" y="16067"/>
                    <a:pt x="10365" y="16120"/>
                  </a:cubicBezTo>
                  <a:cubicBezTo>
                    <a:pt x="10367" y="16172"/>
                    <a:pt x="10232" y="16390"/>
                    <a:pt x="10067" y="16601"/>
                  </a:cubicBezTo>
                  <a:cubicBezTo>
                    <a:pt x="9901" y="16812"/>
                    <a:pt x="9635" y="17204"/>
                    <a:pt x="9482" y="17471"/>
                  </a:cubicBezTo>
                  <a:cubicBezTo>
                    <a:pt x="9236" y="17899"/>
                    <a:pt x="9122" y="18182"/>
                    <a:pt x="8872" y="18975"/>
                  </a:cubicBezTo>
                  <a:cubicBezTo>
                    <a:pt x="8837" y="19087"/>
                    <a:pt x="8735" y="19215"/>
                    <a:pt x="8648" y="19259"/>
                  </a:cubicBezTo>
                  <a:cubicBezTo>
                    <a:pt x="8516" y="19326"/>
                    <a:pt x="8438" y="19563"/>
                    <a:pt x="8350" y="20178"/>
                  </a:cubicBezTo>
                  <a:cubicBezTo>
                    <a:pt x="8344" y="20220"/>
                    <a:pt x="8288" y="20280"/>
                    <a:pt x="8225" y="20315"/>
                  </a:cubicBezTo>
                  <a:cubicBezTo>
                    <a:pt x="8069" y="20402"/>
                    <a:pt x="7974" y="20396"/>
                    <a:pt x="7740" y="20282"/>
                  </a:cubicBezTo>
                  <a:cubicBezTo>
                    <a:pt x="7609" y="20219"/>
                    <a:pt x="7584" y="20173"/>
                    <a:pt x="7665" y="20151"/>
                  </a:cubicBezTo>
                  <a:cubicBezTo>
                    <a:pt x="7859" y="20098"/>
                    <a:pt x="7808" y="20038"/>
                    <a:pt x="7553" y="20009"/>
                  </a:cubicBezTo>
                  <a:cubicBezTo>
                    <a:pt x="7406" y="19992"/>
                    <a:pt x="7329" y="19940"/>
                    <a:pt x="7329" y="19866"/>
                  </a:cubicBezTo>
                  <a:cubicBezTo>
                    <a:pt x="7329" y="19802"/>
                    <a:pt x="7197" y="19665"/>
                    <a:pt x="7043" y="19566"/>
                  </a:cubicBezTo>
                  <a:cubicBezTo>
                    <a:pt x="6766" y="19385"/>
                    <a:pt x="6773" y="19380"/>
                    <a:pt x="6857" y="18439"/>
                  </a:cubicBezTo>
                  <a:cubicBezTo>
                    <a:pt x="6948" y="17401"/>
                    <a:pt x="6962" y="17383"/>
                    <a:pt x="7752" y="16995"/>
                  </a:cubicBezTo>
                  <a:cubicBezTo>
                    <a:pt x="8340" y="16706"/>
                    <a:pt x="8432" y="16536"/>
                    <a:pt x="8325" y="15994"/>
                  </a:cubicBezTo>
                  <a:cubicBezTo>
                    <a:pt x="8282" y="15778"/>
                    <a:pt x="8243" y="15571"/>
                    <a:pt x="8238" y="15529"/>
                  </a:cubicBezTo>
                  <a:cubicBezTo>
                    <a:pt x="8224" y="15434"/>
                    <a:pt x="9072" y="14140"/>
                    <a:pt x="9183" y="14085"/>
                  </a:cubicBezTo>
                  <a:cubicBezTo>
                    <a:pt x="9222" y="14066"/>
                    <a:pt x="9264" y="14055"/>
                    <a:pt x="9320" y="14058"/>
                  </a:cubicBezTo>
                  <a:close/>
                </a:path>
              </a:pathLst>
            </a:custGeom>
            <a:ln w="12700" cap="flat">
              <a:noFill/>
              <a:miter lim="400000"/>
            </a:ln>
            <a:effectLst/>
          </p:spPr>
        </p:pic>
        <p:pic>
          <p:nvPicPr>
            <p:cNvPr id="14" name="Image" descr="Image">
              <a:extLst>
                <a:ext uri="{FF2B5EF4-FFF2-40B4-BE49-F238E27FC236}">
                  <a16:creationId xmlns:a16="http://schemas.microsoft.com/office/drawing/2014/main" id="{73D41456-CE6F-1941-861C-384A3C99F960}"/>
                </a:ext>
              </a:extLst>
            </p:cNvPr>
            <p:cNvPicPr>
              <a:picLocks noChangeAspect="1"/>
            </p:cNvPicPr>
            <p:nvPr/>
          </p:nvPicPr>
          <p:blipFill>
            <a:blip r:embed="rId4"/>
            <a:srcRect l="49377"/>
            <a:stretch>
              <a:fillRect/>
            </a:stretch>
          </p:blipFill>
          <p:spPr>
            <a:xfrm flipH="1">
              <a:off x="0" y="26973"/>
              <a:ext cx="492885" cy="1715297"/>
            </a:xfrm>
            <a:prstGeom prst="rect">
              <a:avLst/>
            </a:prstGeom>
            <a:ln w="12700" cap="flat">
              <a:noFill/>
              <a:miter lim="400000"/>
            </a:ln>
            <a:effectLst/>
          </p:spPr>
        </p:pic>
      </p:grpSp>
      <p:sp>
        <p:nvSpPr>
          <p:cNvPr id="15" name="Rounded Rectangle">
            <a:extLst>
              <a:ext uri="{FF2B5EF4-FFF2-40B4-BE49-F238E27FC236}">
                <a16:creationId xmlns:a16="http://schemas.microsoft.com/office/drawing/2014/main" id="{82B8CCC1-F0F2-4643-84DA-F60E9414FCDA}"/>
              </a:ext>
            </a:extLst>
          </p:cNvPr>
          <p:cNvSpPr/>
          <p:nvPr/>
        </p:nvSpPr>
        <p:spPr>
          <a:xfrm>
            <a:off x="2815139" y="2541102"/>
            <a:ext cx="6682940" cy="360759"/>
          </a:xfrm>
          <a:prstGeom prst="roundRect">
            <a:avLst>
              <a:gd name="adj" fmla="val 33958"/>
            </a:avLst>
          </a:prstGeom>
          <a:solidFill>
            <a:srgbClr val="00845D"/>
          </a:solidFill>
          <a:ln w="12700">
            <a:miter lim="400000"/>
          </a:ln>
        </p:spPr>
        <p:txBody>
          <a:bodyPr lIns="35719" tIns="35719" rIns="35719" bIns="35719" anchor="ctr"/>
          <a:lstStyle/>
          <a:p>
            <a:pPr>
              <a:defRPr sz="2400" i="1">
                <a:solidFill>
                  <a:srgbClr val="FFFFFF"/>
                </a:solidFill>
                <a:latin typeface="Gill Sans"/>
                <a:ea typeface="Gill Sans"/>
                <a:cs typeface="Gill Sans"/>
                <a:sym typeface="Gill Sans"/>
              </a:defRPr>
            </a:pPr>
            <a:endParaRPr sz="1687" dirty="0">
              <a:latin typeface="Calibri" panose="020F0502020204030204" pitchFamily="34" charset="0"/>
              <a:cs typeface="Calibri" panose="020F0502020204030204" pitchFamily="34" charset="0"/>
            </a:endParaRPr>
          </a:p>
        </p:txBody>
      </p:sp>
      <p:sp>
        <p:nvSpPr>
          <p:cNvPr id="16" name="Rounded Rectangle">
            <a:extLst>
              <a:ext uri="{FF2B5EF4-FFF2-40B4-BE49-F238E27FC236}">
                <a16:creationId xmlns:a16="http://schemas.microsoft.com/office/drawing/2014/main" id="{C7FA4006-00ED-9145-9CB9-79F4B23D9686}"/>
              </a:ext>
            </a:extLst>
          </p:cNvPr>
          <p:cNvSpPr/>
          <p:nvPr/>
        </p:nvSpPr>
        <p:spPr>
          <a:xfrm>
            <a:off x="2814285" y="3358589"/>
            <a:ext cx="6682940" cy="360759"/>
          </a:xfrm>
          <a:prstGeom prst="roundRect">
            <a:avLst>
              <a:gd name="adj" fmla="val 33958"/>
            </a:avLst>
          </a:prstGeom>
          <a:solidFill>
            <a:srgbClr val="00845D"/>
          </a:solidFill>
          <a:ln w="12700">
            <a:miter lim="400000"/>
          </a:ln>
        </p:spPr>
        <p:txBody>
          <a:bodyPr lIns="35719" tIns="35719" rIns="35719" bIns="35719" anchor="ctr"/>
          <a:lstStyle/>
          <a:p>
            <a:pPr>
              <a:defRPr sz="2400" i="1">
                <a:solidFill>
                  <a:srgbClr val="FFFFFF"/>
                </a:solidFill>
                <a:latin typeface="Gill Sans"/>
                <a:ea typeface="Gill Sans"/>
                <a:cs typeface="Gill Sans"/>
                <a:sym typeface="Gill Sans"/>
              </a:defRPr>
            </a:pPr>
            <a:endParaRPr sz="1687" dirty="0">
              <a:latin typeface="Calibri" panose="020F0502020204030204" pitchFamily="34" charset="0"/>
              <a:cs typeface="Calibri" panose="020F0502020204030204" pitchFamily="34" charset="0"/>
            </a:endParaRPr>
          </a:p>
        </p:txBody>
      </p:sp>
      <p:sp>
        <p:nvSpPr>
          <p:cNvPr id="17" name="Rounded Rectangle">
            <a:extLst>
              <a:ext uri="{FF2B5EF4-FFF2-40B4-BE49-F238E27FC236}">
                <a16:creationId xmlns:a16="http://schemas.microsoft.com/office/drawing/2014/main" id="{B740A168-09BA-B34C-A65F-CF041E739085}"/>
              </a:ext>
            </a:extLst>
          </p:cNvPr>
          <p:cNvSpPr/>
          <p:nvPr/>
        </p:nvSpPr>
        <p:spPr>
          <a:xfrm>
            <a:off x="2814211" y="4173405"/>
            <a:ext cx="2948547" cy="367360"/>
          </a:xfrm>
          <a:prstGeom prst="roundRect">
            <a:avLst>
              <a:gd name="adj" fmla="val 33255"/>
            </a:avLst>
          </a:prstGeom>
          <a:gradFill>
            <a:gsLst>
              <a:gs pos="0">
                <a:srgbClr val="005543"/>
              </a:gs>
              <a:gs pos="75000">
                <a:srgbClr val="00845D">
                  <a:shade val="67500"/>
                  <a:satMod val="115000"/>
                </a:srgbClr>
              </a:gs>
              <a:gs pos="100000">
                <a:srgbClr val="00845D"/>
              </a:gs>
            </a:gsLst>
            <a:lin ang="10800000" scaled="1"/>
          </a:gradFill>
          <a:ln w="12700">
            <a:miter lim="400000"/>
          </a:ln>
        </p:spPr>
        <p:txBody>
          <a:bodyPr lIns="35719" tIns="35719" rIns="35719" bIns="35719" anchor="ctr"/>
          <a:lstStyle/>
          <a:p>
            <a:pPr>
              <a:defRPr sz="2700">
                <a:solidFill>
                  <a:srgbClr val="FFFFFF"/>
                </a:solidFill>
                <a:latin typeface="Gill Sans"/>
                <a:ea typeface="Gill Sans"/>
                <a:cs typeface="Gill Sans"/>
                <a:sym typeface="Gill Sans"/>
              </a:defRPr>
            </a:pPr>
            <a:endParaRPr sz="1898" dirty="0">
              <a:latin typeface="Calibri" panose="020F0502020204030204" pitchFamily="34" charset="0"/>
              <a:cs typeface="Calibri" panose="020F0502020204030204" pitchFamily="34" charset="0"/>
            </a:endParaRPr>
          </a:p>
        </p:txBody>
      </p:sp>
      <p:sp>
        <p:nvSpPr>
          <p:cNvPr id="18" name="The agricultural literacy component of a Foundational SAE may be transitioned to one or more Immersion SAEs.  All Foundational SAE components and Level 1 Immersion SAEs are intended to be graded.">
            <a:extLst>
              <a:ext uri="{FF2B5EF4-FFF2-40B4-BE49-F238E27FC236}">
                <a16:creationId xmlns:a16="http://schemas.microsoft.com/office/drawing/2014/main" id="{EAA7540A-BE10-AB46-B37D-865DE867AFBA}"/>
              </a:ext>
            </a:extLst>
          </p:cNvPr>
          <p:cNvSpPr txBox="1"/>
          <p:nvPr/>
        </p:nvSpPr>
        <p:spPr>
          <a:xfrm>
            <a:off x="4822959" y="4197499"/>
            <a:ext cx="4969281" cy="3191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1200" i="1">
                <a:solidFill>
                  <a:srgbClr val="FFFFFF"/>
                </a:solidFill>
                <a:latin typeface="Gill Sans SemiBold"/>
                <a:ea typeface="Gill Sans SemiBold"/>
                <a:cs typeface="Gill Sans SemiBold"/>
                <a:sym typeface="Gill Sans SemiBold"/>
              </a:defRPr>
            </a:lvl1pPr>
          </a:lstStyle>
          <a:p>
            <a:r>
              <a:rPr sz="844" i="0" dirty="0">
                <a:latin typeface="Calibri" panose="020F0502020204030204" pitchFamily="34" charset="0"/>
                <a:cs typeface="Calibri" panose="020F0502020204030204" pitchFamily="34" charset="0"/>
              </a:rPr>
              <a:t>The agricultural literacy component of a Foundational SAE may be transitioned to one or more Immersion SAEs.  All Foundational SAE components and Level 1 Immersion SAEs are intended to be graded.</a:t>
            </a:r>
          </a:p>
        </p:txBody>
      </p:sp>
      <p:sp>
        <p:nvSpPr>
          <p:cNvPr id="19" name="Agricultural Literacy">
            <a:extLst>
              <a:ext uri="{FF2B5EF4-FFF2-40B4-BE49-F238E27FC236}">
                <a16:creationId xmlns:a16="http://schemas.microsoft.com/office/drawing/2014/main" id="{DF625E64-B36B-9948-B84A-0A372D0FD773}"/>
              </a:ext>
            </a:extLst>
          </p:cNvPr>
          <p:cNvSpPr txBox="1"/>
          <p:nvPr/>
        </p:nvSpPr>
        <p:spPr>
          <a:xfrm>
            <a:off x="2885306" y="4212379"/>
            <a:ext cx="1864519" cy="3185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2400" i="1">
                <a:solidFill>
                  <a:srgbClr val="FFFFFF"/>
                </a:solidFill>
                <a:latin typeface="Gill Sans"/>
                <a:ea typeface="Gill Sans"/>
                <a:cs typeface="Gill Sans"/>
                <a:sym typeface="Gill Sans"/>
              </a:defRPr>
            </a:lvl1pPr>
          </a:lstStyle>
          <a:p>
            <a:r>
              <a:rPr sz="1687" i="0" dirty="0">
                <a:latin typeface="Calibri" panose="020F0502020204030204" pitchFamily="34" charset="0"/>
                <a:cs typeface="Calibri" panose="020F0502020204030204" pitchFamily="34" charset="0"/>
              </a:rPr>
              <a:t>Agricultural Literacy</a:t>
            </a:r>
          </a:p>
        </p:txBody>
      </p:sp>
      <p:sp>
        <p:nvSpPr>
          <p:cNvPr id="20" name="Rounded Rectangle">
            <a:extLst>
              <a:ext uri="{FF2B5EF4-FFF2-40B4-BE49-F238E27FC236}">
                <a16:creationId xmlns:a16="http://schemas.microsoft.com/office/drawing/2014/main" id="{ADA33BD2-0C9E-E947-93C8-134E1BCFBB94}"/>
              </a:ext>
            </a:extLst>
          </p:cNvPr>
          <p:cNvSpPr/>
          <p:nvPr/>
        </p:nvSpPr>
        <p:spPr>
          <a:xfrm>
            <a:off x="2814211" y="3765957"/>
            <a:ext cx="6682940" cy="360759"/>
          </a:xfrm>
          <a:prstGeom prst="roundRect">
            <a:avLst>
              <a:gd name="adj" fmla="val 33958"/>
            </a:avLst>
          </a:prstGeom>
          <a:solidFill>
            <a:srgbClr val="00845D"/>
          </a:solidFill>
          <a:ln w="12700">
            <a:miter lim="400000"/>
          </a:ln>
        </p:spPr>
        <p:txBody>
          <a:bodyPr lIns="35719" tIns="35719" rIns="35719" bIns="35719" anchor="ctr"/>
          <a:lstStyle/>
          <a:p>
            <a:pPr>
              <a:defRPr sz="2400" i="1">
                <a:solidFill>
                  <a:srgbClr val="FFFFFF"/>
                </a:solidFill>
                <a:latin typeface="Gill Sans"/>
                <a:ea typeface="Gill Sans"/>
                <a:cs typeface="Gill Sans"/>
                <a:sym typeface="Gill Sans"/>
              </a:defRPr>
            </a:pPr>
            <a:endParaRPr sz="1687" dirty="0">
              <a:latin typeface="Calibri" panose="020F0502020204030204" pitchFamily="34" charset="0"/>
              <a:cs typeface="Calibri" panose="020F0502020204030204" pitchFamily="34" charset="0"/>
            </a:endParaRPr>
          </a:p>
        </p:txBody>
      </p:sp>
      <p:sp>
        <p:nvSpPr>
          <p:cNvPr id="21" name="Career Exploration and Planning">
            <a:extLst>
              <a:ext uri="{FF2B5EF4-FFF2-40B4-BE49-F238E27FC236}">
                <a16:creationId xmlns:a16="http://schemas.microsoft.com/office/drawing/2014/main" id="{46010A67-EFC9-594F-9A21-74A79C558E93}"/>
              </a:ext>
            </a:extLst>
          </p:cNvPr>
          <p:cNvSpPr txBox="1"/>
          <p:nvPr/>
        </p:nvSpPr>
        <p:spPr>
          <a:xfrm>
            <a:off x="4707707" y="2555602"/>
            <a:ext cx="2893806"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i="1">
                <a:solidFill>
                  <a:srgbClr val="FFFFFF"/>
                </a:solidFill>
                <a:latin typeface="Gill Sans"/>
                <a:ea typeface="Gill Sans"/>
                <a:cs typeface="Gill Sans"/>
                <a:sym typeface="Gill Sans"/>
              </a:defRPr>
            </a:lvl1pPr>
          </a:lstStyle>
          <a:p>
            <a:r>
              <a:rPr sz="1687" i="0" dirty="0">
                <a:latin typeface="Calibri" panose="020F0502020204030204" pitchFamily="34" charset="0"/>
                <a:cs typeface="Calibri" panose="020F0502020204030204" pitchFamily="34" charset="0"/>
              </a:rPr>
              <a:t>Career Exploration and Planning</a:t>
            </a:r>
          </a:p>
        </p:txBody>
      </p:sp>
      <p:sp>
        <p:nvSpPr>
          <p:cNvPr id="22" name="Personal Financial Management and Planning">
            <a:extLst>
              <a:ext uri="{FF2B5EF4-FFF2-40B4-BE49-F238E27FC236}">
                <a16:creationId xmlns:a16="http://schemas.microsoft.com/office/drawing/2014/main" id="{E8911B7C-34B5-C44A-9D7F-03B90F7FF1AA}"/>
              </a:ext>
            </a:extLst>
          </p:cNvPr>
          <p:cNvSpPr txBox="1"/>
          <p:nvPr/>
        </p:nvSpPr>
        <p:spPr>
          <a:xfrm>
            <a:off x="4119629" y="3373089"/>
            <a:ext cx="4070987"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i="1">
                <a:solidFill>
                  <a:srgbClr val="FFFFFF"/>
                </a:solidFill>
                <a:latin typeface="Gill Sans"/>
                <a:ea typeface="Gill Sans"/>
                <a:cs typeface="Gill Sans"/>
                <a:sym typeface="Gill Sans"/>
              </a:defRPr>
            </a:lvl1pPr>
          </a:lstStyle>
          <a:p>
            <a:r>
              <a:rPr sz="1687" i="0" dirty="0">
                <a:latin typeface="Calibri" panose="020F0502020204030204" pitchFamily="34" charset="0"/>
                <a:cs typeface="Calibri" panose="020F0502020204030204" pitchFamily="34" charset="0"/>
              </a:rPr>
              <a:t>Personal Financial Management and Planning</a:t>
            </a:r>
          </a:p>
        </p:txBody>
      </p:sp>
      <p:sp>
        <p:nvSpPr>
          <p:cNvPr id="23" name="Workplace Safety">
            <a:extLst>
              <a:ext uri="{FF2B5EF4-FFF2-40B4-BE49-F238E27FC236}">
                <a16:creationId xmlns:a16="http://schemas.microsoft.com/office/drawing/2014/main" id="{55B45C43-DC1F-794B-8464-9B6604F358C9}"/>
              </a:ext>
            </a:extLst>
          </p:cNvPr>
          <p:cNvSpPr txBox="1"/>
          <p:nvPr/>
        </p:nvSpPr>
        <p:spPr>
          <a:xfrm>
            <a:off x="5226351" y="3780458"/>
            <a:ext cx="1646990"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i="1">
                <a:solidFill>
                  <a:srgbClr val="FFFFFF"/>
                </a:solidFill>
                <a:latin typeface="Gill Sans"/>
                <a:ea typeface="Gill Sans"/>
                <a:cs typeface="Gill Sans"/>
                <a:sym typeface="Gill Sans"/>
              </a:defRPr>
            </a:lvl1pPr>
          </a:lstStyle>
          <a:p>
            <a:r>
              <a:rPr sz="1687" i="0" dirty="0">
                <a:latin typeface="Calibri" panose="020F0502020204030204" pitchFamily="34" charset="0"/>
                <a:cs typeface="Calibri" panose="020F0502020204030204" pitchFamily="34" charset="0"/>
              </a:rPr>
              <a:t>Workplace Safety </a:t>
            </a:r>
          </a:p>
        </p:txBody>
      </p:sp>
      <p:sp>
        <p:nvSpPr>
          <p:cNvPr id="24" name="Foundational">
            <a:extLst>
              <a:ext uri="{FF2B5EF4-FFF2-40B4-BE49-F238E27FC236}">
                <a16:creationId xmlns:a16="http://schemas.microsoft.com/office/drawing/2014/main" id="{248D250B-9C77-2447-84C2-CEEA5D9CD7F1}"/>
              </a:ext>
            </a:extLst>
          </p:cNvPr>
          <p:cNvSpPr txBox="1"/>
          <p:nvPr/>
        </p:nvSpPr>
        <p:spPr>
          <a:xfrm rot="16200000">
            <a:off x="1828788" y="3366312"/>
            <a:ext cx="1579437" cy="3756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2400" cap="small">
                <a:solidFill>
                  <a:srgbClr val="FFFFFF"/>
                </a:solidFill>
                <a:latin typeface="Gill Sans SemiBold"/>
                <a:ea typeface="Gill Sans SemiBold"/>
                <a:cs typeface="Gill Sans SemiBold"/>
                <a:sym typeface="Gill Sans SemiBold"/>
              </a:defRPr>
            </a:lvl1pPr>
          </a:lstStyle>
          <a:p>
            <a:r>
              <a:rPr sz="1687" b="1" dirty="0">
                <a:latin typeface="Calibri" panose="020F0502020204030204" pitchFamily="34" charset="0"/>
                <a:cs typeface="Calibri" panose="020F0502020204030204" pitchFamily="34" charset="0"/>
              </a:rPr>
              <a:t>Foundational</a:t>
            </a:r>
          </a:p>
        </p:txBody>
      </p:sp>
      <p:sp>
        <p:nvSpPr>
          <p:cNvPr id="25" name="Rounded Rectangle">
            <a:extLst>
              <a:ext uri="{FF2B5EF4-FFF2-40B4-BE49-F238E27FC236}">
                <a16:creationId xmlns:a16="http://schemas.microsoft.com/office/drawing/2014/main" id="{0D2436BC-58F2-E346-93B9-D4313BB67502}"/>
              </a:ext>
            </a:extLst>
          </p:cNvPr>
          <p:cNvSpPr/>
          <p:nvPr/>
        </p:nvSpPr>
        <p:spPr>
          <a:xfrm>
            <a:off x="2816387" y="2952390"/>
            <a:ext cx="6682940" cy="360759"/>
          </a:xfrm>
          <a:prstGeom prst="roundRect">
            <a:avLst>
              <a:gd name="adj" fmla="val 33958"/>
            </a:avLst>
          </a:prstGeom>
          <a:solidFill>
            <a:srgbClr val="00845D"/>
          </a:solidFill>
          <a:ln w="12700">
            <a:miter lim="400000"/>
          </a:ln>
        </p:spPr>
        <p:txBody>
          <a:bodyPr lIns="35719" tIns="35719" rIns="35719" bIns="35719" anchor="ctr"/>
          <a:lstStyle/>
          <a:p>
            <a:pPr>
              <a:defRPr sz="2400" i="1">
                <a:solidFill>
                  <a:srgbClr val="FFFFFF"/>
                </a:solidFill>
                <a:latin typeface="Gill Sans"/>
                <a:ea typeface="Gill Sans"/>
                <a:cs typeface="Gill Sans"/>
                <a:sym typeface="Gill Sans"/>
              </a:defRPr>
            </a:pPr>
            <a:endParaRPr sz="1687" dirty="0">
              <a:latin typeface="Calibri" panose="020F0502020204030204" pitchFamily="34" charset="0"/>
              <a:cs typeface="Calibri" panose="020F0502020204030204" pitchFamily="34" charset="0"/>
            </a:endParaRPr>
          </a:p>
        </p:txBody>
      </p:sp>
      <p:sp>
        <p:nvSpPr>
          <p:cNvPr id="26" name="Employability Skills for College and Career Readiness">
            <a:extLst>
              <a:ext uri="{FF2B5EF4-FFF2-40B4-BE49-F238E27FC236}">
                <a16:creationId xmlns:a16="http://schemas.microsoft.com/office/drawing/2014/main" id="{4AB2DD2B-21F2-E44A-B63D-65B54F04446F}"/>
              </a:ext>
            </a:extLst>
          </p:cNvPr>
          <p:cNvSpPr txBox="1"/>
          <p:nvPr/>
        </p:nvSpPr>
        <p:spPr>
          <a:xfrm>
            <a:off x="3814593" y="2966890"/>
            <a:ext cx="4676217"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i="1">
                <a:solidFill>
                  <a:srgbClr val="FFFFFF"/>
                </a:solidFill>
                <a:latin typeface="Gill Sans"/>
                <a:ea typeface="Gill Sans"/>
                <a:cs typeface="Gill Sans"/>
                <a:sym typeface="Gill Sans"/>
              </a:defRPr>
            </a:lvl1pPr>
          </a:lstStyle>
          <a:p>
            <a:r>
              <a:rPr sz="1687" i="0" dirty="0">
                <a:latin typeface="Calibri" panose="020F0502020204030204" pitchFamily="34" charset="0"/>
                <a:cs typeface="Calibri" panose="020F0502020204030204" pitchFamily="34" charset="0"/>
              </a:rPr>
              <a:t>Employability Skills for College and Career Readiness</a:t>
            </a:r>
          </a:p>
        </p:txBody>
      </p:sp>
      <p:sp>
        <p:nvSpPr>
          <p:cNvPr id="27" name="Awareness…">
            <a:extLst>
              <a:ext uri="{FF2B5EF4-FFF2-40B4-BE49-F238E27FC236}">
                <a16:creationId xmlns:a16="http://schemas.microsoft.com/office/drawing/2014/main" id="{F8FFC340-7829-054A-AD41-7D93792DA0D0}"/>
              </a:ext>
            </a:extLst>
          </p:cNvPr>
          <p:cNvSpPr txBox="1"/>
          <p:nvPr/>
        </p:nvSpPr>
        <p:spPr>
          <a:xfrm>
            <a:off x="3387650" y="1932954"/>
            <a:ext cx="1313337" cy="532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lgn="ctr" defTabSz="383963">
              <a:defRPr sz="2400">
                <a:solidFill>
                  <a:srgbClr val="FFFFFF"/>
                </a:solidFill>
              </a:defRPr>
            </a:pPr>
            <a:r>
              <a:rPr sz="1687" dirty="0">
                <a:latin typeface="Calibri Light" panose="020F0302020204030204" pitchFamily="34" charset="0"/>
                <a:cs typeface="Calibri Light" panose="020F0302020204030204" pitchFamily="34" charset="0"/>
              </a:rPr>
              <a:t>Awareness</a:t>
            </a:r>
          </a:p>
          <a:p>
            <a:pPr algn="ctr" defTabSz="383963">
              <a:defRPr sz="2000">
                <a:solidFill>
                  <a:srgbClr val="FFFFFF"/>
                </a:solidFill>
              </a:defRPr>
            </a:pPr>
            <a:r>
              <a:rPr sz="1406" dirty="0">
                <a:latin typeface="Calibri Light" panose="020F0302020204030204" pitchFamily="34" charset="0"/>
                <a:cs typeface="Calibri Light" panose="020F0302020204030204" pitchFamily="34" charset="0"/>
              </a:rPr>
              <a:t>Grades 6-9</a:t>
            </a:r>
          </a:p>
        </p:txBody>
      </p:sp>
      <p:pic>
        <p:nvPicPr>
          <p:cNvPr id="28" name="Graphic 27" descr="Plant">
            <a:extLst>
              <a:ext uri="{FF2B5EF4-FFF2-40B4-BE49-F238E27FC236}">
                <a16:creationId xmlns:a16="http://schemas.microsoft.com/office/drawing/2014/main" id="{229154AC-D9F1-6549-A9A8-64D4149E5B2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298902" y="6045336"/>
            <a:ext cx="685800" cy="685800"/>
          </a:xfrm>
          <a:prstGeom prst="rect">
            <a:avLst/>
          </a:prstGeom>
        </p:spPr>
      </p:pic>
    </p:spTree>
    <p:extLst>
      <p:ext uri="{BB962C8B-B14F-4D97-AF65-F5344CB8AC3E}">
        <p14:creationId xmlns:p14="http://schemas.microsoft.com/office/powerpoint/2010/main" val="1509612935"/>
      </p:ext>
    </p:extLst>
  </p:cSld>
  <p:clrMapOvr>
    <a:masterClrMapping/>
  </p:clrMapOvr>
  <p:transition spd="med">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708BC78-A7EB-C946-9017-7E5871B2B667}"/>
              </a:ext>
            </a:extLst>
          </p:cNvPr>
          <p:cNvSpPr>
            <a:spLocks noGrp="1"/>
          </p:cNvSpPr>
          <p:nvPr>
            <p:ph type="body" sz="quarter" idx="15"/>
          </p:nvPr>
        </p:nvSpPr>
        <p:spPr>
          <a:xfrm>
            <a:off x="158517" y="6366012"/>
            <a:ext cx="3404634" cy="384857"/>
          </a:xfrm>
        </p:spPr>
        <p:txBody>
          <a:bodyPr/>
          <a:lstStyle/>
          <a:p>
            <a:endParaRPr lang="en-US" dirty="0"/>
          </a:p>
        </p:txBody>
      </p:sp>
      <p:sp>
        <p:nvSpPr>
          <p:cNvPr id="5" name="Rounded Rectangle">
            <a:extLst>
              <a:ext uri="{FF2B5EF4-FFF2-40B4-BE49-F238E27FC236}">
                <a16:creationId xmlns:a16="http://schemas.microsoft.com/office/drawing/2014/main" id="{F742D2EC-8C2E-644E-9130-38B2BBFF4CFF}"/>
              </a:ext>
            </a:extLst>
          </p:cNvPr>
          <p:cNvSpPr/>
          <p:nvPr/>
        </p:nvSpPr>
        <p:spPr>
          <a:xfrm>
            <a:off x="6384231" y="3334652"/>
            <a:ext cx="1481493" cy="3280446"/>
          </a:xfrm>
          <a:prstGeom prst="roundRect">
            <a:avLst>
              <a:gd name="adj" fmla="val 17544"/>
            </a:avLst>
          </a:prstGeom>
          <a:solidFill>
            <a:srgbClr val="DCDEE0">
              <a:alpha val="85104"/>
            </a:srgbClr>
          </a:solidFill>
          <a:ln w="38100">
            <a:solidFill>
              <a:srgbClr val="A6AAA9">
                <a:alpha val="85104"/>
              </a:srgbClr>
            </a:solidFill>
            <a:miter lim="400000"/>
          </a:ln>
        </p:spPr>
        <p:txBody>
          <a:bodyPr lIns="35719" tIns="35719" rIns="35719" bIns="35719" anchor="ctr"/>
          <a:lstStyle/>
          <a:p>
            <a:pPr defTabSz="383963">
              <a:defRPr sz="3000">
                <a:solidFill>
                  <a:srgbClr val="FFFFFF"/>
                </a:solidFill>
              </a:defRPr>
            </a:pPr>
            <a:endParaRPr sz="2109" dirty="0">
              <a:latin typeface="Calibri Light" panose="020F0302020204030204" pitchFamily="34" charset="0"/>
              <a:cs typeface="Calibri Light" panose="020F0302020204030204" pitchFamily="34" charset="0"/>
            </a:endParaRPr>
          </a:p>
        </p:txBody>
      </p:sp>
      <p:sp>
        <p:nvSpPr>
          <p:cNvPr id="6" name="Rounded Rectangle">
            <a:extLst>
              <a:ext uri="{FF2B5EF4-FFF2-40B4-BE49-F238E27FC236}">
                <a16:creationId xmlns:a16="http://schemas.microsoft.com/office/drawing/2014/main" id="{F0B6C31E-73B3-884F-8790-7EB64684C932}"/>
              </a:ext>
            </a:extLst>
          </p:cNvPr>
          <p:cNvSpPr/>
          <p:nvPr/>
        </p:nvSpPr>
        <p:spPr>
          <a:xfrm>
            <a:off x="8007355" y="3334652"/>
            <a:ext cx="1481493" cy="3280446"/>
          </a:xfrm>
          <a:prstGeom prst="roundRect">
            <a:avLst>
              <a:gd name="adj" fmla="val 17544"/>
            </a:avLst>
          </a:prstGeom>
          <a:solidFill>
            <a:srgbClr val="DCDEE0">
              <a:alpha val="85104"/>
            </a:srgbClr>
          </a:solidFill>
          <a:ln w="38100">
            <a:solidFill>
              <a:srgbClr val="A6AAA9">
                <a:alpha val="85104"/>
              </a:srgbClr>
            </a:solidFill>
            <a:miter lim="400000"/>
          </a:ln>
        </p:spPr>
        <p:txBody>
          <a:bodyPr lIns="35719" tIns="35719" rIns="35719" bIns="35719" anchor="ctr"/>
          <a:lstStyle/>
          <a:p>
            <a:pPr defTabSz="383963">
              <a:defRPr sz="3000">
                <a:solidFill>
                  <a:srgbClr val="FFFFFF"/>
                </a:solidFill>
              </a:defRPr>
            </a:pPr>
            <a:endParaRPr sz="2109" dirty="0">
              <a:latin typeface="Calibri Light" panose="020F0302020204030204" pitchFamily="34" charset="0"/>
              <a:cs typeface="Calibri Light" panose="020F0302020204030204" pitchFamily="34" charset="0"/>
            </a:endParaRPr>
          </a:p>
        </p:txBody>
      </p:sp>
      <p:sp>
        <p:nvSpPr>
          <p:cNvPr id="7" name="Rounded Rectangle">
            <a:extLst>
              <a:ext uri="{FF2B5EF4-FFF2-40B4-BE49-F238E27FC236}">
                <a16:creationId xmlns:a16="http://schemas.microsoft.com/office/drawing/2014/main" id="{A1EFCC5A-6546-3848-8C96-EC92CE755BA1}"/>
              </a:ext>
            </a:extLst>
          </p:cNvPr>
          <p:cNvSpPr/>
          <p:nvPr/>
        </p:nvSpPr>
        <p:spPr>
          <a:xfrm>
            <a:off x="4761107" y="3334652"/>
            <a:ext cx="1481493" cy="3280446"/>
          </a:xfrm>
          <a:prstGeom prst="roundRect">
            <a:avLst>
              <a:gd name="adj" fmla="val 17544"/>
            </a:avLst>
          </a:prstGeom>
          <a:solidFill>
            <a:srgbClr val="DCDEE0">
              <a:alpha val="85104"/>
            </a:srgbClr>
          </a:solidFill>
          <a:ln w="38100">
            <a:solidFill>
              <a:srgbClr val="A6AAA9">
                <a:alpha val="85104"/>
              </a:srgbClr>
            </a:solidFill>
            <a:miter lim="400000"/>
          </a:ln>
        </p:spPr>
        <p:txBody>
          <a:bodyPr lIns="35719" tIns="35719" rIns="35719" bIns="35719" anchor="ctr"/>
          <a:lstStyle/>
          <a:p>
            <a:pPr defTabSz="383963">
              <a:defRPr sz="3000">
                <a:solidFill>
                  <a:srgbClr val="FFFFFF"/>
                </a:solidFill>
              </a:defRPr>
            </a:pPr>
            <a:endParaRPr sz="2109" dirty="0">
              <a:latin typeface="Calibri Light" panose="020F0302020204030204" pitchFamily="34" charset="0"/>
              <a:cs typeface="Calibri Light" panose="020F0302020204030204" pitchFamily="34" charset="0"/>
            </a:endParaRPr>
          </a:p>
        </p:txBody>
      </p:sp>
      <p:sp>
        <p:nvSpPr>
          <p:cNvPr id="8" name="Arrow">
            <a:extLst>
              <a:ext uri="{FF2B5EF4-FFF2-40B4-BE49-F238E27FC236}">
                <a16:creationId xmlns:a16="http://schemas.microsoft.com/office/drawing/2014/main" id="{7C761642-EC96-6440-A431-BF66439CE885}"/>
              </a:ext>
            </a:extLst>
          </p:cNvPr>
          <p:cNvSpPr/>
          <p:nvPr/>
        </p:nvSpPr>
        <p:spPr>
          <a:xfrm>
            <a:off x="4234981" y="5769071"/>
            <a:ext cx="6300138" cy="921284"/>
          </a:xfrm>
          <a:prstGeom prst="rightArrow">
            <a:avLst>
              <a:gd name="adj1" fmla="val 63220"/>
              <a:gd name="adj2" fmla="val 80903"/>
            </a:avLst>
          </a:prstGeom>
          <a:solidFill>
            <a:srgbClr val="0365C0">
              <a:alpha val="90008"/>
            </a:srgbClr>
          </a:solidFill>
          <a:ln w="12700">
            <a:miter lim="400000"/>
          </a:ln>
          <a:effectLst>
            <a:outerShdw blurRad="127000" dist="54193" dir="5311162" rotWithShape="0">
              <a:srgbClr val="000000">
                <a:alpha val="50000"/>
              </a:srgbClr>
            </a:outerShdw>
          </a:effectLst>
        </p:spPr>
        <p:txBody>
          <a:bodyPr lIns="35719" tIns="35719" rIns="35719" bIns="35719" anchor="ctr"/>
          <a:lstStyle/>
          <a:p>
            <a:pPr>
              <a:defRPr sz="2400">
                <a:solidFill>
                  <a:srgbClr val="FFFFFF"/>
                </a:solidFill>
                <a:latin typeface="Helvetica Light"/>
                <a:ea typeface="Helvetica Light"/>
                <a:cs typeface="Helvetica Light"/>
                <a:sym typeface="Helvetica Light"/>
              </a:defRPr>
            </a:pPr>
            <a:endParaRPr sz="1687"/>
          </a:p>
        </p:txBody>
      </p:sp>
      <p:sp>
        <p:nvSpPr>
          <p:cNvPr id="9" name="Arrow">
            <a:extLst>
              <a:ext uri="{FF2B5EF4-FFF2-40B4-BE49-F238E27FC236}">
                <a16:creationId xmlns:a16="http://schemas.microsoft.com/office/drawing/2014/main" id="{8AF39232-0525-E04E-9A4F-4CD955125A8C}"/>
              </a:ext>
            </a:extLst>
          </p:cNvPr>
          <p:cNvSpPr/>
          <p:nvPr/>
        </p:nvSpPr>
        <p:spPr>
          <a:xfrm>
            <a:off x="4234981" y="5187841"/>
            <a:ext cx="6300138" cy="921284"/>
          </a:xfrm>
          <a:prstGeom prst="rightArrow">
            <a:avLst>
              <a:gd name="adj1" fmla="val 63220"/>
              <a:gd name="adj2" fmla="val 80903"/>
            </a:avLst>
          </a:prstGeom>
          <a:solidFill>
            <a:srgbClr val="70BF41">
              <a:alpha val="90008"/>
            </a:srgbClr>
          </a:solidFill>
          <a:ln w="12700">
            <a:miter lim="400000"/>
          </a:ln>
          <a:effectLst>
            <a:outerShdw blurRad="127000" dist="54193" dir="5311162" rotWithShape="0">
              <a:srgbClr val="000000">
                <a:alpha val="50000"/>
              </a:srgbClr>
            </a:outerShdw>
          </a:effectLst>
        </p:spPr>
        <p:txBody>
          <a:bodyPr lIns="35719" tIns="35719" rIns="35719" bIns="35719" anchor="ctr"/>
          <a:lstStyle/>
          <a:p>
            <a:pPr>
              <a:defRPr sz="2400">
                <a:solidFill>
                  <a:srgbClr val="FFFFFF"/>
                </a:solidFill>
                <a:latin typeface="Helvetica Light"/>
                <a:ea typeface="Helvetica Light"/>
                <a:cs typeface="Helvetica Light"/>
                <a:sym typeface="Helvetica Light"/>
              </a:defRPr>
            </a:pPr>
            <a:endParaRPr sz="1687"/>
          </a:p>
        </p:txBody>
      </p:sp>
      <p:sp>
        <p:nvSpPr>
          <p:cNvPr id="10" name="Arrow">
            <a:extLst>
              <a:ext uri="{FF2B5EF4-FFF2-40B4-BE49-F238E27FC236}">
                <a16:creationId xmlns:a16="http://schemas.microsoft.com/office/drawing/2014/main" id="{47EEF02B-AC62-E941-83EE-614C30CA2BCE}"/>
              </a:ext>
            </a:extLst>
          </p:cNvPr>
          <p:cNvSpPr/>
          <p:nvPr/>
        </p:nvSpPr>
        <p:spPr>
          <a:xfrm>
            <a:off x="4234981" y="4606611"/>
            <a:ext cx="6300138" cy="921284"/>
          </a:xfrm>
          <a:prstGeom prst="rightArrow">
            <a:avLst>
              <a:gd name="adj1" fmla="val 63220"/>
              <a:gd name="adj2" fmla="val 80903"/>
            </a:avLst>
          </a:prstGeom>
          <a:solidFill>
            <a:srgbClr val="DCBD23">
              <a:alpha val="90008"/>
            </a:srgbClr>
          </a:solidFill>
          <a:ln w="12700">
            <a:miter lim="400000"/>
          </a:ln>
          <a:effectLst>
            <a:outerShdw blurRad="127000" dist="54193" dir="5311162" rotWithShape="0">
              <a:srgbClr val="000000">
                <a:alpha val="50000"/>
              </a:srgbClr>
            </a:outerShdw>
          </a:effectLst>
        </p:spPr>
        <p:txBody>
          <a:bodyPr lIns="35719" tIns="35719" rIns="35719" bIns="35719" anchor="ctr"/>
          <a:lstStyle/>
          <a:p>
            <a:pPr>
              <a:defRPr sz="2400">
                <a:solidFill>
                  <a:srgbClr val="FFFFFF"/>
                </a:solidFill>
                <a:latin typeface="Helvetica Light"/>
                <a:ea typeface="Helvetica Light"/>
                <a:cs typeface="Helvetica Light"/>
                <a:sym typeface="Helvetica Light"/>
              </a:defRPr>
            </a:pPr>
            <a:endParaRPr sz="1687"/>
          </a:p>
        </p:txBody>
      </p:sp>
      <p:sp>
        <p:nvSpPr>
          <p:cNvPr id="11" name="Arrow">
            <a:extLst>
              <a:ext uri="{FF2B5EF4-FFF2-40B4-BE49-F238E27FC236}">
                <a16:creationId xmlns:a16="http://schemas.microsoft.com/office/drawing/2014/main" id="{86E6C268-DD76-0E4C-8A42-14975F0BC77C}"/>
              </a:ext>
            </a:extLst>
          </p:cNvPr>
          <p:cNvSpPr/>
          <p:nvPr/>
        </p:nvSpPr>
        <p:spPr>
          <a:xfrm>
            <a:off x="4234981" y="4034591"/>
            <a:ext cx="6300138" cy="921284"/>
          </a:xfrm>
          <a:prstGeom prst="rightArrow">
            <a:avLst>
              <a:gd name="adj1" fmla="val 63220"/>
              <a:gd name="adj2" fmla="val 80903"/>
            </a:avLst>
          </a:prstGeom>
          <a:solidFill>
            <a:srgbClr val="F39019">
              <a:alpha val="90008"/>
            </a:srgbClr>
          </a:solidFill>
          <a:ln w="12700">
            <a:miter lim="400000"/>
          </a:ln>
          <a:effectLst>
            <a:outerShdw blurRad="127000" dist="54193" dir="5311162" rotWithShape="0">
              <a:srgbClr val="000000">
                <a:alpha val="50000"/>
              </a:srgbClr>
            </a:outerShdw>
          </a:effectLst>
        </p:spPr>
        <p:txBody>
          <a:bodyPr lIns="35719" tIns="35719" rIns="35719" bIns="35719" anchor="ctr"/>
          <a:lstStyle/>
          <a:p>
            <a:pPr>
              <a:defRPr sz="2400">
                <a:solidFill>
                  <a:srgbClr val="FFFFFF"/>
                </a:solidFill>
                <a:latin typeface="Helvetica Light"/>
                <a:ea typeface="Helvetica Light"/>
                <a:cs typeface="Helvetica Light"/>
                <a:sym typeface="Helvetica Light"/>
              </a:defRPr>
            </a:pPr>
            <a:endParaRPr sz="1687"/>
          </a:p>
        </p:txBody>
      </p:sp>
      <p:sp>
        <p:nvSpPr>
          <p:cNvPr id="12" name="Arrow">
            <a:extLst>
              <a:ext uri="{FF2B5EF4-FFF2-40B4-BE49-F238E27FC236}">
                <a16:creationId xmlns:a16="http://schemas.microsoft.com/office/drawing/2014/main" id="{50859357-D61E-9447-AD53-F000DA29B57D}"/>
              </a:ext>
            </a:extLst>
          </p:cNvPr>
          <p:cNvSpPr/>
          <p:nvPr/>
        </p:nvSpPr>
        <p:spPr>
          <a:xfrm>
            <a:off x="4234981" y="3458211"/>
            <a:ext cx="6300138" cy="921284"/>
          </a:xfrm>
          <a:prstGeom prst="rightArrow">
            <a:avLst>
              <a:gd name="adj1" fmla="val 63220"/>
              <a:gd name="adj2" fmla="val 80903"/>
            </a:avLst>
          </a:prstGeom>
          <a:solidFill>
            <a:srgbClr val="C82506">
              <a:alpha val="90008"/>
            </a:srgbClr>
          </a:solidFill>
          <a:ln w="12700">
            <a:miter lim="400000"/>
          </a:ln>
          <a:effectLst>
            <a:outerShdw blurRad="127000" dist="54193" dir="5311162" rotWithShape="0">
              <a:srgbClr val="000000">
                <a:alpha val="50000"/>
              </a:srgbClr>
            </a:outerShdw>
          </a:effectLst>
        </p:spPr>
        <p:txBody>
          <a:bodyPr lIns="35719" tIns="35719" rIns="35719" bIns="35719" anchor="ctr"/>
          <a:lstStyle/>
          <a:p>
            <a:pPr>
              <a:defRPr sz="2400">
                <a:solidFill>
                  <a:srgbClr val="FFFFFF"/>
                </a:solidFill>
                <a:latin typeface="Helvetica Light"/>
                <a:ea typeface="Helvetica Light"/>
                <a:cs typeface="Helvetica Light"/>
                <a:sym typeface="Helvetica Light"/>
              </a:defRPr>
            </a:pPr>
            <a:endParaRPr sz="1687"/>
          </a:p>
        </p:txBody>
      </p:sp>
      <p:sp>
        <p:nvSpPr>
          <p:cNvPr id="13" name="Graded">
            <a:extLst>
              <a:ext uri="{FF2B5EF4-FFF2-40B4-BE49-F238E27FC236}">
                <a16:creationId xmlns:a16="http://schemas.microsoft.com/office/drawing/2014/main" id="{B82D8BDE-D85B-6F44-84BA-10FD41ADFA1B}"/>
              </a:ext>
            </a:extLst>
          </p:cNvPr>
          <p:cNvSpPr txBox="1"/>
          <p:nvPr/>
        </p:nvSpPr>
        <p:spPr>
          <a:xfrm>
            <a:off x="4894354" y="3253531"/>
            <a:ext cx="1214998" cy="492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546100">
              <a:defRPr sz="2400">
                <a:solidFill>
                  <a:srgbClr val="53585F"/>
                </a:solidFill>
              </a:defRPr>
            </a:lvl1pPr>
          </a:lstStyle>
          <a:p>
            <a:pPr algn="ctr"/>
            <a:r>
              <a:rPr sz="1687" dirty="0">
                <a:latin typeface="Calibri Light" panose="020F0302020204030204" pitchFamily="34" charset="0"/>
                <a:cs typeface="Calibri Light" panose="020F0302020204030204" pitchFamily="34" charset="0"/>
              </a:rPr>
              <a:t>Graded</a:t>
            </a:r>
          </a:p>
        </p:txBody>
      </p:sp>
      <p:sp>
        <p:nvSpPr>
          <p:cNvPr id="14" name="Five Immersion SAE categories span three levels of motivation.">
            <a:extLst>
              <a:ext uri="{FF2B5EF4-FFF2-40B4-BE49-F238E27FC236}">
                <a16:creationId xmlns:a16="http://schemas.microsoft.com/office/drawing/2014/main" id="{4C7BF4D6-85CA-C843-B3D9-D4FB2E154550}"/>
              </a:ext>
            </a:extLst>
          </p:cNvPr>
          <p:cNvSpPr txBox="1"/>
          <p:nvPr/>
        </p:nvSpPr>
        <p:spPr>
          <a:xfrm>
            <a:off x="4076862" y="2981309"/>
            <a:ext cx="6300139" cy="4001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lgn="ctr">
              <a:defRPr sz="2500" i="1"/>
            </a:pPr>
            <a:r>
              <a:rPr sz="1758" dirty="0">
                <a:latin typeface="Calibri Light" panose="020F0302020204030204" pitchFamily="34" charset="0"/>
                <a:cs typeface="Calibri Light" panose="020F0302020204030204" pitchFamily="34" charset="0"/>
              </a:rPr>
              <a:t>Five </a:t>
            </a:r>
            <a:r>
              <a:rPr sz="1758" dirty="0">
                <a:latin typeface="Calibri" panose="020F0502020204030204" pitchFamily="34" charset="0"/>
                <a:ea typeface="Gill Sans"/>
                <a:cs typeface="Calibri" panose="020F0502020204030204" pitchFamily="34" charset="0"/>
                <a:sym typeface="Gill Sans"/>
              </a:rPr>
              <a:t>Immersion SAE</a:t>
            </a:r>
            <a:r>
              <a:rPr sz="1758" dirty="0">
                <a:latin typeface="Calibri Light" panose="020F0302020204030204" pitchFamily="34" charset="0"/>
                <a:cs typeface="Calibri Light" panose="020F0302020204030204" pitchFamily="34" charset="0"/>
              </a:rPr>
              <a:t> categories span three levels of motivation.</a:t>
            </a:r>
          </a:p>
        </p:txBody>
      </p:sp>
      <p:sp>
        <p:nvSpPr>
          <p:cNvPr id="15" name="Rounded Rectangle">
            <a:extLst>
              <a:ext uri="{FF2B5EF4-FFF2-40B4-BE49-F238E27FC236}">
                <a16:creationId xmlns:a16="http://schemas.microsoft.com/office/drawing/2014/main" id="{BC9AF554-2EC1-704C-869B-2A39FE48F464}"/>
              </a:ext>
            </a:extLst>
          </p:cNvPr>
          <p:cNvSpPr/>
          <p:nvPr/>
        </p:nvSpPr>
        <p:spPr>
          <a:xfrm>
            <a:off x="3795992" y="3040673"/>
            <a:ext cx="6807199" cy="3710196"/>
          </a:xfrm>
          <a:prstGeom prst="roundRect">
            <a:avLst>
              <a:gd name="adj" fmla="val 8184"/>
            </a:avLst>
          </a:prstGeom>
          <a:ln w="38100">
            <a:solidFill>
              <a:srgbClr val="A6AAA9"/>
            </a:solidFill>
            <a:prstDash val="sysDot"/>
            <a:miter lim="400000"/>
          </a:ln>
        </p:spPr>
        <p:txBody>
          <a:bodyPr lIns="35719" tIns="35719" rIns="35719" bIns="35719" anchor="ctr"/>
          <a:lstStyle/>
          <a:p>
            <a:pPr>
              <a:defRPr sz="2400">
                <a:solidFill>
                  <a:srgbClr val="FFFFFF"/>
                </a:solidFill>
                <a:latin typeface="Helvetica Light"/>
                <a:ea typeface="Helvetica Light"/>
                <a:cs typeface="Helvetica Light"/>
                <a:sym typeface="Helvetica Light"/>
              </a:defRPr>
            </a:pPr>
            <a:endParaRPr sz="1687"/>
          </a:p>
        </p:txBody>
      </p:sp>
      <p:sp>
        <p:nvSpPr>
          <p:cNvPr id="16" name="Rounded Rectangle">
            <a:extLst>
              <a:ext uri="{FF2B5EF4-FFF2-40B4-BE49-F238E27FC236}">
                <a16:creationId xmlns:a16="http://schemas.microsoft.com/office/drawing/2014/main" id="{D9E8F71E-97B6-384C-A3DA-0727593BB770}"/>
              </a:ext>
            </a:extLst>
          </p:cNvPr>
          <p:cNvSpPr/>
          <p:nvPr/>
        </p:nvSpPr>
        <p:spPr>
          <a:xfrm>
            <a:off x="7016102" y="152473"/>
            <a:ext cx="2367932" cy="2807082"/>
          </a:xfrm>
          <a:prstGeom prst="roundRect">
            <a:avLst>
              <a:gd name="adj" fmla="val 11865"/>
            </a:avLst>
          </a:prstGeom>
          <a:solidFill>
            <a:srgbClr val="808785">
              <a:alpha val="85104"/>
            </a:srgbClr>
          </a:solidFill>
          <a:ln w="12700">
            <a:miter lim="400000"/>
          </a:ln>
        </p:spPr>
        <p:txBody>
          <a:bodyPr lIns="35719" tIns="35719" rIns="35719" bIns="35719" anchor="ctr"/>
          <a:lstStyle/>
          <a:p>
            <a:pPr defTabSz="383963">
              <a:defRPr sz="3000">
                <a:solidFill>
                  <a:srgbClr val="FFFFFF"/>
                </a:solidFill>
              </a:defRPr>
            </a:pPr>
            <a:endParaRPr sz="2109" dirty="0">
              <a:latin typeface="Calibri Light" panose="020F0302020204030204" pitchFamily="34" charset="0"/>
              <a:cs typeface="Calibri Light" panose="020F0302020204030204" pitchFamily="34" charset="0"/>
            </a:endParaRPr>
          </a:p>
        </p:txBody>
      </p:sp>
      <p:sp>
        <p:nvSpPr>
          <p:cNvPr id="17" name="Rounded Rectangle">
            <a:extLst>
              <a:ext uri="{FF2B5EF4-FFF2-40B4-BE49-F238E27FC236}">
                <a16:creationId xmlns:a16="http://schemas.microsoft.com/office/drawing/2014/main" id="{CDAC39C1-EAED-0742-B60E-F061208C1268}"/>
              </a:ext>
            </a:extLst>
          </p:cNvPr>
          <p:cNvSpPr/>
          <p:nvPr/>
        </p:nvSpPr>
        <p:spPr>
          <a:xfrm>
            <a:off x="2791521" y="152473"/>
            <a:ext cx="2367931" cy="2807082"/>
          </a:xfrm>
          <a:prstGeom prst="roundRect">
            <a:avLst>
              <a:gd name="adj" fmla="val 11865"/>
            </a:avLst>
          </a:prstGeom>
          <a:solidFill>
            <a:srgbClr val="808785">
              <a:alpha val="85104"/>
            </a:srgbClr>
          </a:solidFill>
          <a:ln w="12700">
            <a:miter lim="400000"/>
          </a:ln>
        </p:spPr>
        <p:txBody>
          <a:bodyPr lIns="35719" tIns="35719" rIns="35719" bIns="35719" anchor="ctr"/>
          <a:lstStyle/>
          <a:p>
            <a:pPr defTabSz="383963">
              <a:defRPr sz="3000">
                <a:solidFill>
                  <a:srgbClr val="FFFFFF"/>
                </a:solidFill>
              </a:defRPr>
            </a:pPr>
            <a:endParaRPr sz="2109" dirty="0">
              <a:latin typeface="Calibri Light" panose="020F0302020204030204" pitchFamily="34" charset="0"/>
              <a:cs typeface="Calibri Light" panose="020F0302020204030204" pitchFamily="34" charset="0"/>
            </a:endParaRPr>
          </a:p>
        </p:txBody>
      </p:sp>
      <p:sp>
        <p:nvSpPr>
          <p:cNvPr id="18" name="Advanced…">
            <a:extLst>
              <a:ext uri="{FF2B5EF4-FFF2-40B4-BE49-F238E27FC236}">
                <a16:creationId xmlns:a16="http://schemas.microsoft.com/office/drawing/2014/main" id="{FDCCC73F-D489-924F-88DB-556073985A8C}"/>
              </a:ext>
            </a:extLst>
          </p:cNvPr>
          <p:cNvSpPr txBox="1"/>
          <p:nvPr/>
        </p:nvSpPr>
        <p:spPr>
          <a:xfrm>
            <a:off x="7543399" y="152395"/>
            <a:ext cx="1313336" cy="532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lgn="ctr" defTabSz="383963">
              <a:defRPr sz="2400">
                <a:solidFill>
                  <a:srgbClr val="FFFFFF"/>
                </a:solidFill>
              </a:defRPr>
            </a:pPr>
            <a:r>
              <a:rPr sz="1687" dirty="0">
                <a:latin typeface="Calibri Light" panose="020F0302020204030204" pitchFamily="34" charset="0"/>
                <a:cs typeface="Calibri Light" panose="020F0302020204030204" pitchFamily="34" charset="0"/>
              </a:rPr>
              <a:t>Advanced</a:t>
            </a:r>
          </a:p>
          <a:p>
            <a:pPr algn="ctr" defTabSz="383963">
              <a:defRPr sz="2000">
                <a:solidFill>
                  <a:srgbClr val="FFFFFF"/>
                </a:solidFill>
              </a:defRPr>
            </a:pPr>
            <a:r>
              <a:rPr sz="1406" dirty="0">
                <a:latin typeface="Calibri Light" panose="020F0302020204030204" pitchFamily="34" charset="0"/>
                <a:cs typeface="Calibri Light" panose="020F0302020204030204" pitchFamily="34" charset="0"/>
              </a:rPr>
              <a:t>Grades 11-12</a:t>
            </a:r>
          </a:p>
        </p:txBody>
      </p:sp>
      <p:sp>
        <p:nvSpPr>
          <p:cNvPr id="19" name="Rounded Rectangle">
            <a:extLst>
              <a:ext uri="{FF2B5EF4-FFF2-40B4-BE49-F238E27FC236}">
                <a16:creationId xmlns:a16="http://schemas.microsoft.com/office/drawing/2014/main" id="{7EADC2BF-4ED8-F54F-B3AB-1A4BBA93CB32}"/>
              </a:ext>
            </a:extLst>
          </p:cNvPr>
          <p:cNvSpPr/>
          <p:nvPr/>
        </p:nvSpPr>
        <p:spPr>
          <a:xfrm>
            <a:off x="4903811" y="152473"/>
            <a:ext cx="2367931" cy="2807082"/>
          </a:xfrm>
          <a:prstGeom prst="roundRect">
            <a:avLst>
              <a:gd name="adj" fmla="val 11865"/>
            </a:avLst>
          </a:prstGeom>
          <a:solidFill>
            <a:srgbClr val="808785">
              <a:alpha val="85104"/>
            </a:srgbClr>
          </a:solidFill>
          <a:ln w="12700">
            <a:miter lim="400000"/>
          </a:ln>
        </p:spPr>
        <p:txBody>
          <a:bodyPr lIns="35719" tIns="35719" rIns="35719" bIns="35719" anchor="ctr"/>
          <a:lstStyle/>
          <a:p>
            <a:pPr defTabSz="383963">
              <a:defRPr sz="3000">
                <a:solidFill>
                  <a:srgbClr val="FFFFFF"/>
                </a:solidFill>
              </a:defRPr>
            </a:pPr>
            <a:endParaRPr sz="2109" dirty="0">
              <a:latin typeface="Calibri Light" panose="020F0302020204030204" pitchFamily="34" charset="0"/>
              <a:cs typeface="Calibri Light" panose="020F0302020204030204" pitchFamily="34" charset="0"/>
            </a:endParaRPr>
          </a:p>
        </p:txBody>
      </p:sp>
      <p:sp>
        <p:nvSpPr>
          <p:cNvPr id="20" name="Intermediate…">
            <a:extLst>
              <a:ext uri="{FF2B5EF4-FFF2-40B4-BE49-F238E27FC236}">
                <a16:creationId xmlns:a16="http://schemas.microsoft.com/office/drawing/2014/main" id="{EAC42F7E-7B7A-6B4C-8C98-0984BFB52B30}"/>
              </a:ext>
            </a:extLst>
          </p:cNvPr>
          <p:cNvSpPr txBox="1"/>
          <p:nvPr/>
        </p:nvSpPr>
        <p:spPr>
          <a:xfrm>
            <a:off x="5431108" y="171379"/>
            <a:ext cx="1313336" cy="532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lgn="ctr" defTabSz="383963">
              <a:defRPr sz="2400">
                <a:solidFill>
                  <a:srgbClr val="FFFFFF"/>
                </a:solidFill>
              </a:defRPr>
            </a:pPr>
            <a:r>
              <a:rPr sz="1687" dirty="0">
                <a:latin typeface="Calibri Light" panose="020F0302020204030204" pitchFamily="34" charset="0"/>
                <a:cs typeface="Calibri Light" panose="020F0302020204030204" pitchFamily="34" charset="0"/>
              </a:rPr>
              <a:t>Intermediate</a:t>
            </a:r>
          </a:p>
          <a:p>
            <a:pPr algn="ctr" defTabSz="383963">
              <a:defRPr sz="2000">
                <a:solidFill>
                  <a:srgbClr val="FFFFFF"/>
                </a:solidFill>
              </a:defRPr>
            </a:pPr>
            <a:r>
              <a:rPr sz="1406" dirty="0">
                <a:latin typeface="Calibri Light" panose="020F0302020204030204" pitchFamily="34" charset="0"/>
                <a:cs typeface="Calibri Light" panose="020F0302020204030204" pitchFamily="34" charset="0"/>
              </a:rPr>
              <a:t>Grades 9-11</a:t>
            </a:r>
          </a:p>
        </p:txBody>
      </p:sp>
      <p:sp>
        <p:nvSpPr>
          <p:cNvPr id="21" name="Arrow">
            <a:extLst>
              <a:ext uri="{FF2B5EF4-FFF2-40B4-BE49-F238E27FC236}">
                <a16:creationId xmlns:a16="http://schemas.microsoft.com/office/drawing/2014/main" id="{50A40E9C-27E6-C845-978B-F27CBB086225}"/>
              </a:ext>
            </a:extLst>
          </p:cNvPr>
          <p:cNvSpPr/>
          <p:nvPr/>
        </p:nvSpPr>
        <p:spPr>
          <a:xfrm>
            <a:off x="2381010" y="476728"/>
            <a:ext cx="8089215" cy="2592416"/>
          </a:xfrm>
          <a:prstGeom prst="rightArrow">
            <a:avLst>
              <a:gd name="adj1" fmla="val 82884"/>
              <a:gd name="adj2" fmla="val 32955"/>
            </a:avLst>
          </a:prstGeom>
          <a:solidFill>
            <a:srgbClr val="005543"/>
          </a:solidFill>
          <a:ln w="12700">
            <a:miter lim="400000"/>
          </a:ln>
          <a:effectLst>
            <a:outerShdw blurRad="127000" dist="54193" dir="4654599" rotWithShape="0">
              <a:srgbClr val="000000">
                <a:alpha val="50000"/>
              </a:srgbClr>
            </a:outerShdw>
          </a:effectLst>
        </p:spPr>
        <p:txBody>
          <a:bodyPr lIns="35719" tIns="35719" rIns="35719" bIns="35719" anchor="ctr"/>
          <a:lstStyle/>
          <a:p>
            <a:pPr>
              <a:defRPr sz="2400">
                <a:solidFill>
                  <a:srgbClr val="FFFFFF"/>
                </a:solidFill>
                <a:latin typeface="Helvetica Light"/>
                <a:ea typeface="Helvetica Light"/>
                <a:cs typeface="Helvetica Light"/>
                <a:sym typeface="Helvetica Light"/>
              </a:defRPr>
            </a:pPr>
            <a:endParaRPr sz="1687"/>
          </a:p>
        </p:txBody>
      </p:sp>
      <p:grpSp>
        <p:nvGrpSpPr>
          <p:cNvPr id="22" name="Group">
            <a:extLst>
              <a:ext uri="{FF2B5EF4-FFF2-40B4-BE49-F238E27FC236}">
                <a16:creationId xmlns:a16="http://schemas.microsoft.com/office/drawing/2014/main" id="{8FCBE0A1-EFD7-C344-9F8C-6E498297DD74}"/>
              </a:ext>
            </a:extLst>
          </p:cNvPr>
          <p:cNvGrpSpPr/>
          <p:nvPr/>
        </p:nvGrpSpPr>
        <p:grpSpPr>
          <a:xfrm>
            <a:off x="1582863" y="1145189"/>
            <a:ext cx="768843" cy="1225075"/>
            <a:chOff x="0" y="-58"/>
            <a:chExt cx="1093465" cy="1742328"/>
          </a:xfrm>
        </p:grpSpPr>
        <p:pic>
          <p:nvPicPr>
            <p:cNvPr id="23" name="Image" descr="Image">
              <a:extLst>
                <a:ext uri="{FF2B5EF4-FFF2-40B4-BE49-F238E27FC236}">
                  <a16:creationId xmlns:a16="http://schemas.microsoft.com/office/drawing/2014/main" id="{3FF4C0C3-1B38-324A-A101-E3CD1CFAE3AB}"/>
                </a:ext>
              </a:extLst>
            </p:cNvPr>
            <p:cNvPicPr>
              <a:picLocks noChangeAspect="1"/>
            </p:cNvPicPr>
            <p:nvPr/>
          </p:nvPicPr>
          <p:blipFill>
            <a:blip r:embed="rId3"/>
            <a:srcRect l="43070" t="8554" r="35127" b="3582"/>
            <a:stretch>
              <a:fillRect/>
            </a:stretch>
          </p:blipFill>
          <p:spPr>
            <a:xfrm>
              <a:off x="404868" y="-59"/>
              <a:ext cx="688598" cy="1563380"/>
            </a:xfrm>
            <a:custGeom>
              <a:avLst/>
              <a:gdLst/>
              <a:ahLst/>
              <a:cxnLst>
                <a:cxn ang="0">
                  <a:pos x="wd2" y="hd2"/>
                </a:cxn>
                <a:cxn ang="5400000">
                  <a:pos x="wd2" y="hd2"/>
                </a:cxn>
                <a:cxn ang="10800000">
                  <a:pos x="wd2" y="hd2"/>
                </a:cxn>
                <a:cxn ang="16200000">
                  <a:pos x="wd2" y="hd2"/>
                </a:cxn>
              </a:cxnLst>
              <a:rect l="0" t="0" r="r" b="b"/>
              <a:pathLst>
                <a:path w="21588" h="21546" extrusionOk="0">
                  <a:moveTo>
                    <a:pt x="9395" y="1"/>
                  </a:moveTo>
                  <a:cubicBezTo>
                    <a:pt x="8695" y="-12"/>
                    <a:pt x="7998" y="131"/>
                    <a:pt x="7155" y="444"/>
                  </a:cubicBezTo>
                  <a:lnTo>
                    <a:pt x="6371" y="739"/>
                  </a:lnTo>
                  <a:lnTo>
                    <a:pt x="6434" y="1171"/>
                  </a:lnTo>
                  <a:cubicBezTo>
                    <a:pt x="6467" y="1411"/>
                    <a:pt x="6629" y="1822"/>
                    <a:pt x="6794" y="2079"/>
                  </a:cubicBezTo>
                  <a:cubicBezTo>
                    <a:pt x="7260" y="2808"/>
                    <a:pt x="7178" y="3155"/>
                    <a:pt x="6521" y="3255"/>
                  </a:cubicBezTo>
                  <a:cubicBezTo>
                    <a:pt x="6275" y="3293"/>
                    <a:pt x="6160" y="3346"/>
                    <a:pt x="6160" y="3419"/>
                  </a:cubicBezTo>
                  <a:cubicBezTo>
                    <a:pt x="6160" y="3604"/>
                    <a:pt x="5847" y="3808"/>
                    <a:pt x="5326" y="3955"/>
                  </a:cubicBezTo>
                  <a:cubicBezTo>
                    <a:pt x="5050" y="4034"/>
                    <a:pt x="4608" y="4193"/>
                    <a:pt x="4343" y="4316"/>
                  </a:cubicBezTo>
                  <a:cubicBezTo>
                    <a:pt x="4056" y="4451"/>
                    <a:pt x="3763" y="4546"/>
                    <a:pt x="3609" y="4546"/>
                  </a:cubicBezTo>
                  <a:cubicBezTo>
                    <a:pt x="3393" y="4546"/>
                    <a:pt x="3362" y="4567"/>
                    <a:pt x="3423" y="4672"/>
                  </a:cubicBezTo>
                  <a:cubicBezTo>
                    <a:pt x="3485" y="4781"/>
                    <a:pt x="3410" y="4817"/>
                    <a:pt x="2875" y="4967"/>
                  </a:cubicBezTo>
                  <a:cubicBezTo>
                    <a:pt x="2128" y="5177"/>
                    <a:pt x="1677" y="5405"/>
                    <a:pt x="1332" y="5744"/>
                  </a:cubicBezTo>
                  <a:cubicBezTo>
                    <a:pt x="1144" y="5929"/>
                    <a:pt x="968" y="6021"/>
                    <a:pt x="698" y="6072"/>
                  </a:cubicBezTo>
                  <a:cubicBezTo>
                    <a:pt x="172" y="6172"/>
                    <a:pt x="15" y="6381"/>
                    <a:pt x="1" y="6980"/>
                  </a:cubicBezTo>
                  <a:cubicBezTo>
                    <a:pt x="-12" y="7533"/>
                    <a:pt x="193" y="8450"/>
                    <a:pt x="362" y="8588"/>
                  </a:cubicBezTo>
                  <a:cubicBezTo>
                    <a:pt x="421" y="8637"/>
                    <a:pt x="474" y="8846"/>
                    <a:pt x="474" y="9053"/>
                  </a:cubicBezTo>
                  <a:cubicBezTo>
                    <a:pt x="474" y="9389"/>
                    <a:pt x="515" y="9476"/>
                    <a:pt x="934" y="9852"/>
                  </a:cubicBezTo>
                  <a:cubicBezTo>
                    <a:pt x="1456" y="10320"/>
                    <a:pt x="1741" y="10409"/>
                    <a:pt x="2377" y="10322"/>
                  </a:cubicBezTo>
                  <a:cubicBezTo>
                    <a:pt x="2576" y="10295"/>
                    <a:pt x="3010" y="10259"/>
                    <a:pt x="3348" y="10240"/>
                  </a:cubicBezTo>
                  <a:cubicBezTo>
                    <a:pt x="4258" y="10189"/>
                    <a:pt x="4521" y="10327"/>
                    <a:pt x="4132" y="10656"/>
                  </a:cubicBezTo>
                  <a:cubicBezTo>
                    <a:pt x="4036" y="10736"/>
                    <a:pt x="3958" y="10862"/>
                    <a:pt x="3958" y="10935"/>
                  </a:cubicBezTo>
                  <a:cubicBezTo>
                    <a:pt x="3957" y="11007"/>
                    <a:pt x="3858" y="11197"/>
                    <a:pt x="3734" y="11356"/>
                  </a:cubicBezTo>
                  <a:cubicBezTo>
                    <a:pt x="3610" y="11514"/>
                    <a:pt x="3501" y="11683"/>
                    <a:pt x="3497" y="11733"/>
                  </a:cubicBezTo>
                  <a:cubicBezTo>
                    <a:pt x="3493" y="11783"/>
                    <a:pt x="3458" y="11916"/>
                    <a:pt x="3423" y="12029"/>
                  </a:cubicBezTo>
                  <a:cubicBezTo>
                    <a:pt x="3337" y="12301"/>
                    <a:pt x="3712" y="12763"/>
                    <a:pt x="4231" y="13029"/>
                  </a:cubicBezTo>
                  <a:lnTo>
                    <a:pt x="4629" y="13237"/>
                  </a:lnTo>
                  <a:lnTo>
                    <a:pt x="4642" y="14233"/>
                  </a:lnTo>
                  <a:cubicBezTo>
                    <a:pt x="4647" y="14931"/>
                    <a:pt x="4595" y="15349"/>
                    <a:pt x="4468" y="15644"/>
                  </a:cubicBezTo>
                  <a:cubicBezTo>
                    <a:pt x="4368" y="15875"/>
                    <a:pt x="4267" y="16121"/>
                    <a:pt x="4244" y="16191"/>
                  </a:cubicBezTo>
                  <a:cubicBezTo>
                    <a:pt x="4221" y="16261"/>
                    <a:pt x="4095" y="16563"/>
                    <a:pt x="3970" y="16858"/>
                  </a:cubicBezTo>
                  <a:cubicBezTo>
                    <a:pt x="3372" y="18265"/>
                    <a:pt x="3325" y="19573"/>
                    <a:pt x="3858" y="19855"/>
                  </a:cubicBezTo>
                  <a:cubicBezTo>
                    <a:pt x="3937" y="19897"/>
                    <a:pt x="3985" y="20073"/>
                    <a:pt x="3970" y="20293"/>
                  </a:cubicBezTo>
                  <a:cubicBezTo>
                    <a:pt x="3936" y="20801"/>
                    <a:pt x="4044" y="20910"/>
                    <a:pt x="4729" y="21020"/>
                  </a:cubicBezTo>
                  <a:cubicBezTo>
                    <a:pt x="5037" y="21070"/>
                    <a:pt x="5663" y="21181"/>
                    <a:pt x="6110" y="21267"/>
                  </a:cubicBezTo>
                  <a:cubicBezTo>
                    <a:pt x="6557" y="21352"/>
                    <a:pt x="7154" y="21450"/>
                    <a:pt x="7441" y="21485"/>
                  </a:cubicBezTo>
                  <a:cubicBezTo>
                    <a:pt x="8283" y="21588"/>
                    <a:pt x="8736" y="21567"/>
                    <a:pt x="9967" y="21371"/>
                  </a:cubicBezTo>
                  <a:cubicBezTo>
                    <a:pt x="10533" y="21280"/>
                    <a:pt x="10592" y="21190"/>
                    <a:pt x="10166" y="21059"/>
                  </a:cubicBezTo>
                  <a:cubicBezTo>
                    <a:pt x="9486" y="20849"/>
                    <a:pt x="9192" y="20728"/>
                    <a:pt x="9258" y="20681"/>
                  </a:cubicBezTo>
                  <a:cubicBezTo>
                    <a:pt x="9364" y="20606"/>
                    <a:pt x="10727" y="20683"/>
                    <a:pt x="11734" y="20824"/>
                  </a:cubicBezTo>
                  <a:cubicBezTo>
                    <a:pt x="12817" y="20975"/>
                    <a:pt x="14067" y="21023"/>
                    <a:pt x="14732" y="20944"/>
                  </a:cubicBezTo>
                  <a:cubicBezTo>
                    <a:pt x="15004" y="20911"/>
                    <a:pt x="15238" y="20871"/>
                    <a:pt x="15243" y="20851"/>
                  </a:cubicBezTo>
                  <a:cubicBezTo>
                    <a:pt x="15247" y="20831"/>
                    <a:pt x="15271" y="20775"/>
                    <a:pt x="15292" y="20725"/>
                  </a:cubicBezTo>
                  <a:cubicBezTo>
                    <a:pt x="15336" y="20623"/>
                    <a:pt x="14647" y="20451"/>
                    <a:pt x="13625" y="20304"/>
                  </a:cubicBezTo>
                  <a:cubicBezTo>
                    <a:pt x="13059" y="20223"/>
                    <a:pt x="12925" y="20164"/>
                    <a:pt x="12480" y="19845"/>
                  </a:cubicBezTo>
                  <a:cubicBezTo>
                    <a:pt x="12036" y="19525"/>
                    <a:pt x="12028" y="19545"/>
                    <a:pt x="12431" y="18811"/>
                  </a:cubicBezTo>
                  <a:cubicBezTo>
                    <a:pt x="12642" y="18426"/>
                    <a:pt x="12897" y="17946"/>
                    <a:pt x="12991" y="17750"/>
                  </a:cubicBezTo>
                  <a:cubicBezTo>
                    <a:pt x="13084" y="17553"/>
                    <a:pt x="13310" y="17213"/>
                    <a:pt x="13501" y="16995"/>
                  </a:cubicBezTo>
                  <a:cubicBezTo>
                    <a:pt x="13692" y="16777"/>
                    <a:pt x="13828" y="16570"/>
                    <a:pt x="13799" y="16535"/>
                  </a:cubicBezTo>
                  <a:cubicBezTo>
                    <a:pt x="13770" y="16501"/>
                    <a:pt x="13935" y="16387"/>
                    <a:pt x="14160" y="16284"/>
                  </a:cubicBezTo>
                  <a:cubicBezTo>
                    <a:pt x="14556" y="16102"/>
                    <a:pt x="14569" y="16084"/>
                    <a:pt x="14620" y="15622"/>
                  </a:cubicBezTo>
                  <a:cubicBezTo>
                    <a:pt x="14668" y="15189"/>
                    <a:pt x="14624" y="15073"/>
                    <a:pt x="14197" y="14353"/>
                  </a:cubicBezTo>
                  <a:cubicBezTo>
                    <a:pt x="13939" y="13918"/>
                    <a:pt x="13640" y="13353"/>
                    <a:pt x="13538" y="13101"/>
                  </a:cubicBezTo>
                  <a:cubicBezTo>
                    <a:pt x="13367" y="12679"/>
                    <a:pt x="13141" y="12409"/>
                    <a:pt x="12368" y="11728"/>
                  </a:cubicBezTo>
                  <a:cubicBezTo>
                    <a:pt x="12214" y="11592"/>
                    <a:pt x="12084" y="11446"/>
                    <a:pt x="12082" y="11400"/>
                  </a:cubicBezTo>
                  <a:cubicBezTo>
                    <a:pt x="12080" y="11353"/>
                    <a:pt x="12002" y="11268"/>
                    <a:pt x="11908" y="11214"/>
                  </a:cubicBezTo>
                  <a:cubicBezTo>
                    <a:pt x="11814" y="11159"/>
                    <a:pt x="11746" y="11064"/>
                    <a:pt x="11746" y="11006"/>
                  </a:cubicBezTo>
                  <a:cubicBezTo>
                    <a:pt x="11746" y="10947"/>
                    <a:pt x="11660" y="10850"/>
                    <a:pt x="11560" y="10787"/>
                  </a:cubicBezTo>
                  <a:cubicBezTo>
                    <a:pt x="11418" y="10698"/>
                    <a:pt x="11409" y="10636"/>
                    <a:pt x="11497" y="10508"/>
                  </a:cubicBezTo>
                  <a:cubicBezTo>
                    <a:pt x="11560" y="10417"/>
                    <a:pt x="11637" y="10175"/>
                    <a:pt x="11672" y="9967"/>
                  </a:cubicBezTo>
                  <a:cubicBezTo>
                    <a:pt x="11735" y="9586"/>
                    <a:pt x="11958" y="9369"/>
                    <a:pt x="12194" y="9474"/>
                  </a:cubicBezTo>
                  <a:cubicBezTo>
                    <a:pt x="12255" y="9501"/>
                    <a:pt x="12570" y="9758"/>
                    <a:pt x="12891" y="10043"/>
                  </a:cubicBezTo>
                  <a:cubicBezTo>
                    <a:pt x="13212" y="10329"/>
                    <a:pt x="13518" y="10574"/>
                    <a:pt x="13575" y="10590"/>
                  </a:cubicBezTo>
                  <a:cubicBezTo>
                    <a:pt x="13633" y="10606"/>
                    <a:pt x="13838" y="10596"/>
                    <a:pt x="14023" y="10568"/>
                  </a:cubicBezTo>
                  <a:cubicBezTo>
                    <a:pt x="14208" y="10540"/>
                    <a:pt x="15799" y="10355"/>
                    <a:pt x="17557" y="10158"/>
                  </a:cubicBezTo>
                  <a:cubicBezTo>
                    <a:pt x="19314" y="9961"/>
                    <a:pt x="20933" y="9780"/>
                    <a:pt x="21165" y="9753"/>
                  </a:cubicBezTo>
                  <a:lnTo>
                    <a:pt x="21588" y="9704"/>
                  </a:lnTo>
                  <a:lnTo>
                    <a:pt x="21190" y="9234"/>
                  </a:lnTo>
                  <a:cubicBezTo>
                    <a:pt x="20584" y="8512"/>
                    <a:pt x="19995" y="7761"/>
                    <a:pt x="19809" y="7494"/>
                  </a:cubicBezTo>
                  <a:cubicBezTo>
                    <a:pt x="19716" y="7362"/>
                    <a:pt x="19600" y="7246"/>
                    <a:pt x="19547" y="7232"/>
                  </a:cubicBezTo>
                  <a:cubicBezTo>
                    <a:pt x="19495" y="7217"/>
                    <a:pt x="18623" y="7307"/>
                    <a:pt x="17607" y="7434"/>
                  </a:cubicBezTo>
                  <a:cubicBezTo>
                    <a:pt x="15844" y="7655"/>
                    <a:pt x="15721" y="7667"/>
                    <a:pt x="15043" y="7615"/>
                  </a:cubicBezTo>
                  <a:cubicBezTo>
                    <a:pt x="14653" y="7585"/>
                    <a:pt x="13755" y="7560"/>
                    <a:pt x="13053" y="7560"/>
                  </a:cubicBezTo>
                  <a:cubicBezTo>
                    <a:pt x="11303" y="7560"/>
                    <a:pt x="11339" y="7580"/>
                    <a:pt x="11323" y="6597"/>
                  </a:cubicBezTo>
                  <a:cubicBezTo>
                    <a:pt x="11315" y="6047"/>
                    <a:pt x="11267" y="5779"/>
                    <a:pt x="11124" y="5591"/>
                  </a:cubicBezTo>
                  <a:cubicBezTo>
                    <a:pt x="10884" y="5274"/>
                    <a:pt x="10667" y="4693"/>
                    <a:pt x="10689" y="4399"/>
                  </a:cubicBezTo>
                  <a:cubicBezTo>
                    <a:pt x="10702" y="4212"/>
                    <a:pt x="10638" y="4147"/>
                    <a:pt x="10291" y="3977"/>
                  </a:cubicBezTo>
                  <a:cubicBezTo>
                    <a:pt x="10064" y="3867"/>
                    <a:pt x="9880" y="3743"/>
                    <a:pt x="9880" y="3698"/>
                  </a:cubicBezTo>
                  <a:cubicBezTo>
                    <a:pt x="9880" y="3654"/>
                    <a:pt x="10043" y="3550"/>
                    <a:pt x="10241" y="3469"/>
                  </a:cubicBezTo>
                  <a:cubicBezTo>
                    <a:pt x="10860" y="3214"/>
                    <a:pt x="11622" y="2378"/>
                    <a:pt x="11622" y="1954"/>
                  </a:cubicBezTo>
                  <a:cubicBezTo>
                    <a:pt x="11622" y="1831"/>
                    <a:pt x="11742" y="1621"/>
                    <a:pt x="11883" y="1489"/>
                  </a:cubicBezTo>
                  <a:cubicBezTo>
                    <a:pt x="12196" y="1195"/>
                    <a:pt x="12214" y="855"/>
                    <a:pt x="11920" y="712"/>
                  </a:cubicBezTo>
                  <a:cubicBezTo>
                    <a:pt x="11804" y="656"/>
                    <a:pt x="11654" y="560"/>
                    <a:pt x="11585" y="499"/>
                  </a:cubicBezTo>
                  <a:cubicBezTo>
                    <a:pt x="11515" y="437"/>
                    <a:pt x="11116" y="299"/>
                    <a:pt x="10701" y="192"/>
                  </a:cubicBezTo>
                  <a:cubicBezTo>
                    <a:pt x="10238" y="74"/>
                    <a:pt x="9815" y="9"/>
                    <a:pt x="9395" y="1"/>
                  </a:cubicBezTo>
                  <a:close/>
                  <a:moveTo>
                    <a:pt x="9320" y="14058"/>
                  </a:moveTo>
                  <a:cubicBezTo>
                    <a:pt x="9489" y="14065"/>
                    <a:pt x="9727" y="14164"/>
                    <a:pt x="9942" y="14326"/>
                  </a:cubicBezTo>
                  <a:cubicBezTo>
                    <a:pt x="10100" y="14444"/>
                    <a:pt x="10228" y="14570"/>
                    <a:pt x="10228" y="14605"/>
                  </a:cubicBezTo>
                  <a:cubicBezTo>
                    <a:pt x="10228" y="14639"/>
                    <a:pt x="10362" y="14739"/>
                    <a:pt x="10515" y="14829"/>
                  </a:cubicBezTo>
                  <a:cubicBezTo>
                    <a:pt x="10679" y="14925"/>
                    <a:pt x="10827" y="15102"/>
                    <a:pt x="10875" y="15261"/>
                  </a:cubicBezTo>
                  <a:cubicBezTo>
                    <a:pt x="10945" y="15492"/>
                    <a:pt x="10905" y="15567"/>
                    <a:pt x="10651" y="15781"/>
                  </a:cubicBezTo>
                  <a:cubicBezTo>
                    <a:pt x="10489" y="15917"/>
                    <a:pt x="10364" y="16067"/>
                    <a:pt x="10365" y="16120"/>
                  </a:cubicBezTo>
                  <a:cubicBezTo>
                    <a:pt x="10367" y="16172"/>
                    <a:pt x="10232" y="16390"/>
                    <a:pt x="10067" y="16601"/>
                  </a:cubicBezTo>
                  <a:cubicBezTo>
                    <a:pt x="9901" y="16812"/>
                    <a:pt x="9635" y="17204"/>
                    <a:pt x="9482" y="17471"/>
                  </a:cubicBezTo>
                  <a:cubicBezTo>
                    <a:pt x="9236" y="17899"/>
                    <a:pt x="9122" y="18182"/>
                    <a:pt x="8872" y="18975"/>
                  </a:cubicBezTo>
                  <a:cubicBezTo>
                    <a:pt x="8837" y="19087"/>
                    <a:pt x="8735" y="19215"/>
                    <a:pt x="8648" y="19259"/>
                  </a:cubicBezTo>
                  <a:cubicBezTo>
                    <a:pt x="8516" y="19326"/>
                    <a:pt x="8438" y="19563"/>
                    <a:pt x="8350" y="20178"/>
                  </a:cubicBezTo>
                  <a:cubicBezTo>
                    <a:pt x="8344" y="20220"/>
                    <a:pt x="8288" y="20280"/>
                    <a:pt x="8225" y="20315"/>
                  </a:cubicBezTo>
                  <a:cubicBezTo>
                    <a:pt x="8069" y="20402"/>
                    <a:pt x="7974" y="20396"/>
                    <a:pt x="7740" y="20282"/>
                  </a:cubicBezTo>
                  <a:cubicBezTo>
                    <a:pt x="7609" y="20219"/>
                    <a:pt x="7584" y="20173"/>
                    <a:pt x="7665" y="20151"/>
                  </a:cubicBezTo>
                  <a:cubicBezTo>
                    <a:pt x="7859" y="20098"/>
                    <a:pt x="7808" y="20038"/>
                    <a:pt x="7553" y="20009"/>
                  </a:cubicBezTo>
                  <a:cubicBezTo>
                    <a:pt x="7406" y="19992"/>
                    <a:pt x="7329" y="19940"/>
                    <a:pt x="7329" y="19866"/>
                  </a:cubicBezTo>
                  <a:cubicBezTo>
                    <a:pt x="7329" y="19802"/>
                    <a:pt x="7197" y="19665"/>
                    <a:pt x="7043" y="19566"/>
                  </a:cubicBezTo>
                  <a:cubicBezTo>
                    <a:pt x="6766" y="19385"/>
                    <a:pt x="6773" y="19380"/>
                    <a:pt x="6857" y="18439"/>
                  </a:cubicBezTo>
                  <a:cubicBezTo>
                    <a:pt x="6948" y="17401"/>
                    <a:pt x="6962" y="17383"/>
                    <a:pt x="7752" y="16995"/>
                  </a:cubicBezTo>
                  <a:cubicBezTo>
                    <a:pt x="8340" y="16706"/>
                    <a:pt x="8432" y="16536"/>
                    <a:pt x="8325" y="15994"/>
                  </a:cubicBezTo>
                  <a:cubicBezTo>
                    <a:pt x="8282" y="15778"/>
                    <a:pt x="8243" y="15571"/>
                    <a:pt x="8238" y="15529"/>
                  </a:cubicBezTo>
                  <a:cubicBezTo>
                    <a:pt x="8224" y="15434"/>
                    <a:pt x="9072" y="14140"/>
                    <a:pt x="9183" y="14085"/>
                  </a:cubicBezTo>
                  <a:cubicBezTo>
                    <a:pt x="9222" y="14066"/>
                    <a:pt x="9264" y="14055"/>
                    <a:pt x="9320" y="14058"/>
                  </a:cubicBezTo>
                  <a:close/>
                </a:path>
              </a:pathLst>
            </a:custGeom>
            <a:ln w="12700" cap="flat">
              <a:noFill/>
              <a:miter lim="400000"/>
            </a:ln>
            <a:effectLst/>
          </p:spPr>
        </p:pic>
        <p:pic>
          <p:nvPicPr>
            <p:cNvPr id="24" name="Image" descr="Image">
              <a:extLst>
                <a:ext uri="{FF2B5EF4-FFF2-40B4-BE49-F238E27FC236}">
                  <a16:creationId xmlns:a16="http://schemas.microsoft.com/office/drawing/2014/main" id="{B74D7685-C58F-EE45-A8FE-2A21E4D882FF}"/>
                </a:ext>
              </a:extLst>
            </p:cNvPr>
            <p:cNvPicPr>
              <a:picLocks noChangeAspect="1"/>
            </p:cNvPicPr>
            <p:nvPr/>
          </p:nvPicPr>
          <p:blipFill>
            <a:blip r:embed="rId4"/>
            <a:srcRect l="49377"/>
            <a:stretch>
              <a:fillRect/>
            </a:stretch>
          </p:blipFill>
          <p:spPr>
            <a:xfrm flipH="1">
              <a:off x="0" y="26973"/>
              <a:ext cx="492885" cy="1715297"/>
            </a:xfrm>
            <a:prstGeom prst="rect">
              <a:avLst/>
            </a:prstGeom>
            <a:ln w="12700" cap="flat">
              <a:noFill/>
              <a:miter lim="400000"/>
            </a:ln>
            <a:effectLst/>
          </p:spPr>
        </p:pic>
      </p:grpSp>
      <p:sp>
        <p:nvSpPr>
          <p:cNvPr id="25" name="Rounded Rectangle">
            <a:extLst>
              <a:ext uri="{FF2B5EF4-FFF2-40B4-BE49-F238E27FC236}">
                <a16:creationId xmlns:a16="http://schemas.microsoft.com/office/drawing/2014/main" id="{6B483854-BF45-6147-B5A0-9B673BE17146}"/>
              </a:ext>
            </a:extLst>
          </p:cNvPr>
          <p:cNvSpPr/>
          <p:nvPr/>
        </p:nvSpPr>
        <p:spPr>
          <a:xfrm>
            <a:off x="2746306" y="759881"/>
            <a:ext cx="6682941" cy="360759"/>
          </a:xfrm>
          <a:prstGeom prst="roundRect">
            <a:avLst>
              <a:gd name="adj" fmla="val 33958"/>
            </a:avLst>
          </a:prstGeom>
          <a:solidFill>
            <a:srgbClr val="00845D"/>
          </a:solidFill>
          <a:ln w="12700">
            <a:miter lim="400000"/>
          </a:ln>
        </p:spPr>
        <p:txBody>
          <a:bodyPr lIns="35719" tIns="35719" rIns="35719" bIns="35719" anchor="ctr"/>
          <a:lstStyle/>
          <a:p>
            <a:pPr>
              <a:defRPr sz="2400" i="1">
                <a:solidFill>
                  <a:srgbClr val="FFFFFF"/>
                </a:solidFill>
                <a:latin typeface="Gill Sans"/>
                <a:ea typeface="Gill Sans"/>
                <a:cs typeface="Gill Sans"/>
                <a:sym typeface="Gill Sans"/>
              </a:defRPr>
            </a:pPr>
            <a:endParaRPr sz="1687" dirty="0">
              <a:latin typeface="Calibri" panose="020F0502020204030204" pitchFamily="34" charset="0"/>
              <a:cs typeface="Calibri" panose="020F0502020204030204" pitchFamily="34" charset="0"/>
            </a:endParaRPr>
          </a:p>
        </p:txBody>
      </p:sp>
      <p:sp>
        <p:nvSpPr>
          <p:cNvPr id="26" name="Rounded Rectangle">
            <a:extLst>
              <a:ext uri="{FF2B5EF4-FFF2-40B4-BE49-F238E27FC236}">
                <a16:creationId xmlns:a16="http://schemas.microsoft.com/office/drawing/2014/main" id="{7F7D749B-FE9A-2A43-AB44-CFA2E33D4256}"/>
              </a:ext>
            </a:extLst>
          </p:cNvPr>
          <p:cNvSpPr/>
          <p:nvPr/>
        </p:nvSpPr>
        <p:spPr>
          <a:xfrm>
            <a:off x="2745453" y="1577368"/>
            <a:ext cx="6682941" cy="360759"/>
          </a:xfrm>
          <a:prstGeom prst="roundRect">
            <a:avLst>
              <a:gd name="adj" fmla="val 33958"/>
            </a:avLst>
          </a:prstGeom>
          <a:solidFill>
            <a:srgbClr val="00845D"/>
          </a:solidFill>
          <a:ln w="12700">
            <a:miter lim="400000"/>
          </a:ln>
        </p:spPr>
        <p:txBody>
          <a:bodyPr lIns="35719" tIns="35719" rIns="35719" bIns="35719" anchor="ctr"/>
          <a:lstStyle/>
          <a:p>
            <a:pPr>
              <a:defRPr sz="2400" i="1">
                <a:solidFill>
                  <a:srgbClr val="FFFFFF"/>
                </a:solidFill>
                <a:latin typeface="Gill Sans"/>
                <a:ea typeface="Gill Sans"/>
                <a:cs typeface="Gill Sans"/>
                <a:sym typeface="Gill Sans"/>
              </a:defRPr>
            </a:pPr>
            <a:endParaRPr sz="1687" dirty="0">
              <a:latin typeface="Calibri" panose="020F0502020204030204" pitchFamily="34" charset="0"/>
              <a:cs typeface="Calibri" panose="020F0502020204030204" pitchFamily="34" charset="0"/>
            </a:endParaRPr>
          </a:p>
        </p:txBody>
      </p:sp>
      <p:grpSp>
        <p:nvGrpSpPr>
          <p:cNvPr id="27" name="Group">
            <a:extLst>
              <a:ext uri="{FF2B5EF4-FFF2-40B4-BE49-F238E27FC236}">
                <a16:creationId xmlns:a16="http://schemas.microsoft.com/office/drawing/2014/main" id="{88E43CD3-C818-8944-B233-BAF6290EB3EC}"/>
              </a:ext>
            </a:extLst>
          </p:cNvPr>
          <p:cNvGrpSpPr/>
          <p:nvPr/>
        </p:nvGrpSpPr>
        <p:grpSpPr>
          <a:xfrm>
            <a:off x="2914645" y="2586965"/>
            <a:ext cx="1343602" cy="3667178"/>
            <a:chOff x="0" y="0"/>
            <a:chExt cx="1910899" cy="5215541"/>
          </a:xfrm>
        </p:grpSpPr>
        <p:sp>
          <p:nvSpPr>
            <p:cNvPr id="28" name="Line">
              <a:extLst>
                <a:ext uri="{FF2B5EF4-FFF2-40B4-BE49-F238E27FC236}">
                  <a16:creationId xmlns:a16="http://schemas.microsoft.com/office/drawing/2014/main" id="{ACED89E1-1920-1D46-9CAF-1E54AA30D7D2}"/>
                </a:ext>
              </a:extLst>
            </p:cNvPr>
            <p:cNvSpPr/>
            <p:nvPr/>
          </p:nvSpPr>
          <p:spPr>
            <a:xfrm>
              <a:off x="0" y="53227"/>
              <a:ext cx="1869902" cy="5162315"/>
            </a:xfrm>
            <a:custGeom>
              <a:avLst/>
              <a:gdLst/>
              <a:ahLst/>
              <a:cxnLst>
                <a:cxn ang="0">
                  <a:pos x="wd2" y="hd2"/>
                </a:cxn>
                <a:cxn ang="5400000">
                  <a:pos x="wd2" y="hd2"/>
                </a:cxn>
                <a:cxn ang="10800000">
                  <a:pos x="wd2" y="hd2"/>
                </a:cxn>
                <a:cxn ang="16200000">
                  <a:pos x="wd2" y="hd2"/>
                </a:cxn>
              </a:cxnLst>
              <a:rect l="0" t="0" r="r" b="b"/>
              <a:pathLst>
                <a:path w="18262" h="21345" extrusionOk="0">
                  <a:moveTo>
                    <a:pt x="9084" y="0"/>
                  </a:moveTo>
                  <a:cubicBezTo>
                    <a:pt x="10843" y="599"/>
                    <a:pt x="11689" y="1578"/>
                    <a:pt x="11279" y="2536"/>
                  </a:cubicBezTo>
                  <a:cubicBezTo>
                    <a:pt x="10888" y="3453"/>
                    <a:pt x="9411" y="4174"/>
                    <a:pt x="8073" y="4896"/>
                  </a:cubicBezTo>
                  <a:cubicBezTo>
                    <a:pt x="329" y="9075"/>
                    <a:pt x="-3338" y="14737"/>
                    <a:pt x="3908" y="18735"/>
                  </a:cubicBezTo>
                  <a:cubicBezTo>
                    <a:pt x="7345" y="20631"/>
                    <a:pt x="12790" y="21600"/>
                    <a:pt x="18262" y="21287"/>
                  </a:cubicBezTo>
                </a:path>
              </a:pathLst>
            </a:custGeom>
            <a:noFill/>
            <a:ln w="101600" cap="flat">
              <a:solidFill>
                <a:srgbClr val="00724E"/>
              </a:solidFill>
              <a:prstDash val="solid"/>
              <a:miter lim="400000"/>
              <a:tailEnd type="triangle" w="med" len="med"/>
            </a:ln>
            <a:effectLst/>
          </p:spPr>
          <p:txBody>
            <a:bodyPr wrap="square" lIns="35719" tIns="35719" rIns="35719" bIns="35719" numCol="1" anchor="ctr">
              <a:noAutofit/>
            </a:bodyPr>
            <a:lstStyle/>
            <a:p>
              <a:pPr>
                <a:defRPr sz="2400">
                  <a:solidFill>
                    <a:srgbClr val="000000"/>
                  </a:solidFill>
                  <a:latin typeface="Helvetica Light"/>
                  <a:ea typeface="Helvetica Light"/>
                  <a:cs typeface="Helvetica Light"/>
                  <a:sym typeface="Helvetica Light"/>
                </a:defRPr>
              </a:pPr>
              <a:endParaRPr sz="1687"/>
            </a:p>
          </p:txBody>
        </p:sp>
        <p:sp>
          <p:nvSpPr>
            <p:cNvPr id="29" name="Line">
              <a:extLst>
                <a:ext uri="{FF2B5EF4-FFF2-40B4-BE49-F238E27FC236}">
                  <a16:creationId xmlns:a16="http://schemas.microsoft.com/office/drawing/2014/main" id="{63015253-7222-A047-BACB-B7CF21F8F7A6}"/>
                </a:ext>
              </a:extLst>
            </p:cNvPr>
            <p:cNvSpPr/>
            <p:nvPr/>
          </p:nvSpPr>
          <p:spPr>
            <a:xfrm>
              <a:off x="337179" y="20516"/>
              <a:ext cx="1543892" cy="4385921"/>
            </a:xfrm>
            <a:custGeom>
              <a:avLst/>
              <a:gdLst/>
              <a:ahLst/>
              <a:cxnLst>
                <a:cxn ang="0">
                  <a:pos x="wd2" y="hd2"/>
                </a:cxn>
                <a:cxn ang="5400000">
                  <a:pos x="wd2" y="hd2"/>
                </a:cxn>
                <a:cxn ang="10800000">
                  <a:pos x="wd2" y="hd2"/>
                </a:cxn>
                <a:cxn ang="16200000">
                  <a:pos x="wd2" y="hd2"/>
                </a:cxn>
              </a:cxnLst>
              <a:rect l="0" t="0" r="r" b="b"/>
              <a:pathLst>
                <a:path w="19065" h="21336" extrusionOk="0">
                  <a:moveTo>
                    <a:pt x="8611" y="0"/>
                  </a:moveTo>
                  <a:cubicBezTo>
                    <a:pt x="10701" y="809"/>
                    <a:pt x="11636" y="2000"/>
                    <a:pt x="11076" y="3162"/>
                  </a:cubicBezTo>
                  <a:cubicBezTo>
                    <a:pt x="10436" y="4488"/>
                    <a:pt x="8135" y="5483"/>
                    <a:pt x="6206" y="6533"/>
                  </a:cubicBezTo>
                  <a:cubicBezTo>
                    <a:pt x="-237" y="10039"/>
                    <a:pt x="-2535" y="14795"/>
                    <a:pt x="3549" y="18358"/>
                  </a:cubicBezTo>
                  <a:cubicBezTo>
                    <a:pt x="7151" y="20467"/>
                    <a:pt x="13101" y="21600"/>
                    <a:pt x="19065" y="21284"/>
                  </a:cubicBezTo>
                </a:path>
              </a:pathLst>
            </a:custGeom>
            <a:noFill/>
            <a:ln w="101600" cap="flat">
              <a:solidFill>
                <a:srgbClr val="00724E"/>
              </a:solidFill>
              <a:prstDash val="solid"/>
              <a:miter lim="400000"/>
              <a:tailEnd type="triangle" w="med" len="med"/>
            </a:ln>
            <a:effectLst/>
          </p:spPr>
          <p:txBody>
            <a:bodyPr wrap="square" lIns="35719" tIns="35719" rIns="35719" bIns="35719" numCol="1" anchor="ctr">
              <a:noAutofit/>
            </a:bodyPr>
            <a:lstStyle/>
            <a:p>
              <a:pPr>
                <a:defRPr sz="2400">
                  <a:solidFill>
                    <a:srgbClr val="000000"/>
                  </a:solidFill>
                  <a:latin typeface="Helvetica Light"/>
                  <a:ea typeface="Helvetica Light"/>
                  <a:cs typeface="Helvetica Light"/>
                  <a:sym typeface="Helvetica Light"/>
                </a:defRPr>
              </a:pPr>
              <a:endParaRPr sz="1687"/>
            </a:p>
          </p:txBody>
        </p:sp>
        <p:sp>
          <p:nvSpPr>
            <p:cNvPr id="30" name="Line">
              <a:extLst>
                <a:ext uri="{FF2B5EF4-FFF2-40B4-BE49-F238E27FC236}">
                  <a16:creationId xmlns:a16="http://schemas.microsoft.com/office/drawing/2014/main" id="{347225BF-59A3-7940-9967-479F1ABDAB05}"/>
                </a:ext>
              </a:extLst>
            </p:cNvPr>
            <p:cNvSpPr/>
            <p:nvPr/>
          </p:nvSpPr>
          <p:spPr>
            <a:xfrm>
              <a:off x="565441" y="0"/>
              <a:ext cx="1306322" cy="3562690"/>
            </a:xfrm>
            <a:custGeom>
              <a:avLst/>
              <a:gdLst/>
              <a:ahLst/>
              <a:cxnLst>
                <a:cxn ang="0">
                  <a:pos x="wd2" y="hd2"/>
                </a:cxn>
                <a:cxn ang="5400000">
                  <a:pos x="wd2" y="hd2"/>
                </a:cxn>
                <a:cxn ang="10800000">
                  <a:pos x="wd2" y="hd2"/>
                </a:cxn>
                <a:cxn ang="16200000">
                  <a:pos x="wd2" y="hd2"/>
                </a:cxn>
              </a:cxnLst>
              <a:rect l="0" t="0" r="r" b="b"/>
              <a:pathLst>
                <a:path w="21238" h="21079" extrusionOk="0">
                  <a:moveTo>
                    <a:pt x="8328" y="0"/>
                  </a:moveTo>
                  <a:cubicBezTo>
                    <a:pt x="11064" y="830"/>
                    <a:pt x="12577" y="2133"/>
                    <a:pt x="12336" y="3488"/>
                  </a:cubicBezTo>
                  <a:cubicBezTo>
                    <a:pt x="12001" y="5373"/>
                    <a:pt x="8686" y="6837"/>
                    <a:pt x="5882" y="8323"/>
                  </a:cubicBezTo>
                  <a:cubicBezTo>
                    <a:pt x="2804" y="9954"/>
                    <a:pt x="181" y="11772"/>
                    <a:pt x="10" y="13780"/>
                  </a:cubicBezTo>
                  <a:cubicBezTo>
                    <a:pt x="-362" y="18148"/>
                    <a:pt x="9770" y="21600"/>
                    <a:pt x="21238" y="21013"/>
                  </a:cubicBezTo>
                </a:path>
              </a:pathLst>
            </a:custGeom>
            <a:noFill/>
            <a:ln w="101600" cap="flat">
              <a:solidFill>
                <a:srgbClr val="00724E"/>
              </a:solidFill>
              <a:prstDash val="solid"/>
              <a:miter lim="400000"/>
              <a:tailEnd type="triangle" w="med" len="med"/>
            </a:ln>
            <a:effectLst/>
          </p:spPr>
          <p:txBody>
            <a:bodyPr wrap="square" lIns="35719" tIns="35719" rIns="35719" bIns="35719" numCol="1" anchor="ctr">
              <a:noAutofit/>
            </a:bodyPr>
            <a:lstStyle/>
            <a:p>
              <a:pPr>
                <a:defRPr sz="2400">
                  <a:solidFill>
                    <a:srgbClr val="000000"/>
                  </a:solidFill>
                  <a:latin typeface="Helvetica Light"/>
                  <a:ea typeface="Helvetica Light"/>
                  <a:cs typeface="Helvetica Light"/>
                  <a:sym typeface="Helvetica Light"/>
                </a:defRPr>
              </a:pPr>
              <a:endParaRPr sz="1687"/>
            </a:p>
          </p:txBody>
        </p:sp>
        <p:sp>
          <p:nvSpPr>
            <p:cNvPr id="31" name="Line">
              <a:extLst>
                <a:ext uri="{FF2B5EF4-FFF2-40B4-BE49-F238E27FC236}">
                  <a16:creationId xmlns:a16="http://schemas.microsoft.com/office/drawing/2014/main" id="{FF1A8450-0523-CD45-B1E9-38B725A3B905}"/>
                </a:ext>
              </a:extLst>
            </p:cNvPr>
            <p:cNvSpPr/>
            <p:nvPr/>
          </p:nvSpPr>
          <p:spPr>
            <a:xfrm>
              <a:off x="922319" y="86855"/>
              <a:ext cx="955195" cy="2659962"/>
            </a:xfrm>
            <a:custGeom>
              <a:avLst/>
              <a:gdLst/>
              <a:ahLst/>
              <a:cxnLst>
                <a:cxn ang="0">
                  <a:pos x="wd2" y="hd2"/>
                </a:cxn>
                <a:cxn ang="5400000">
                  <a:pos x="wd2" y="hd2"/>
                </a:cxn>
                <a:cxn ang="10800000">
                  <a:pos x="wd2" y="hd2"/>
                </a:cxn>
                <a:cxn ang="16200000">
                  <a:pos x="wd2" y="hd2"/>
                </a:cxn>
              </a:cxnLst>
              <a:rect l="0" t="0" r="r" b="b"/>
              <a:pathLst>
                <a:path w="21017" h="20882" extrusionOk="0">
                  <a:moveTo>
                    <a:pt x="7976" y="0"/>
                  </a:moveTo>
                  <a:cubicBezTo>
                    <a:pt x="10271" y="1361"/>
                    <a:pt x="11075" y="3029"/>
                    <a:pt x="10193" y="4625"/>
                  </a:cubicBezTo>
                  <a:cubicBezTo>
                    <a:pt x="8931" y="6908"/>
                    <a:pt x="4516" y="8632"/>
                    <a:pt x="2044" y="10729"/>
                  </a:cubicBezTo>
                  <a:cubicBezTo>
                    <a:pt x="148" y="12338"/>
                    <a:pt x="-583" y="14180"/>
                    <a:pt x="512" y="15890"/>
                  </a:cubicBezTo>
                  <a:cubicBezTo>
                    <a:pt x="2806" y="19470"/>
                    <a:pt x="12052" y="21600"/>
                    <a:pt x="21017" y="20660"/>
                  </a:cubicBezTo>
                </a:path>
              </a:pathLst>
            </a:custGeom>
            <a:noFill/>
            <a:ln w="101600" cap="flat">
              <a:solidFill>
                <a:srgbClr val="00724E"/>
              </a:solidFill>
              <a:prstDash val="solid"/>
              <a:miter lim="400000"/>
              <a:tailEnd type="triangle" w="med" len="med"/>
            </a:ln>
            <a:effectLst/>
          </p:spPr>
          <p:txBody>
            <a:bodyPr wrap="square" lIns="35719" tIns="35719" rIns="35719" bIns="35719" numCol="1" anchor="ctr">
              <a:noAutofit/>
            </a:bodyPr>
            <a:lstStyle/>
            <a:p>
              <a:pPr>
                <a:defRPr sz="2400">
                  <a:solidFill>
                    <a:srgbClr val="000000"/>
                  </a:solidFill>
                  <a:latin typeface="Helvetica Light"/>
                  <a:ea typeface="Helvetica Light"/>
                  <a:cs typeface="Helvetica Light"/>
                  <a:sym typeface="Helvetica Light"/>
                </a:defRPr>
              </a:pPr>
              <a:endParaRPr sz="1687"/>
            </a:p>
          </p:txBody>
        </p:sp>
        <p:sp>
          <p:nvSpPr>
            <p:cNvPr id="32" name="Line">
              <a:extLst>
                <a:ext uri="{FF2B5EF4-FFF2-40B4-BE49-F238E27FC236}">
                  <a16:creationId xmlns:a16="http://schemas.microsoft.com/office/drawing/2014/main" id="{E5D21A17-1BD2-D448-99C7-DEA908A6DC7D}"/>
                </a:ext>
              </a:extLst>
            </p:cNvPr>
            <p:cNvSpPr/>
            <p:nvPr/>
          </p:nvSpPr>
          <p:spPr>
            <a:xfrm>
              <a:off x="1226174" y="20887"/>
              <a:ext cx="684726" cy="1929233"/>
            </a:xfrm>
            <a:custGeom>
              <a:avLst/>
              <a:gdLst/>
              <a:ahLst/>
              <a:cxnLst>
                <a:cxn ang="0">
                  <a:pos x="wd2" y="hd2"/>
                </a:cxn>
                <a:cxn ang="5400000">
                  <a:pos x="wd2" y="hd2"/>
                </a:cxn>
                <a:cxn ang="10800000">
                  <a:pos x="wd2" y="hd2"/>
                </a:cxn>
                <a:cxn ang="16200000">
                  <a:pos x="wd2" y="hd2"/>
                </a:cxn>
              </a:cxnLst>
              <a:rect l="0" t="0" r="r" b="b"/>
              <a:pathLst>
                <a:path w="20947" h="20554" extrusionOk="0">
                  <a:moveTo>
                    <a:pt x="1413" y="0"/>
                  </a:moveTo>
                  <a:cubicBezTo>
                    <a:pt x="4228" y="1062"/>
                    <a:pt x="5843" y="2605"/>
                    <a:pt x="6017" y="4268"/>
                  </a:cubicBezTo>
                  <a:cubicBezTo>
                    <a:pt x="6263" y="6615"/>
                    <a:pt x="3632" y="8756"/>
                    <a:pt x="1785" y="10911"/>
                  </a:cubicBezTo>
                  <a:cubicBezTo>
                    <a:pt x="330" y="12610"/>
                    <a:pt x="-653" y="14424"/>
                    <a:pt x="517" y="16161"/>
                  </a:cubicBezTo>
                  <a:cubicBezTo>
                    <a:pt x="2963" y="19790"/>
                    <a:pt x="12791" y="21600"/>
                    <a:pt x="20947" y="19924"/>
                  </a:cubicBezTo>
                </a:path>
              </a:pathLst>
            </a:custGeom>
            <a:noFill/>
            <a:ln w="101600" cap="flat">
              <a:solidFill>
                <a:srgbClr val="00724E"/>
              </a:solidFill>
              <a:prstDash val="solid"/>
              <a:miter lim="400000"/>
              <a:tailEnd type="triangle" w="med" len="med"/>
            </a:ln>
            <a:effectLst/>
          </p:spPr>
          <p:txBody>
            <a:bodyPr wrap="square" lIns="35719" tIns="35719" rIns="35719" bIns="35719" numCol="1" anchor="ctr">
              <a:noAutofit/>
            </a:bodyPr>
            <a:lstStyle/>
            <a:p>
              <a:pPr>
                <a:defRPr sz="2400">
                  <a:solidFill>
                    <a:srgbClr val="000000"/>
                  </a:solidFill>
                  <a:latin typeface="Helvetica Light"/>
                  <a:ea typeface="Helvetica Light"/>
                  <a:cs typeface="Helvetica Light"/>
                  <a:sym typeface="Helvetica Light"/>
                </a:defRPr>
              </a:pPr>
              <a:endParaRPr sz="1687"/>
            </a:p>
          </p:txBody>
        </p:sp>
        <p:sp>
          <p:nvSpPr>
            <p:cNvPr id="33" name="Square">
              <a:extLst>
                <a:ext uri="{FF2B5EF4-FFF2-40B4-BE49-F238E27FC236}">
                  <a16:creationId xmlns:a16="http://schemas.microsoft.com/office/drawing/2014/main" id="{5B40E0C3-CF84-8D4A-8A85-F3FA8B6D7FB2}"/>
                </a:ext>
              </a:extLst>
            </p:cNvPr>
            <p:cNvSpPr/>
            <p:nvPr/>
          </p:nvSpPr>
          <p:spPr>
            <a:xfrm>
              <a:off x="1094965" y="3718"/>
              <a:ext cx="196481" cy="186755"/>
            </a:xfrm>
            <a:prstGeom prst="rect">
              <a:avLst/>
            </a:prstGeom>
            <a:solidFill>
              <a:srgbClr val="5F3981"/>
            </a:solidFill>
            <a:ln w="12700" cap="flat">
              <a:solidFill>
                <a:srgbClr val="00724E"/>
              </a:solidFill>
              <a:miter lim="400000"/>
            </a:ln>
            <a:effectLst/>
          </p:spPr>
          <p:txBody>
            <a:bodyPr wrap="square" lIns="35719" tIns="35719" rIns="35719" bIns="35719" numCol="1" anchor="ctr">
              <a:noAutofit/>
            </a:bodyPr>
            <a:lstStyle/>
            <a:p>
              <a:pPr>
                <a:defRPr sz="2400">
                  <a:solidFill>
                    <a:srgbClr val="FFFFFF"/>
                  </a:solidFill>
                  <a:latin typeface="Helvetica Light"/>
                  <a:ea typeface="Helvetica Light"/>
                  <a:cs typeface="Helvetica Light"/>
                  <a:sym typeface="Helvetica Light"/>
                </a:defRPr>
              </a:pPr>
              <a:endParaRPr sz="1687"/>
            </a:p>
          </p:txBody>
        </p:sp>
      </p:grpSp>
      <p:sp>
        <p:nvSpPr>
          <p:cNvPr id="34" name="Rounded Rectangle">
            <a:extLst>
              <a:ext uri="{FF2B5EF4-FFF2-40B4-BE49-F238E27FC236}">
                <a16:creationId xmlns:a16="http://schemas.microsoft.com/office/drawing/2014/main" id="{A1B8407D-3311-5844-A9AC-224FB8B3F11B}"/>
              </a:ext>
            </a:extLst>
          </p:cNvPr>
          <p:cNvSpPr/>
          <p:nvPr/>
        </p:nvSpPr>
        <p:spPr>
          <a:xfrm>
            <a:off x="2745378" y="2392184"/>
            <a:ext cx="2948547" cy="367360"/>
          </a:xfrm>
          <a:prstGeom prst="roundRect">
            <a:avLst>
              <a:gd name="adj" fmla="val 33255"/>
            </a:avLst>
          </a:prstGeom>
          <a:gradFill>
            <a:gsLst>
              <a:gs pos="0">
                <a:srgbClr val="005543"/>
              </a:gs>
              <a:gs pos="75000">
                <a:srgbClr val="00845D">
                  <a:shade val="67500"/>
                  <a:satMod val="115000"/>
                </a:srgbClr>
              </a:gs>
              <a:gs pos="100000">
                <a:srgbClr val="00845D"/>
              </a:gs>
            </a:gsLst>
            <a:lin ang="10800000" scaled="1"/>
          </a:gradFill>
          <a:ln w="12700">
            <a:miter lim="400000"/>
          </a:ln>
        </p:spPr>
        <p:txBody>
          <a:bodyPr lIns="35719" tIns="35719" rIns="35719" bIns="35719" anchor="ctr"/>
          <a:lstStyle/>
          <a:p>
            <a:pPr>
              <a:defRPr sz="2700">
                <a:solidFill>
                  <a:srgbClr val="FFFFFF"/>
                </a:solidFill>
                <a:latin typeface="Gill Sans"/>
                <a:ea typeface="Gill Sans"/>
                <a:cs typeface="Gill Sans"/>
                <a:sym typeface="Gill Sans"/>
              </a:defRPr>
            </a:pPr>
            <a:endParaRPr sz="1898" dirty="0">
              <a:latin typeface="Calibri" panose="020F0502020204030204" pitchFamily="34" charset="0"/>
              <a:cs typeface="Calibri" panose="020F0502020204030204" pitchFamily="34" charset="0"/>
            </a:endParaRPr>
          </a:p>
        </p:txBody>
      </p:sp>
      <p:sp>
        <p:nvSpPr>
          <p:cNvPr id="35" name="The agricultural literacy component of a Foundational SAE may be transitioned to one or more Immersion SAEs.  All Foundational SAE components and Level 1 Immersion SAEs are intended to be graded.">
            <a:extLst>
              <a:ext uri="{FF2B5EF4-FFF2-40B4-BE49-F238E27FC236}">
                <a16:creationId xmlns:a16="http://schemas.microsoft.com/office/drawing/2014/main" id="{83072E2D-6975-C24B-91A7-5B46413252BA}"/>
              </a:ext>
            </a:extLst>
          </p:cNvPr>
          <p:cNvSpPr txBox="1"/>
          <p:nvPr/>
        </p:nvSpPr>
        <p:spPr>
          <a:xfrm>
            <a:off x="4754127" y="2416278"/>
            <a:ext cx="4969282" cy="3191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1200" i="1">
                <a:solidFill>
                  <a:srgbClr val="FFFFFF"/>
                </a:solidFill>
                <a:latin typeface="Gill Sans SemiBold"/>
                <a:ea typeface="Gill Sans SemiBold"/>
                <a:cs typeface="Gill Sans SemiBold"/>
                <a:sym typeface="Gill Sans SemiBold"/>
              </a:defRPr>
            </a:lvl1pPr>
          </a:lstStyle>
          <a:p>
            <a:r>
              <a:rPr sz="844" i="0" dirty="0">
                <a:latin typeface="Calibri" panose="020F0502020204030204" pitchFamily="34" charset="0"/>
                <a:cs typeface="Calibri" panose="020F0502020204030204" pitchFamily="34" charset="0"/>
              </a:rPr>
              <a:t>The agricultural literacy component of a Foundational SAE may be transitioned to one or more Immersion SAEs.  All Foundational SAE components and Level 1 Immersion SAEs are intended to be graded.</a:t>
            </a:r>
          </a:p>
        </p:txBody>
      </p:sp>
      <p:sp>
        <p:nvSpPr>
          <p:cNvPr id="36" name="Agricultural Literacy">
            <a:extLst>
              <a:ext uri="{FF2B5EF4-FFF2-40B4-BE49-F238E27FC236}">
                <a16:creationId xmlns:a16="http://schemas.microsoft.com/office/drawing/2014/main" id="{E076A4D7-FAC5-8D4A-89A2-CB044A3245B6}"/>
              </a:ext>
            </a:extLst>
          </p:cNvPr>
          <p:cNvSpPr txBox="1"/>
          <p:nvPr/>
        </p:nvSpPr>
        <p:spPr>
          <a:xfrm>
            <a:off x="2839215" y="2404664"/>
            <a:ext cx="1864519" cy="3185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2400" i="1">
                <a:solidFill>
                  <a:srgbClr val="FFFFFF"/>
                </a:solidFill>
                <a:latin typeface="Gill Sans"/>
                <a:ea typeface="Gill Sans"/>
                <a:cs typeface="Gill Sans"/>
                <a:sym typeface="Gill Sans"/>
              </a:defRPr>
            </a:lvl1pPr>
          </a:lstStyle>
          <a:p>
            <a:r>
              <a:rPr sz="1687" i="0" dirty="0">
                <a:latin typeface="Calibri" panose="020F0502020204030204" pitchFamily="34" charset="0"/>
                <a:cs typeface="Calibri" panose="020F0502020204030204" pitchFamily="34" charset="0"/>
              </a:rPr>
              <a:t>Agricultural Literacy</a:t>
            </a:r>
          </a:p>
        </p:txBody>
      </p:sp>
      <p:sp>
        <p:nvSpPr>
          <p:cNvPr id="37" name="Rounded Rectangle">
            <a:extLst>
              <a:ext uri="{FF2B5EF4-FFF2-40B4-BE49-F238E27FC236}">
                <a16:creationId xmlns:a16="http://schemas.microsoft.com/office/drawing/2014/main" id="{F9E736FC-8140-EE40-9CD8-2B16D9D146BC}"/>
              </a:ext>
            </a:extLst>
          </p:cNvPr>
          <p:cNvSpPr/>
          <p:nvPr/>
        </p:nvSpPr>
        <p:spPr>
          <a:xfrm>
            <a:off x="2745378" y="1984737"/>
            <a:ext cx="6682940" cy="360759"/>
          </a:xfrm>
          <a:prstGeom prst="roundRect">
            <a:avLst>
              <a:gd name="adj" fmla="val 33958"/>
            </a:avLst>
          </a:prstGeom>
          <a:solidFill>
            <a:srgbClr val="00845D"/>
          </a:solidFill>
          <a:ln w="12700">
            <a:miter lim="400000"/>
          </a:ln>
        </p:spPr>
        <p:txBody>
          <a:bodyPr lIns="35719" tIns="35719" rIns="35719" bIns="35719" anchor="ctr"/>
          <a:lstStyle/>
          <a:p>
            <a:pPr>
              <a:defRPr sz="2400" i="1">
                <a:solidFill>
                  <a:srgbClr val="FFFFFF"/>
                </a:solidFill>
                <a:latin typeface="Gill Sans"/>
                <a:ea typeface="Gill Sans"/>
                <a:cs typeface="Gill Sans"/>
                <a:sym typeface="Gill Sans"/>
              </a:defRPr>
            </a:pPr>
            <a:endParaRPr sz="1687" dirty="0">
              <a:latin typeface="Calibri" panose="020F0502020204030204" pitchFamily="34" charset="0"/>
              <a:cs typeface="Calibri" panose="020F0502020204030204" pitchFamily="34" charset="0"/>
            </a:endParaRPr>
          </a:p>
        </p:txBody>
      </p:sp>
      <p:sp>
        <p:nvSpPr>
          <p:cNvPr id="38" name="Career Exploration and Planning">
            <a:extLst>
              <a:ext uri="{FF2B5EF4-FFF2-40B4-BE49-F238E27FC236}">
                <a16:creationId xmlns:a16="http://schemas.microsoft.com/office/drawing/2014/main" id="{B0898313-C11D-4946-B53F-47082A5362CE}"/>
              </a:ext>
            </a:extLst>
          </p:cNvPr>
          <p:cNvSpPr txBox="1"/>
          <p:nvPr/>
        </p:nvSpPr>
        <p:spPr>
          <a:xfrm>
            <a:off x="4638875" y="774382"/>
            <a:ext cx="2893806"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i="1">
                <a:solidFill>
                  <a:srgbClr val="FFFFFF"/>
                </a:solidFill>
                <a:latin typeface="Gill Sans"/>
                <a:ea typeface="Gill Sans"/>
                <a:cs typeface="Gill Sans"/>
                <a:sym typeface="Gill Sans"/>
              </a:defRPr>
            </a:lvl1pPr>
          </a:lstStyle>
          <a:p>
            <a:r>
              <a:rPr sz="1687" i="0" dirty="0">
                <a:latin typeface="Calibri" panose="020F0502020204030204" pitchFamily="34" charset="0"/>
                <a:cs typeface="Calibri" panose="020F0502020204030204" pitchFamily="34" charset="0"/>
              </a:rPr>
              <a:t>Career Exploration and Planning</a:t>
            </a:r>
          </a:p>
        </p:txBody>
      </p:sp>
      <p:sp>
        <p:nvSpPr>
          <p:cNvPr id="39" name="Personal Financial Management and Planning">
            <a:extLst>
              <a:ext uri="{FF2B5EF4-FFF2-40B4-BE49-F238E27FC236}">
                <a16:creationId xmlns:a16="http://schemas.microsoft.com/office/drawing/2014/main" id="{1310CA4C-5FD6-0D4D-BA33-9ED2F7520B54}"/>
              </a:ext>
            </a:extLst>
          </p:cNvPr>
          <p:cNvSpPr txBox="1"/>
          <p:nvPr/>
        </p:nvSpPr>
        <p:spPr>
          <a:xfrm>
            <a:off x="4050796" y="1591869"/>
            <a:ext cx="4070987"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i="1">
                <a:solidFill>
                  <a:srgbClr val="FFFFFF"/>
                </a:solidFill>
                <a:latin typeface="Gill Sans"/>
                <a:ea typeface="Gill Sans"/>
                <a:cs typeface="Gill Sans"/>
                <a:sym typeface="Gill Sans"/>
              </a:defRPr>
            </a:lvl1pPr>
          </a:lstStyle>
          <a:p>
            <a:r>
              <a:rPr sz="1687" i="0" dirty="0">
                <a:latin typeface="Calibri" panose="020F0502020204030204" pitchFamily="34" charset="0"/>
                <a:cs typeface="Calibri" panose="020F0502020204030204" pitchFamily="34" charset="0"/>
              </a:rPr>
              <a:t>Personal Financial Management and Planning</a:t>
            </a:r>
          </a:p>
        </p:txBody>
      </p:sp>
      <p:sp>
        <p:nvSpPr>
          <p:cNvPr id="40" name="Workplace Safety">
            <a:extLst>
              <a:ext uri="{FF2B5EF4-FFF2-40B4-BE49-F238E27FC236}">
                <a16:creationId xmlns:a16="http://schemas.microsoft.com/office/drawing/2014/main" id="{67158DEE-8306-0C4B-A300-2848BAD5E486}"/>
              </a:ext>
            </a:extLst>
          </p:cNvPr>
          <p:cNvSpPr txBox="1"/>
          <p:nvPr/>
        </p:nvSpPr>
        <p:spPr>
          <a:xfrm>
            <a:off x="5157519" y="1999238"/>
            <a:ext cx="1646990"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i="1">
                <a:solidFill>
                  <a:srgbClr val="FFFFFF"/>
                </a:solidFill>
                <a:latin typeface="Gill Sans"/>
                <a:ea typeface="Gill Sans"/>
                <a:cs typeface="Gill Sans"/>
                <a:sym typeface="Gill Sans"/>
              </a:defRPr>
            </a:lvl1pPr>
          </a:lstStyle>
          <a:p>
            <a:r>
              <a:rPr sz="1687" i="0" dirty="0">
                <a:latin typeface="Calibri" panose="020F0502020204030204" pitchFamily="34" charset="0"/>
                <a:cs typeface="Calibri" panose="020F0502020204030204" pitchFamily="34" charset="0"/>
              </a:rPr>
              <a:t>Workplace Safety </a:t>
            </a:r>
          </a:p>
        </p:txBody>
      </p:sp>
      <p:sp>
        <p:nvSpPr>
          <p:cNvPr id="41" name="Foundational">
            <a:extLst>
              <a:ext uri="{FF2B5EF4-FFF2-40B4-BE49-F238E27FC236}">
                <a16:creationId xmlns:a16="http://schemas.microsoft.com/office/drawing/2014/main" id="{83EA6597-8916-EA4C-A651-FE559F20FD87}"/>
              </a:ext>
            </a:extLst>
          </p:cNvPr>
          <p:cNvSpPr txBox="1"/>
          <p:nvPr/>
        </p:nvSpPr>
        <p:spPr>
          <a:xfrm rot="16200000">
            <a:off x="1759956" y="1585092"/>
            <a:ext cx="1579436" cy="3756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2400" cap="small">
                <a:solidFill>
                  <a:srgbClr val="FFFFFF"/>
                </a:solidFill>
                <a:latin typeface="Gill Sans SemiBold"/>
                <a:ea typeface="Gill Sans SemiBold"/>
                <a:cs typeface="Gill Sans SemiBold"/>
                <a:sym typeface="Gill Sans SemiBold"/>
              </a:defRPr>
            </a:lvl1pPr>
          </a:lstStyle>
          <a:p>
            <a:r>
              <a:rPr sz="1687" b="1" dirty="0">
                <a:latin typeface="Calibri" panose="020F0502020204030204" pitchFamily="34" charset="0"/>
                <a:cs typeface="Calibri" panose="020F0502020204030204" pitchFamily="34" charset="0"/>
              </a:rPr>
              <a:t>Foundational</a:t>
            </a:r>
          </a:p>
        </p:txBody>
      </p:sp>
      <p:sp>
        <p:nvSpPr>
          <p:cNvPr id="42" name="Rounded Rectangle">
            <a:extLst>
              <a:ext uri="{FF2B5EF4-FFF2-40B4-BE49-F238E27FC236}">
                <a16:creationId xmlns:a16="http://schemas.microsoft.com/office/drawing/2014/main" id="{6231C20A-3A9A-AA46-9CBD-1970FB97D0DF}"/>
              </a:ext>
            </a:extLst>
          </p:cNvPr>
          <p:cNvSpPr/>
          <p:nvPr/>
        </p:nvSpPr>
        <p:spPr>
          <a:xfrm>
            <a:off x="2747555" y="1171169"/>
            <a:ext cx="6682940" cy="360759"/>
          </a:xfrm>
          <a:prstGeom prst="roundRect">
            <a:avLst>
              <a:gd name="adj" fmla="val 33958"/>
            </a:avLst>
          </a:prstGeom>
          <a:solidFill>
            <a:srgbClr val="00845D"/>
          </a:solidFill>
          <a:ln w="12700">
            <a:miter lim="400000"/>
          </a:ln>
        </p:spPr>
        <p:txBody>
          <a:bodyPr lIns="35719" tIns="35719" rIns="35719" bIns="35719" anchor="ctr"/>
          <a:lstStyle/>
          <a:p>
            <a:pPr>
              <a:defRPr sz="2400" i="1">
                <a:solidFill>
                  <a:srgbClr val="FFFFFF"/>
                </a:solidFill>
                <a:latin typeface="Gill Sans"/>
                <a:ea typeface="Gill Sans"/>
                <a:cs typeface="Gill Sans"/>
                <a:sym typeface="Gill Sans"/>
              </a:defRPr>
            </a:pPr>
            <a:endParaRPr sz="1687" dirty="0">
              <a:latin typeface="Calibri" panose="020F0502020204030204" pitchFamily="34" charset="0"/>
              <a:cs typeface="Calibri" panose="020F0502020204030204" pitchFamily="34" charset="0"/>
            </a:endParaRPr>
          </a:p>
        </p:txBody>
      </p:sp>
      <p:sp>
        <p:nvSpPr>
          <p:cNvPr id="43" name="Employability Skills for College and Career Readiness">
            <a:extLst>
              <a:ext uri="{FF2B5EF4-FFF2-40B4-BE49-F238E27FC236}">
                <a16:creationId xmlns:a16="http://schemas.microsoft.com/office/drawing/2014/main" id="{4F88FCDC-AB72-DA48-95ED-E20B3B00FA1E}"/>
              </a:ext>
            </a:extLst>
          </p:cNvPr>
          <p:cNvSpPr txBox="1"/>
          <p:nvPr/>
        </p:nvSpPr>
        <p:spPr>
          <a:xfrm>
            <a:off x="3745761" y="1185670"/>
            <a:ext cx="4676217"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i="1">
                <a:solidFill>
                  <a:srgbClr val="FFFFFF"/>
                </a:solidFill>
                <a:latin typeface="Gill Sans"/>
                <a:ea typeface="Gill Sans"/>
                <a:cs typeface="Gill Sans"/>
                <a:sym typeface="Gill Sans"/>
              </a:defRPr>
            </a:lvl1pPr>
          </a:lstStyle>
          <a:p>
            <a:r>
              <a:rPr sz="1687" i="0" dirty="0">
                <a:latin typeface="Calibri" panose="020F0502020204030204" pitchFamily="34" charset="0"/>
                <a:cs typeface="Calibri" panose="020F0502020204030204" pitchFamily="34" charset="0"/>
              </a:rPr>
              <a:t>Employability Skills for College and Career Readiness</a:t>
            </a:r>
          </a:p>
        </p:txBody>
      </p:sp>
      <p:sp>
        <p:nvSpPr>
          <p:cNvPr id="44" name="Recognition">
            <a:extLst>
              <a:ext uri="{FF2B5EF4-FFF2-40B4-BE49-F238E27FC236}">
                <a16:creationId xmlns:a16="http://schemas.microsoft.com/office/drawing/2014/main" id="{24009A28-5605-E042-8543-6269BC4361D4}"/>
              </a:ext>
            </a:extLst>
          </p:cNvPr>
          <p:cNvSpPr txBox="1"/>
          <p:nvPr/>
        </p:nvSpPr>
        <p:spPr>
          <a:xfrm>
            <a:off x="6517479" y="3253531"/>
            <a:ext cx="1214998" cy="492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546100">
              <a:defRPr sz="2400">
                <a:solidFill>
                  <a:srgbClr val="53585F"/>
                </a:solidFill>
              </a:defRPr>
            </a:lvl1pPr>
          </a:lstStyle>
          <a:p>
            <a:pPr algn="ctr"/>
            <a:r>
              <a:rPr sz="1687" dirty="0">
                <a:latin typeface="Calibri Light" panose="020F0302020204030204" pitchFamily="34" charset="0"/>
                <a:cs typeface="Calibri Light" panose="020F0302020204030204" pitchFamily="34" charset="0"/>
              </a:rPr>
              <a:t>Recognition</a:t>
            </a:r>
          </a:p>
        </p:txBody>
      </p:sp>
      <p:sp>
        <p:nvSpPr>
          <p:cNvPr id="45" name="Career-Ready">
            <a:extLst>
              <a:ext uri="{FF2B5EF4-FFF2-40B4-BE49-F238E27FC236}">
                <a16:creationId xmlns:a16="http://schemas.microsoft.com/office/drawing/2014/main" id="{0706F6A8-4D40-9046-AB63-D9774072AB84}"/>
              </a:ext>
            </a:extLst>
          </p:cNvPr>
          <p:cNvSpPr txBox="1"/>
          <p:nvPr/>
        </p:nvSpPr>
        <p:spPr>
          <a:xfrm>
            <a:off x="8127593" y="3253531"/>
            <a:ext cx="1241018" cy="492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546100">
              <a:defRPr sz="2400">
                <a:solidFill>
                  <a:srgbClr val="53585F"/>
                </a:solidFill>
              </a:defRPr>
            </a:lvl1pPr>
          </a:lstStyle>
          <a:p>
            <a:pPr algn="ctr"/>
            <a:r>
              <a:rPr sz="1687" dirty="0">
                <a:latin typeface="Calibri Light" panose="020F0302020204030204" pitchFamily="34" charset="0"/>
                <a:cs typeface="Calibri Light" panose="020F0302020204030204" pitchFamily="34" charset="0"/>
              </a:rPr>
              <a:t>Career-Ready</a:t>
            </a:r>
          </a:p>
        </p:txBody>
      </p:sp>
      <p:sp>
        <p:nvSpPr>
          <p:cNvPr id="46" name="Placement / Internship">
            <a:extLst>
              <a:ext uri="{FF2B5EF4-FFF2-40B4-BE49-F238E27FC236}">
                <a16:creationId xmlns:a16="http://schemas.microsoft.com/office/drawing/2014/main" id="{8E3BADFA-86B9-A447-B88B-2A5E6A2D0A56}"/>
              </a:ext>
            </a:extLst>
          </p:cNvPr>
          <p:cNvSpPr txBox="1"/>
          <p:nvPr/>
        </p:nvSpPr>
        <p:spPr>
          <a:xfrm>
            <a:off x="4391455" y="3745074"/>
            <a:ext cx="2335568" cy="3475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2300" cap="small">
                <a:solidFill>
                  <a:srgbClr val="FFFFFF"/>
                </a:solidFill>
                <a:latin typeface="Gill Sans SemiBold"/>
                <a:ea typeface="Gill Sans SemiBold"/>
                <a:cs typeface="Gill Sans SemiBold"/>
                <a:sym typeface="Gill Sans SemiBold"/>
              </a:defRPr>
            </a:lvl1pPr>
          </a:lstStyle>
          <a:p>
            <a:pPr algn="l"/>
            <a:r>
              <a:rPr lang="en-US" sz="1617" b="1" cap="none" dirty="0">
                <a:latin typeface="Calibri" panose="020F0502020204030204" pitchFamily="34" charset="0"/>
                <a:cs typeface="Calibri" panose="020F0502020204030204" pitchFamily="34" charset="0"/>
              </a:rPr>
              <a:t>Placement / Internship</a:t>
            </a:r>
          </a:p>
        </p:txBody>
      </p:sp>
      <p:sp>
        <p:nvSpPr>
          <p:cNvPr id="47" name="Ownership / Entrepreneurship">
            <a:extLst>
              <a:ext uri="{FF2B5EF4-FFF2-40B4-BE49-F238E27FC236}">
                <a16:creationId xmlns:a16="http://schemas.microsoft.com/office/drawing/2014/main" id="{2D91D788-F950-D746-A3CF-1B826A40880E}"/>
              </a:ext>
            </a:extLst>
          </p:cNvPr>
          <p:cNvSpPr txBox="1"/>
          <p:nvPr/>
        </p:nvSpPr>
        <p:spPr>
          <a:xfrm>
            <a:off x="4377333" y="4321455"/>
            <a:ext cx="3112106" cy="3475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2300" cap="small">
                <a:solidFill>
                  <a:srgbClr val="FFFFFF"/>
                </a:solidFill>
                <a:latin typeface="Gill Sans SemiBold"/>
                <a:ea typeface="Gill Sans SemiBold"/>
                <a:cs typeface="Gill Sans SemiBold"/>
                <a:sym typeface="Gill Sans SemiBold"/>
              </a:defRPr>
            </a:lvl1pPr>
          </a:lstStyle>
          <a:p>
            <a:pPr algn="l"/>
            <a:r>
              <a:rPr sz="1617" b="1" cap="none" dirty="0">
                <a:latin typeface="Calibri" panose="020F0502020204030204" pitchFamily="34" charset="0"/>
                <a:cs typeface="Calibri" panose="020F0502020204030204" pitchFamily="34" charset="0"/>
              </a:rPr>
              <a:t>Ownership / Entrepreneurship</a:t>
            </a:r>
          </a:p>
        </p:txBody>
      </p:sp>
      <p:sp>
        <p:nvSpPr>
          <p:cNvPr id="48" name="Research: Experimental, Analysis or Invention">
            <a:extLst>
              <a:ext uri="{FF2B5EF4-FFF2-40B4-BE49-F238E27FC236}">
                <a16:creationId xmlns:a16="http://schemas.microsoft.com/office/drawing/2014/main" id="{0A22BF06-EAA8-0341-9ED5-336A65184A0B}"/>
              </a:ext>
            </a:extLst>
          </p:cNvPr>
          <p:cNvSpPr txBox="1"/>
          <p:nvPr/>
        </p:nvSpPr>
        <p:spPr>
          <a:xfrm>
            <a:off x="4377333" y="4905050"/>
            <a:ext cx="4708013" cy="3475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2300" cap="small">
                <a:solidFill>
                  <a:srgbClr val="FFFFFF"/>
                </a:solidFill>
                <a:latin typeface="Gill Sans SemiBold"/>
                <a:ea typeface="Gill Sans SemiBold"/>
                <a:cs typeface="Gill Sans SemiBold"/>
                <a:sym typeface="Gill Sans SemiBold"/>
              </a:defRPr>
            </a:lvl1pPr>
          </a:lstStyle>
          <a:p>
            <a:pPr algn="l"/>
            <a:r>
              <a:rPr sz="1617" b="1" cap="none" dirty="0">
                <a:latin typeface="Calibri" panose="020F0502020204030204" pitchFamily="34" charset="0"/>
                <a:cs typeface="Calibri" panose="020F0502020204030204" pitchFamily="34" charset="0"/>
              </a:rPr>
              <a:t>Research: Experimental, Analysis or Invention</a:t>
            </a:r>
          </a:p>
        </p:txBody>
      </p:sp>
      <p:sp>
        <p:nvSpPr>
          <p:cNvPr id="49" name="School-Based Enterprise">
            <a:extLst>
              <a:ext uri="{FF2B5EF4-FFF2-40B4-BE49-F238E27FC236}">
                <a16:creationId xmlns:a16="http://schemas.microsoft.com/office/drawing/2014/main" id="{31A02809-9F8A-5C41-8EE1-AD86D253EDE1}"/>
              </a:ext>
            </a:extLst>
          </p:cNvPr>
          <p:cNvSpPr txBox="1"/>
          <p:nvPr/>
        </p:nvSpPr>
        <p:spPr>
          <a:xfrm>
            <a:off x="4377333" y="5488647"/>
            <a:ext cx="2582094" cy="3475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2300" cap="small">
                <a:solidFill>
                  <a:srgbClr val="FFFFFF"/>
                </a:solidFill>
                <a:latin typeface="Gill Sans SemiBold"/>
                <a:ea typeface="Gill Sans SemiBold"/>
                <a:cs typeface="Gill Sans SemiBold"/>
                <a:sym typeface="Gill Sans SemiBold"/>
              </a:defRPr>
            </a:lvl1pPr>
          </a:lstStyle>
          <a:p>
            <a:pPr algn="l"/>
            <a:r>
              <a:rPr sz="1617" b="1" cap="none" dirty="0">
                <a:latin typeface="Calibri" panose="020F0502020204030204" pitchFamily="34" charset="0"/>
                <a:cs typeface="Calibri" panose="020F0502020204030204" pitchFamily="34" charset="0"/>
              </a:rPr>
              <a:t>School-Based Enterprise</a:t>
            </a:r>
          </a:p>
        </p:txBody>
      </p:sp>
      <p:sp>
        <p:nvSpPr>
          <p:cNvPr id="50" name="Service Learning">
            <a:extLst>
              <a:ext uri="{FF2B5EF4-FFF2-40B4-BE49-F238E27FC236}">
                <a16:creationId xmlns:a16="http://schemas.microsoft.com/office/drawing/2014/main" id="{217FEEA0-53F8-8845-81B2-788E11B0EEC2}"/>
              </a:ext>
            </a:extLst>
          </p:cNvPr>
          <p:cNvSpPr txBox="1"/>
          <p:nvPr/>
        </p:nvSpPr>
        <p:spPr>
          <a:xfrm>
            <a:off x="4377333" y="6055934"/>
            <a:ext cx="1751547" cy="3475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2300" cap="small">
                <a:solidFill>
                  <a:srgbClr val="FFFFFF"/>
                </a:solidFill>
                <a:latin typeface="Gill Sans SemiBold"/>
                <a:ea typeface="Gill Sans SemiBold"/>
                <a:cs typeface="Gill Sans SemiBold"/>
                <a:sym typeface="Gill Sans SemiBold"/>
              </a:defRPr>
            </a:lvl1pPr>
          </a:lstStyle>
          <a:p>
            <a:pPr algn="l"/>
            <a:r>
              <a:rPr sz="1617" b="1" cap="none" dirty="0">
                <a:latin typeface="Calibri" panose="020F0502020204030204" pitchFamily="34" charset="0"/>
                <a:cs typeface="Calibri" panose="020F0502020204030204" pitchFamily="34" charset="0"/>
              </a:rPr>
              <a:t>Service Learning</a:t>
            </a:r>
          </a:p>
        </p:txBody>
      </p:sp>
      <p:sp>
        <p:nvSpPr>
          <p:cNvPr id="52" name="Every enrolled agricultural education student shall have a Foundational SAE.  As part of this SAE, students will maintain intensive Career Exploration and Planning, Personal Financial Management and Planning and Workplace Safety components throughout their high school career.  Students will also start an Agricultural Literacy project that may transform into one or more Immersion SAEs.">
            <a:extLst>
              <a:ext uri="{FF2B5EF4-FFF2-40B4-BE49-F238E27FC236}">
                <a16:creationId xmlns:a16="http://schemas.microsoft.com/office/drawing/2014/main" id="{AE0CD163-3B14-304E-AAB1-728732BB007D}"/>
              </a:ext>
            </a:extLst>
          </p:cNvPr>
          <p:cNvSpPr txBox="1"/>
          <p:nvPr/>
        </p:nvSpPr>
        <p:spPr>
          <a:xfrm>
            <a:off x="554366" y="3196556"/>
            <a:ext cx="2261975" cy="24223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lgn="l">
              <a:defRPr sz="1200" i="1">
                <a:solidFill>
                  <a:srgbClr val="53585F"/>
                </a:solidFill>
                <a:latin typeface="Gill Sans SemiBold"/>
                <a:ea typeface="Gill Sans SemiBold"/>
                <a:cs typeface="Gill Sans SemiBold"/>
                <a:sym typeface="Gill Sans SemiBold"/>
              </a:defRPr>
            </a:lvl1pPr>
          </a:lstStyle>
          <a:p>
            <a:r>
              <a:rPr b="1" i="0" dirty="0">
                <a:latin typeface="Calibri" panose="020F0502020204030204" pitchFamily="34" charset="0"/>
                <a:cs typeface="Calibri" panose="020F0502020204030204" pitchFamily="34" charset="0"/>
              </a:rPr>
              <a:t>Every enrolled agricultural education student shall have a Foundational SAE.  As part of this SAE, students will maintain intensive Career Exploration and Planning, Personal Financial Management and Planning and Workplace Safety components throughout their high school career.  Students will also start an Agricultural Literacy project that may transform into one or more Immersion SAEs.</a:t>
            </a:r>
          </a:p>
        </p:txBody>
      </p:sp>
      <p:sp>
        <p:nvSpPr>
          <p:cNvPr id="53" name="Awareness…">
            <a:extLst>
              <a:ext uri="{FF2B5EF4-FFF2-40B4-BE49-F238E27FC236}">
                <a16:creationId xmlns:a16="http://schemas.microsoft.com/office/drawing/2014/main" id="{22AAEB08-7187-6248-9FF0-1141CCBEB97A}"/>
              </a:ext>
            </a:extLst>
          </p:cNvPr>
          <p:cNvSpPr txBox="1"/>
          <p:nvPr/>
        </p:nvSpPr>
        <p:spPr>
          <a:xfrm>
            <a:off x="3318818" y="152395"/>
            <a:ext cx="1313336" cy="532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lgn="ctr" defTabSz="383963">
              <a:defRPr sz="2400">
                <a:solidFill>
                  <a:srgbClr val="FFFFFF"/>
                </a:solidFill>
              </a:defRPr>
            </a:pPr>
            <a:r>
              <a:rPr sz="1687" dirty="0">
                <a:latin typeface="Calibri Light" panose="020F0302020204030204" pitchFamily="34" charset="0"/>
                <a:cs typeface="Calibri Light" panose="020F0302020204030204" pitchFamily="34" charset="0"/>
              </a:rPr>
              <a:t>Awareness</a:t>
            </a:r>
          </a:p>
          <a:p>
            <a:pPr algn="ctr" defTabSz="383963">
              <a:defRPr sz="2000">
                <a:solidFill>
                  <a:srgbClr val="FFFFFF"/>
                </a:solidFill>
              </a:defRPr>
            </a:pPr>
            <a:r>
              <a:rPr sz="1406" dirty="0">
                <a:latin typeface="Calibri Light" panose="020F0302020204030204" pitchFamily="34" charset="0"/>
                <a:cs typeface="Calibri Light" panose="020F0302020204030204" pitchFamily="34" charset="0"/>
              </a:rPr>
              <a:t>Grades 6-9</a:t>
            </a:r>
          </a:p>
        </p:txBody>
      </p:sp>
      <p:pic>
        <p:nvPicPr>
          <p:cNvPr id="54" name="Graphic 53" descr="Plant">
            <a:extLst>
              <a:ext uri="{FF2B5EF4-FFF2-40B4-BE49-F238E27FC236}">
                <a16:creationId xmlns:a16="http://schemas.microsoft.com/office/drawing/2014/main" id="{483B6457-258A-3541-AEF5-BAA985C588E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298902" y="6045336"/>
            <a:ext cx="685800" cy="685800"/>
          </a:xfrm>
          <a:prstGeom prst="rect">
            <a:avLst/>
          </a:prstGeom>
        </p:spPr>
      </p:pic>
    </p:spTree>
    <p:extLst>
      <p:ext uri="{BB962C8B-B14F-4D97-AF65-F5344CB8AC3E}">
        <p14:creationId xmlns:p14="http://schemas.microsoft.com/office/powerpoint/2010/main" val="1432749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iterate>
                                    <p:tmAbs val="0"/>
                                  </p:iterate>
                                  <p:childTnLst>
                                    <p:set>
                                      <p:cBhvr>
                                        <p:cTn id="6" fill="hold"/>
                                        <p:tgtEl>
                                          <p:spTgt spid="27"/>
                                        </p:tgtEl>
                                        <p:attrNameLst>
                                          <p:attrName>style.visibility</p:attrName>
                                        </p:attrNameLst>
                                      </p:cBhvr>
                                      <p:to>
                                        <p:strVal val="visible"/>
                                      </p:to>
                                    </p:set>
                                    <p:animEffect transition="in" filter="strips(downRight)">
                                      <p:cBhvr>
                                        <p:cTn id="7" dur="1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iterate>
                                    <p:tmAbs val="0"/>
                                  </p:iterate>
                                  <p:childTnLst>
                                    <p:set>
                                      <p:cBhvr>
                                        <p:cTn id="11" fill="hold"/>
                                        <p:tgtEl>
                                          <p:spTgt spid="14"/>
                                        </p:tgtEl>
                                        <p:attrNameLst>
                                          <p:attrName>style.visibility</p:attrName>
                                        </p:attrNameLst>
                                      </p:cBhvr>
                                      <p:to>
                                        <p:strVal val="visible"/>
                                      </p:to>
                                    </p:set>
                                    <p:animEffect transition="in" filter="strips(downRight)">
                                      <p:cBhvr>
                                        <p:cTn id="12" dur="1000"/>
                                        <p:tgtEl>
                                          <p:spTgt spid="14"/>
                                        </p:tgtEl>
                                      </p:cBhvr>
                                    </p:animEffect>
                                  </p:childTnLst>
                                </p:cTn>
                              </p:par>
                              <p:par>
                                <p:cTn id="13" presetID="18" presetClass="entr" presetSubtype="6" fill="hold" grpId="0" nodeType="withEffect">
                                  <p:stCondLst>
                                    <p:cond delay="0"/>
                                  </p:stCondLst>
                                  <p:iterate>
                                    <p:tmAbs val="0"/>
                                  </p:iterate>
                                  <p:childTnLst>
                                    <p:set>
                                      <p:cBhvr>
                                        <p:cTn id="14" fill="hold"/>
                                        <p:tgtEl>
                                          <p:spTgt spid="15"/>
                                        </p:tgtEl>
                                        <p:attrNameLst>
                                          <p:attrName>style.visibility</p:attrName>
                                        </p:attrNameLst>
                                      </p:cBhvr>
                                      <p:to>
                                        <p:strVal val="visible"/>
                                      </p:to>
                                    </p:set>
                                    <p:animEffect transition="in" filter="strips(downRight)">
                                      <p:cBhvr>
                                        <p:cTn id="15" dur="1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p:tmAbs val="0"/>
                                  </p:iterate>
                                  <p:childTnLst>
                                    <p:set>
                                      <p:cBhvr>
                                        <p:cTn id="19" fill="hold"/>
                                        <p:tgtEl>
                                          <p:spTgt spid="12"/>
                                        </p:tgtEl>
                                        <p:attrNameLst>
                                          <p:attrName>style.visibility</p:attrName>
                                        </p:attrNameLst>
                                      </p:cBhvr>
                                      <p:to>
                                        <p:strVal val="visible"/>
                                      </p:to>
                                    </p:set>
                                    <p:animEffect transition="in" filter="wipe(left)">
                                      <p:cBhvr>
                                        <p:cTn id="20" dur="1000"/>
                                        <p:tgtEl>
                                          <p:spTgt spid="12"/>
                                        </p:tgtEl>
                                      </p:cBhvr>
                                    </p:animEffect>
                                  </p:childTnLst>
                                </p:cTn>
                              </p:par>
                            </p:childTnLst>
                          </p:cTn>
                        </p:par>
                        <p:par>
                          <p:cTn id="21" fill="hold">
                            <p:stCondLst>
                              <p:cond delay="1000"/>
                            </p:stCondLst>
                            <p:childTnLst>
                              <p:par>
                                <p:cTn id="22" presetID="22" presetClass="entr" presetSubtype="8" fill="hold" grpId="0" nodeType="afterEffect">
                                  <p:stCondLst>
                                    <p:cond delay="0"/>
                                  </p:stCondLst>
                                  <p:iterate>
                                    <p:tmAbs val="0"/>
                                  </p:iterate>
                                  <p:childTnLst>
                                    <p:set>
                                      <p:cBhvr>
                                        <p:cTn id="23" fill="hold"/>
                                        <p:tgtEl>
                                          <p:spTgt spid="46"/>
                                        </p:tgtEl>
                                        <p:attrNameLst>
                                          <p:attrName>style.visibility</p:attrName>
                                        </p:attrNameLst>
                                      </p:cBhvr>
                                      <p:to>
                                        <p:strVal val="visible"/>
                                      </p:to>
                                    </p:set>
                                    <p:animEffect transition="in" filter="wipe(left)">
                                      <p:cBhvr>
                                        <p:cTn id="24" dur="1000"/>
                                        <p:tgtEl>
                                          <p:spTgt spid="46"/>
                                        </p:tgtEl>
                                      </p:cBhvr>
                                    </p:animEffect>
                                  </p:childTnLst>
                                </p:cTn>
                              </p:par>
                            </p:childTnLst>
                          </p:cTn>
                        </p:par>
                        <p:par>
                          <p:cTn id="25" fill="hold">
                            <p:stCondLst>
                              <p:cond delay="2000"/>
                            </p:stCondLst>
                            <p:childTnLst>
                              <p:par>
                                <p:cTn id="26" presetID="22" presetClass="entr" presetSubtype="8" fill="hold" grpId="0" nodeType="afterEffect">
                                  <p:stCondLst>
                                    <p:cond delay="0"/>
                                  </p:stCondLst>
                                  <p:iterate>
                                    <p:tmAbs val="0"/>
                                  </p:iterate>
                                  <p:childTnLst>
                                    <p:set>
                                      <p:cBhvr>
                                        <p:cTn id="27" fill="hold"/>
                                        <p:tgtEl>
                                          <p:spTgt spid="11"/>
                                        </p:tgtEl>
                                        <p:attrNameLst>
                                          <p:attrName>style.visibility</p:attrName>
                                        </p:attrNameLst>
                                      </p:cBhvr>
                                      <p:to>
                                        <p:strVal val="visible"/>
                                      </p:to>
                                    </p:set>
                                    <p:animEffect transition="in" filter="wipe(left)">
                                      <p:cBhvr>
                                        <p:cTn id="28" dur="1000"/>
                                        <p:tgtEl>
                                          <p:spTgt spid="11"/>
                                        </p:tgtEl>
                                      </p:cBhvr>
                                    </p:animEffect>
                                  </p:childTnLst>
                                </p:cTn>
                              </p:par>
                            </p:childTnLst>
                          </p:cTn>
                        </p:par>
                        <p:par>
                          <p:cTn id="29" fill="hold">
                            <p:stCondLst>
                              <p:cond delay="3000"/>
                            </p:stCondLst>
                            <p:childTnLst>
                              <p:par>
                                <p:cTn id="30" presetID="22" presetClass="entr" presetSubtype="8" fill="hold" grpId="0" nodeType="afterEffect">
                                  <p:stCondLst>
                                    <p:cond delay="0"/>
                                  </p:stCondLst>
                                  <p:iterate>
                                    <p:tmAbs val="0"/>
                                  </p:iterate>
                                  <p:childTnLst>
                                    <p:set>
                                      <p:cBhvr>
                                        <p:cTn id="31" fill="hold"/>
                                        <p:tgtEl>
                                          <p:spTgt spid="47"/>
                                        </p:tgtEl>
                                        <p:attrNameLst>
                                          <p:attrName>style.visibility</p:attrName>
                                        </p:attrNameLst>
                                      </p:cBhvr>
                                      <p:to>
                                        <p:strVal val="visible"/>
                                      </p:to>
                                    </p:set>
                                    <p:animEffect transition="in" filter="wipe(left)">
                                      <p:cBhvr>
                                        <p:cTn id="32" dur="1000"/>
                                        <p:tgtEl>
                                          <p:spTgt spid="47"/>
                                        </p:tgtEl>
                                      </p:cBhvr>
                                    </p:animEffect>
                                  </p:childTnLst>
                                </p:cTn>
                              </p:par>
                            </p:childTnLst>
                          </p:cTn>
                        </p:par>
                        <p:par>
                          <p:cTn id="33" fill="hold">
                            <p:stCondLst>
                              <p:cond delay="4000"/>
                            </p:stCondLst>
                            <p:childTnLst>
                              <p:par>
                                <p:cTn id="34" presetID="22" presetClass="entr" presetSubtype="8" fill="hold" grpId="0" nodeType="afterEffect">
                                  <p:stCondLst>
                                    <p:cond delay="0"/>
                                  </p:stCondLst>
                                  <p:iterate>
                                    <p:tmAbs val="0"/>
                                  </p:iterate>
                                  <p:childTnLst>
                                    <p:set>
                                      <p:cBhvr>
                                        <p:cTn id="35" fill="hold"/>
                                        <p:tgtEl>
                                          <p:spTgt spid="10"/>
                                        </p:tgtEl>
                                        <p:attrNameLst>
                                          <p:attrName>style.visibility</p:attrName>
                                        </p:attrNameLst>
                                      </p:cBhvr>
                                      <p:to>
                                        <p:strVal val="visible"/>
                                      </p:to>
                                    </p:set>
                                    <p:animEffect transition="in" filter="wipe(left)">
                                      <p:cBhvr>
                                        <p:cTn id="36" dur="1000"/>
                                        <p:tgtEl>
                                          <p:spTgt spid="10"/>
                                        </p:tgtEl>
                                      </p:cBhvr>
                                    </p:animEffect>
                                  </p:childTnLst>
                                </p:cTn>
                              </p:par>
                            </p:childTnLst>
                          </p:cTn>
                        </p:par>
                        <p:par>
                          <p:cTn id="37" fill="hold">
                            <p:stCondLst>
                              <p:cond delay="5000"/>
                            </p:stCondLst>
                            <p:childTnLst>
                              <p:par>
                                <p:cTn id="38" presetID="22" presetClass="entr" presetSubtype="8" fill="hold" grpId="0" nodeType="afterEffect">
                                  <p:stCondLst>
                                    <p:cond delay="0"/>
                                  </p:stCondLst>
                                  <p:iterate>
                                    <p:tmAbs val="0"/>
                                  </p:iterate>
                                  <p:childTnLst>
                                    <p:set>
                                      <p:cBhvr>
                                        <p:cTn id="39" fill="hold"/>
                                        <p:tgtEl>
                                          <p:spTgt spid="48"/>
                                        </p:tgtEl>
                                        <p:attrNameLst>
                                          <p:attrName>style.visibility</p:attrName>
                                        </p:attrNameLst>
                                      </p:cBhvr>
                                      <p:to>
                                        <p:strVal val="visible"/>
                                      </p:to>
                                    </p:set>
                                    <p:animEffect transition="in" filter="wipe(left)">
                                      <p:cBhvr>
                                        <p:cTn id="40" dur="1000"/>
                                        <p:tgtEl>
                                          <p:spTgt spid="48"/>
                                        </p:tgtEl>
                                      </p:cBhvr>
                                    </p:animEffect>
                                  </p:childTnLst>
                                </p:cTn>
                              </p:par>
                            </p:childTnLst>
                          </p:cTn>
                        </p:par>
                        <p:par>
                          <p:cTn id="41" fill="hold">
                            <p:stCondLst>
                              <p:cond delay="6000"/>
                            </p:stCondLst>
                            <p:childTnLst>
                              <p:par>
                                <p:cTn id="42" presetID="22" presetClass="entr" presetSubtype="8" fill="hold" grpId="0" nodeType="afterEffect">
                                  <p:stCondLst>
                                    <p:cond delay="0"/>
                                  </p:stCondLst>
                                  <p:iterate>
                                    <p:tmAbs val="0"/>
                                  </p:iterate>
                                  <p:childTnLst>
                                    <p:set>
                                      <p:cBhvr>
                                        <p:cTn id="43" fill="hold"/>
                                        <p:tgtEl>
                                          <p:spTgt spid="9"/>
                                        </p:tgtEl>
                                        <p:attrNameLst>
                                          <p:attrName>style.visibility</p:attrName>
                                        </p:attrNameLst>
                                      </p:cBhvr>
                                      <p:to>
                                        <p:strVal val="visible"/>
                                      </p:to>
                                    </p:set>
                                    <p:animEffect transition="in" filter="wipe(left)">
                                      <p:cBhvr>
                                        <p:cTn id="44" dur="1000"/>
                                        <p:tgtEl>
                                          <p:spTgt spid="9"/>
                                        </p:tgtEl>
                                      </p:cBhvr>
                                    </p:animEffect>
                                  </p:childTnLst>
                                </p:cTn>
                              </p:par>
                            </p:childTnLst>
                          </p:cTn>
                        </p:par>
                        <p:par>
                          <p:cTn id="45" fill="hold">
                            <p:stCondLst>
                              <p:cond delay="7000"/>
                            </p:stCondLst>
                            <p:childTnLst>
                              <p:par>
                                <p:cTn id="46" presetID="22" presetClass="entr" presetSubtype="8" fill="hold" grpId="0" nodeType="afterEffect">
                                  <p:stCondLst>
                                    <p:cond delay="0"/>
                                  </p:stCondLst>
                                  <p:iterate>
                                    <p:tmAbs val="0"/>
                                  </p:iterate>
                                  <p:childTnLst>
                                    <p:set>
                                      <p:cBhvr>
                                        <p:cTn id="47" fill="hold"/>
                                        <p:tgtEl>
                                          <p:spTgt spid="49"/>
                                        </p:tgtEl>
                                        <p:attrNameLst>
                                          <p:attrName>style.visibility</p:attrName>
                                        </p:attrNameLst>
                                      </p:cBhvr>
                                      <p:to>
                                        <p:strVal val="visible"/>
                                      </p:to>
                                    </p:set>
                                    <p:animEffect transition="in" filter="wipe(left)">
                                      <p:cBhvr>
                                        <p:cTn id="48" dur="1000"/>
                                        <p:tgtEl>
                                          <p:spTgt spid="49"/>
                                        </p:tgtEl>
                                      </p:cBhvr>
                                    </p:animEffect>
                                  </p:childTnLst>
                                </p:cTn>
                              </p:par>
                            </p:childTnLst>
                          </p:cTn>
                        </p:par>
                        <p:par>
                          <p:cTn id="49" fill="hold">
                            <p:stCondLst>
                              <p:cond delay="8000"/>
                            </p:stCondLst>
                            <p:childTnLst>
                              <p:par>
                                <p:cTn id="50" presetID="22" presetClass="entr" presetSubtype="8" fill="hold" grpId="0" nodeType="afterEffect">
                                  <p:stCondLst>
                                    <p:cond delay="0"/>
                                  </p:stCondLst>
                                  <p:iterate>
                                    <p:tmAbs val="0"/>
                                  </p:iterate>
                                  <p:childTnLst>
                                    <p:set>
                                      <p:cBhvr>
                                        <p:cTn id="51" fill="hold"/>
                                        <p:tgtEl>
                                          <p:spTgt spid="8"/>
                                        </p:tgtEl>
                                        <p:attrNameLst>
                                          <p:attrName>style.visibility</p:attrName>
                                        </p:attrNameLst>
                                      </p:cBhvr>
                                      <p:to>
                                        <p:strVal val="visible"/>
                                      </p:to>
                                    </p:set>
                                    <p:animEffect transition="in" filter="wipe(left)">
                                      <p:cBhvr>
                                        <p:cTn id="52" dur="1000"/>
                                        <p:tgtEl>
                                          <p:spTgt spid="8"/>
                                        </p:tgtEl>
                                      </p:cBhvr>
                                    </p:animEffect>
                                  </p:childTnLst>
                                </p:cTn>
                              </p:par>
                            </p:childTnLst>
                          </p:cTn>
                        </p:par>
                        <p:par>
                          <p:cTn id="53" fill="hold">
                            <p:stCondLst>
                              <p:cond delay="9000"/>
                            </p:stCondLst>
                            <p:childTnLst>
                              <p:par>
                                <p:cTn id="54" presetID="22" presetClass="entr" presetSubtype="8" fill="hold" grpId="0" nodeType="afterEffect">
                                  <p:stCondLst>
                                    <p:cond delay="0"/>
                                  </p:stCondLst>
                                  <p:iterate>
                                    <p:tmAbs val="0"/>
                                  </p:iterate>
                                  <p:childTnLst>
                                    <p:set>
                                      <p:cBhvr>
                                        <p:cTn id="55" fill="hold"/>
                                        <p:tgtEl>
                                          <p:spTgt spid="50"/>
                                        </p:tgtEl>
                                        <p:attrNameLst>
                                          <p:attrName>style.visibility</p:attrName>
                                        </p:attrNameLst>
                                      </p:cBhvr>
                                      <p:to>
                                        <p:strVal val="visible"/>
                                      </p:to>
                                    </p:set>
                                    <p:animEffect transition="in" filter="wipe(left)">
                                      <p:cBhvr>
                                        <p:cTn id="56" dur="1000"/>
                                        <p:tgtEl>
                                          <p:spTgt spid="5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iterate>
                                    <p:tmAbs val="0"/>
                                  </p:iterate>
                                  <p:childTnLst>
                                    <p:set>
                                      <p:cBhvr>
                                        <p:cTn id="60" fill="hold"/>
                                        <p:tgtEl>
                                          <p:spTgt spid="7"/>
                                        </p:tgtEl>
                                        <p:attrNameLst>
                                          <p:attrName>style.visibility</p:attrName>
                                        </p:attrNameLst>
                                      </p:cBhvr>
                                      <p:to>
                                        <p:strVal val="visible"/>
                                      </p:to>
                                    </p:set>
                                    <p:animEffect transition="in" filter="wipe(up)">
                                      <p:cBhvr>
                                        <p:cTn id="61" dur="1000"/>
                                        <p:tgtEl>
                                          <p:spTgt spid="7"/>
                                        </p:tgtEl>
                                      </p:cBhvr>
                                    </p:animEffect>
                                  </p:childTnLst>
                                </p:cTn>
                              </p:par>
                              <p:par>
                                <p:cTn id="62" presetID="22" presetClass="entr" presetSubtype="1" fill="hold" grpId="0" nodeType="withEffect">
                                  <p:stCondLst>
                                    <p:cond delay="0"/>
                                  </p:stCondLst>
                                  <p:iterate>
                                    <p:tmAbs val="0"/>
                                  </p:iterate>
                                  <p:childTnLst>
                                    <p:set>
                                      <p:cBhvr>
                                        <p:cTn id="63" fill="hold"/>
                                        <p:tgtEl>
                                          <p:spTgt spid="13"/>
                                        </p:tgtEl>
                                        <p:attrNameLst>
                                          <p:attrName>style.visibility</p:attrName>
                                        </p:attrNameLst>
                                      </p:cBhvr>
                                      <p:to>
                                        <p:strVal val="visible"/>
                                      </p:to>
                                    </p:set>
                                    <p:animEffect transition="in" filter="wipe(up)">
                                      <p:cBhvr>
                                        <p:cTn id="64" dur="1000"/>
                                        <p:tgtEl>
                                          <p:spTgt spid="13"/>
                                        </p:tgtEl>
                                      </p:cBhvr>
                                    </p:animEffect>
                                  </p:childTnLst>
                                </p:cTn>
                              </p:par>
                            </p:childTnLst>
                          </p:cTn>
                        </p:par>
                        <p:par>
                          <p:cTn id="65" fill="hold">
                            <p:stCondLst>
                              <p:cond delay="1000"/>
                            </p:stCondLst>
                            <p:childTnLst>
                              <p:par>
                                <p:cTn id="66" presetID="22" presetClass="entr" presetSubtype="1" fill="hold" grpId="0" nodeType="afterEffect">
                                  <p:stCondLst>
                                    <p:cond delay="0"/>
                                  </p:stCondLst>
                                  <p:iterate>
                                    <p:tmAbs val="0"/>
                                  </p:iterate>
                                  <p:childTnLst>
                                    <p:set>
                                      <p:cBhvr>
                                        <p:cTn id="67" fill="hold"/>
                                        <p:tgtEl>
                                          <p:spTgt spid="5"/>
                                        </p:tgtEl>
                                        <p:attrNameLst>
                                          <p:attrName>style.visibility</p:attrName>
                                        </p:attrNameLst>
                                      </p:cBhvr>
                                      <p:to>
                                        <p:strVal val="visible"/>
                                      </p:to>
                                    </p:set>
                                    <p:animEffect transition="in" filter="wipe(up)">
                                      <p:cBhvr>
                                        <p:cTn id="68" dur="1000"/>
                                        <p:tgtEl>
                                          <p:spTgt spid="5"/>
                                        </p:tgtEl>
                                      </p:cBhvr>
                                    </p:animEffect>
                                  </p:childTnLst>
                                </p:cTn>
                              </p:par>
                              <p:par>
                                <p:cTn id="69" presetID="22" presetClass="entr" presetSubtype="1" fill="hold" grpId="0" nodeType="withEffect">
                                  <p:stCondLst>
                                    <p:cond delay="0"/>
                                  </p:stCondLst>
                                  <p:iterate>
                                    <p:tmAbs val="0"/>
                                  </p:iterate>
                                  <p:childTnLst>
                                    <p:set>
                                      <p:cBhvr>
                                        <p:cTn id="70" fill="hold"/>
                                        <p:tgtEl>
                                          <p:spTgt spid="44"/>
                                        </p:tgtEl>
                                        <p:attrNameLst>
                                          <p:attrName>style.visibility</p:attrName>
                                        </p:attrNameLst>
                                      </p:cBhvr>
                                      <p:to>
                                        <p:strVal val="visible"/>
                                      </p:to>
                                    </p:set>
                                    <p:animEffect transition="in" filter="wipe(up)">
                                      <p:cBhvr>
                                        <p:cTn id="71" dur="1000"/>
                                        <p:tgtEl>
                                          <p:spTgt spid="44"/>
                                        </p:tgtEl>
                                      </p:cBhvr>
                                    </p:animEffect>
                                  </p:childTnLst>
                                </p:cTn>
                              </p:par>
                            </p:childTnLst>
                          </p:cTn>
                        </p:par>
                        <p:par>
                          <p:cTn id="72" fill="hold">
                            <p:stCondLst>
                              <p:cond delay="2000"/>
                            </p:stCondLst>
                            <p:childTnLst>
                              <p:par>
                                <p:cTn id="73" presetID="22" presetClass="entr" presetSubtype="1" fill="hold" grpId="0" nodeType="afterEffect">
                                  <p:stCondLst>
                                    <p:cond delay="0"/>
                                  </p:stCondLst>
                                  <p:iterate>
                                    <p:tmAbs val="0"/>
                                  </p:iterate>
                                  <p:childTnLst>
                                    <p:set>
                                      <p:cBhvr>
                                        <p:cTn id="74" fill="hold"/>
                                        <p:tgtEl>
                                          <p:spTgt spid="6"/>
                                        </p:tgtEl>
                                        <p:attrNameLst>
                                          <p:attrName>style.visibility</p:attrName>
                                        </p:attrNameLst>
                                      </p:cBhvr>
                                      <p:to>
                                        <p:strVal val="visible"/>
                                      </p:to>
                                    </p:set>
                                    <p:animEffect transition="in" filter="wipe(up)">
                                      <p:cBhvr>
                                        <p:cTn id="75" dur="1000"/>
                                        <p:tgtEl>
                                          <p:spTgt spid="6"/>
                                        </p:tgtEl>
                                      </p:cBhvr>
                                    </p:animEffect>
                                  </p:childTnLst>
                                </p:cTn>
                              </p:par>
                              <p:par>
                                <p:cTn id="76" presetID="22" presetClass="entr" presetSubtype="1" fill="hold" grpId="0" nodeType="withEffect">
                                  <p:stCondLst>
                                    <p:cond delay="0"/>
                                  </p:stCondLst>
                                  <p:iterate>
                                    <p:tmAbs val="0"/>
                                  </p:iterate>
                                  <p:childTnLst>
                                    <p:set>
                                      <p:cBhvr>
                                        <p:cTn id="77" fill="hold"/>
                                        <p:tgtEl>
                                          <p:spTgt spid="45"/>
                                        </p:tgtEl>
                                        <p:attrNameLst>
                                          <p:attrName>style.visibility</p:attrName>
                                        </p:attrNameLst>
                                      </p:cBhvr>
                                      <p:to>
                                        <p:strVal val="visible"/>
                                      </p:to>
                                    </p:set>
                                    <p:animEffect transition="in" filter="wipe(up)">
                                      <p:cBhvr>
                                        <p:cTn id="78"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6" grpId="0" animBg="1" advAuto="0"/>
      <p:bldP spid="7" grpId="0" animBg="1" advAuto="0"/>
      <p:bldP spid="8" grpId="0" animBg="1" advAuto="0"/>
      <p:bldP spid="9" grpId="0" animBg="1" advAuto="0"/>
      <p:bldP spid="10" grpId="0" animBg="1" advAuto="0"/>
      <p:bldP spid="11" grpId="0" animBg="1" advAuto="0"/>
      <p:bldP spid="12" grpId="0" animBg="1" advAuto="0"/>
      <p:bldP spid="13" grpId="0" animBg="1" advAuto="0"/>
      <p:bldP spid="14" grpId="0" animBg="1" advAuto="0"/>
      <p:bldP spid="15" grpId="0" animBg="1" advAuto="0"/>
      <p:bldP spid="27" grpId="0" animBg="1" advAuto="0"/>
      <p:bldP spid="44" grpId="0" animBg="1" advAuto="0"/>
      <p:bldP spid="45" grpId="0" animBg="1" advAuto="0"/>
      <p:bldP spid="46" grpId="0" animBg="1" advAuto="0"/>
      <p:bldP spid="47" grpId="0" animBg="1" advAuto="0"/>
      <p:bldP spid="48" grpId="0" animBg="1" advAuto="0"/>
      <p:bldP spid="49" grpId="0" animBg="1" advAuto="0"/>
      <p:bldP spid="50" grpId="0"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AE Student Roadmap_8.25-01.png" descr="SAE Student Roadmap_8.25-01.png">
            <a:extLst>
              <a:ext uri="{FF2B5EF4-FFF2-40B4-BE49-F238E27FC236}">
                <a16:creationId xmlns:a16="http://schemas.microsoft.com/office/drawing/2014/main" id="{2FA9DB62-59DA-414A-940A-47FE8BD64CE7}"/>
              </a:ext>
            </a:extLst>
          </p:cNvPr>
          <p:cNvPicPr>
            <a:picLocks noChangeAspect="1"/>
          </p:cNvPicPr>
          <p:nvPr/>
        </p:nvPicPr>
        <p:blipFill>
          <a:blip r:embed="rId3"/>
          <a:stretch>
            <a:fillRect/>
          </a:stretch>
        </p:blipFill>
        <p:spPr>
          <a:xfrm>
            <a:off x="2311502" y="-214790"/>
            <a:ext cx="7568996" cy="6858001"/>
          </a:xfrm>
          <a:prstGeom prst="rect">
            <a:avLst/>
          </a:prstGeom>
          <a:ln w="12700">
            <a:miter lim="400000"/>
          </a:ln>
        </p:spPr>
      </p:pic>
      <p:pic>
        <p:nvPicPr>
          <p:cNvPr id="6" name="Graphic 5" descr="Plant">
            <a:extLst>
              <a:ext uri="{FF2B5EF4-FFF2-40B4-BE49-F238E27FC236}">
                <a16:creationId xmlns:a16="http://schemas.microsoft.com/office/drawing/2014/main" id="{6D5CE84E-E8E8-CC42-B98F-91F8CC25C71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298902" y="6045336"/>
            <a:ext cx="685800" cy="685800"/>
          </a:xfrm>
          <a:prstGeom prst="rect">
            <a:avLst/>
          </a:prstGeom>
        </p:spPr>
      </p:pic>
    </p:spTree>
    <p:extLst>
      <p:ext uri="{BB962C8B-B14F-4D97-AF65-F5344CB8AC3E}">
        <p14:creationId xmlns:p14="http://schemas.microsoft.com/office/powerpoint/2010/main" val="281518826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sp>
        <p:nvSpPr>
          <p:cNvPr id="7" name="TextBox 6">
            <a:extLst>
              <a:ext uri="{FF2B5EF4-FFF2-40B4-BE49-F238E27FC236}">
                <a16:creationId xmlns:a16="http://schemas.microsoft.com/office/drawing/2014/main" id="{00FA1D64-C877-9343-BA96-7468E2EC1B54}"/>
              </a:ext>
            </a:extLst>
          </p:cNvPr>
          <p:cNvSpPr txBox="1"/>
          <p:nvPr/>
        </p:nvSpPr>
        <p:spPr>
          <a:xfrm>
            <a:off x="3044792" y="2513485"/>
            <a:ext cx="1893788" cy="1200329"/>
          </a:xfrm>
          <a:prstGeom prst="rect">
            <a:avLst/>
          </a:prstGeom>
          <a:noFill/>
        </p:spPr>
        <p:txBody>
          <a:bodyPr wrap="none" rtlCol="0">
            <a:spAutoFit/>
          </a:bodyPr>
          <a:lstStyle/>
          <a:p>
            <a:r>
              <a:rPr lang="en-US" sz="3600" dirty="0">
                <a:solidFill>
                  <a:srgbClr val="00845D"/>
                </a:solidFill>
              </a:rPr>
              <a:t>Who are </a:t>
            </a:r>
            <a:br>
              <a:rPr lang="en-US" sz="3600" dirty="0">
                <a:solidFill>
                  <a:srgbClr val="00845D"/>
                </a:solidFill>
              </a:rPr>
            </a:br>
            <a:r>
              <a:rPr lang="en-US" sz="3600" dirty="0">
                <a:solidFill>
                  <a:srgbClr val="00845D"/>
                </a:solidFill>
              </a:rPr>
              <a:t>you?</a:t>
            </a:r>
            <a:endParaRPr lang="en-US" sz="4800" dirty="0">
              <a:solidFill>
                <a:srgbClr val="00845D"/>
              </a:solidFill>
            </a:endParaRPr>
          </a:p>
        </p:txBody>
      </p:sp>
      <p:pic>
        <p:nvPicPr>
          <p:cNvPr id="8" name="Graphic 7" descr="Employee badge">
            <a:extLst>
              <a:ext uri="{FF2B5EF4-FFF2-40B4-BE49-F238E27FC236}">
                <a16:creationId xmlns:a16="http://schemas.microsoft.com/office/drawing/2014/main" id="{A109E3D5-F972-DB42-ACEF-AF8D3754EB0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95459" y="2199250"/>
            <a:ext cx="1828800" cy="1828800"/>
          </a:xfrm>
          <a:prstGeom prst="rect">
            <a:avLst/>
          </a:prstGeom>
        </p:spPr>
      </p:pic>
      <p:pic>
        <p:nvPicPr>
          <p:cNvPr id="11" name="Graphic 10" descr="Map with pin">
            <a:extLst>
              <a:ext uri="{FF2B5EF4-FFF2-40B4-BE49-F238E27FC236}">
                <a16:creationId xmlns:a16="http://schemas.microsoft.com/office/drawing/2014/main" id="{E7D7FFFF-11D6-B646-8AF7-287B69EF87D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837053" y="2199250"/>
            <a:ext cx="1828800" cy="1828800"/>
          </a:xfrm>
          <a:prstGeom prst="rect">
            <a:avLst/>
          </a:prstGeom>
        </p:spPr>
      </p:pic>
      <p:pic>
        <p:nvPicPr>
          <p:cNvPr id="15" name="Graphic 14" descr="Plant">
            <a:extLst>
              <a:ext uri="{FF2B5EF4-FFF2-40B4-BE49-F238E27FC236}">
                <a16:creationId xmlns:a16="http://schemas.microsoft.com/office/drawing/2014/main" id="{5DC1E858-504E-A146-879C-1F44B58E25C5}"/>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1298902" y="6045336"/>
            <a:ext cx="685800" cy="685800"/>
          </a:xfrm>
          <a:prstGeom prst="rect">
            <a:avLst/>
          </a:prstGeom>
        </p:spPr>
      </p:pic>
      <p:sp>
        <p:nvSpPr>
          <p:cNvPr id="17" name="TextBox 16">
            <a:extLst>
              <a:ext uri="{FF2B5EF4-FFF2-40B4-BE49-F238E27FC236}">
                <a16:creationId xmlns:a16="http://schemas.microsoft.com/office/drawing/2014/main" id="{6BB8CB4F-5A5B-6844-A474-EE7E567FE491}"/>
              </a:ext>
            </a:extLst>
          </p:cNvPr>
          <p:cNvSpPr txBox="1"/>
          <p:nvPr/>
        </p:nvSpPr>
        <p:spPr>
          <a:xfrm>
            <a:off x="8914297" y="2513485"/>
            <a:ext cx="2158604" cy="1200329"/>
          </a:xfrm>
          <a:prstGeom prst="rect">
            <a:avLst/>
          </a:prstGeom>
          <a:noFill/>
        </p:spPr>
        <p:txBody>
          <a:bodyPr wrap="none" rtlCol="0">
            <a:spAutoFit/>
          </a:bodyPr>
          <a:lstStyle/>
          <a:p>
            <a:r>
              <a:rPr lang="en-US" sz="3600" dirty="0">
                <a:solidFill>
                  <a:srgbClr val="00845D"/>
                </a:solidFill>
              </a:rPr>
              <a:t>Where are</a:t>
            </a:r>
            <a:br>
              <a:rPr lang="en-US" sz="3600" dirty="0">
                <a:solidFill>
                  <a:srgbClr val="00845D"/>
                </a:solidFill>
              </a:rPr>
            </a:br>
            <a:r>
              <a:rPr lang="en-US" sz="3600" dirty="0">
                <a:solidFill>
                  <a:srgbClr val="00845D"/>
                </a:solidFill>
              </a:rPr>
              <a:t>you from?</a:t>
            </a:r>
            <a:endParaRPr lang="en-US" sz="4800" dirty="0">
              <a:solidFill>
                <a:srgbClr val="00845D"/>
              </a:solidFill>
            </a:endParaRPr>
          </a:p>
        </p:txBody>
      </p:sp>
    </p:spTree>
    <p:custDataLst>
      <p:tags r:id="rId1"/>
    </p:custDataLst>
    <p:extLst>
      <p:ext uri="{BB962C8B-B14F-4D97-AF65-F5344CB8AC3E}">
        <p14:creationId xmlns:p14="http://schemas.microsoft.com/office/powerpoint/2010/main" val="40381219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sp>
        <p:nvSpPr>
          <p:cNvPr id="5" name="Title 1">
            <a:extLst>
              <a:ext uri="{FF2B5EF4-FFF2-40B4-BE49-F238E27FC236}">
                <a16:creationId xmlns:a16="http://schemas.microsoft.com/office/drawing/2014/main" id="{27B649DE-F38A-614C-B438-3C18B46B7DBB}"/>
              </a:ext>
            </a:extLst>
          </p:cNvPr>
          <p:cNvSpPr txBox="1">
            <a:spLocks/>
          </p:cNvSpPr>
          <p:nvPr/>
        </p:nvSpPr>
        <p:spPr>
          <a:xfrm>
            <a:off x="838200" y="365125"/>
            <a:ext cx="10515600"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5543"/>
                </a:solidFill>
              </a:rPr>
              <a:t>Five Elements of Foundational SAEs</a:t>
            </a:r>
          </a:p>
        </p:txBody>
      </p:sp>
      <p:sp>
        <p:nvSpPr>
          <p:cNvPr id="6" name="Content Placeholder 2">
            <a:extLst>
              <a:ext uri="{FF2B5EF4-FFF2-40B4-BE49-F238E27FC236}">
                <a16:creationId xmlns:a16="http://schemas.microsoft.com/office/drawing/2014/main" id="{F8B5F095-CB6B-784C-9039-D4A5C2D4CB95}"/>
              </a:ext>
            </a:extLst>
          </p:cNvPr>
          <p:cNvSpPr txBox="1">
            <a:spLocks/>
          </p:cNvSpPr>
          <p:nvPr/>
        </p:nvSpPr>
        <p:spPr>
          <a:xfrm>
            <a:off x="1190171" y="1578883"/>
            <a:ext cx="10163629"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3200" dirty="0">
                <a:solidFill>
                  <a:srgbClr val="00845D"/>
                </a:solidFill>
              </a:rPr>
              <a:t>1. Career Exploration and Planning</a:t>
            </a:r>
          </a:p>
          <a:p>
            <a:pPr marL="0" indent="0">
              <a:lnSpc>
                <a:spcPct val="150000"/>
              </a:lnSpc>
              <a:buFont typeface="Arial" panose="020B0604020202020204" pitchFamily="34" charset="0"/>
              <a:buNone/>
            </a:pPr>
            <a:r>
              <a:rPr lang="en-US" sz="3200" dirty="0">
                <a:solidFill>
                  <a:srgbClr val="00845D"/>
                </a:solidFill>
              </a:rPr>
              <a:t>2. Employability Skills for College and Career Readiness</a:t>
            </a:r>
          </a:p>
          <a:p>
            <a:pPr marL="0" indent="0">
              <a:lnSpc>
                <a:spcPct val="150000"/>
              </a:lnSpc>
              <a:buFont typeface="Arial" panose="020B0604020202020204" pitchFamily="34" charset="0"/>
              <a:buNone/>
            </a:pPr>
            <a:r>
              <a:rPr lang="en-US" sz="3200" dirty="0">
                <a:solidFill>
                  <a:srgbClr val="00845D"/>
                </a:solidFill>
              </a:rPr>
              <a:t>3. Personal Financial Management and Planning</a:t>
            </a:r>
          </a:p>
          <a:p>
            <a:pPr marL="0" indent="0">
              <a:lnSpc>
                <a:spcPct val="150000"/>
              </a:lnSpc>
              <a:buFont typeface="Arial" panose="020B0604020202020204" pitchFamily="34" charset="0"/>
              <a:buNone/>
            </a:pPr>
            <a:r>
              <a:rPr lang="en-US" sz="3200" dirty="0">
                <a:solidFill>
                  <a:srgbClr val="00845D"/>
                </a:solidFill>
              </a:rPr>
              <a:t>4. Workplace Safety</a:t>
            </a:r>
          </a:p>
          <a:p>
            <a:pPr marL="0" indent="0">
              <a:lnSpc>
                <a:spcPct val="150000"/>
              </a:lnSpc>
              <a:buFont typeface="Arial" panose="020B0604020202020204" pitchFamily="34" charset="0"/>
              <a:buNone/>
            </a:pPr>
            <a:r>
              <a:rPr lang="en-US" sz="3200" dirty="0">
                <a:solidFill>
                  <a:srgbClr val="00845D"/>
                </a:solidFill>
              </a:rPr>
              <a:t>5. Agricultural Literacy</a:t>
            </a:r>
          </a:p>
        </p:txBody>
      </p:sp>
      <p:pic>
        <p:nvPicPr>
          <p:cNvPr id="7" name="Graphic 6" descr="Plant">
            <a:extLst>
              <a:ext uri="{FF2B5EF4-FFF2-40B4-BE49-F238E27FC236}">
                <a16:creationId xmlns:a16="http://schemas.microsoft.com/office/drawing/2014/main" id="{353C6DB5-06FB-CC4A-A32C-0546B3CEC2A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298902" y="6045336"/>
            <a:ext cx="685800" cy="685800"/>
          </a:xfrm>
          <a:prstGeom prst="rect">
            <a:avLst/>
          </a:prstGeom>
        </p:spPr>
      </p:pic>
      <p:sp>
        <p:nvSpPr>
          <p:cNvPr id="8" name="Text Placeholder 1">
            <a:extLst>
              <a:ext uri="{FF2B5EF4-FFF2-40B4-BE49-F238E27FC236}">
                <a16:creationId xmlns:a16="http://schemas.microsoft.com/office/drawing/2014/main" id="{89588D50-6D4D-AF49-96B1-9BF80E5C423E}"/>
              </a:ext>
            </a:extLst>
          </p:cNvPr>
          <p:cNvSpPr>
            <a:spLocks noGrp="1"/>
          </p:cNvSpPr>
          <p:nvPr>
            <p:ph type="body" sz="quarter" idx="13"/>
          </p:nvPr>
        </p:nvSpPr>
        <p:spPr>
          <a:xfrm>
            <a:off x="838200" y="6290539"/>
            <a:ext cx="4572000" cy="365125"/>
          </a:xfrm>
        </p:spPr>
        <p:txBody>
          <a:bodyPr/>
          <a:lstStyle/>
          <a:p>
            <a:r>
              <a:rPr lang="en-US" dirty="0"/>
              <a:t>Participant Guide, page 2. </a:t>
            </a:r>
          </a:p>
        </p:txBody>
      </p:sp>
    </p:spTree>
    <p:custDataLst>
      <p:tags r:id="rId1"/>
    </p:custDataLst>
    <p:extLst>
      <p:ext uri="{BB962C8B-B14F-4D97-AF65-F5344CB8AC3E}">
        <p14:creationId xmlns:p14="http://schemas.microsoft.com/office/powerpoint/2010/main" val="9189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sp>
        <p:nvSpPr>
          <p:cNvPr id="5" name="Title 1">
            <a:extLst>
              <a:ext uri="{FF2B5EF4-FFF2-40B4-BE49-F238E27FC236}">
                <a16:creationId xmlns:a16="http://schemas.microsoft.com/office/drawing/2014/main" id="{27B649DE-F38A-614C-B438-3C18B46B7DBB}"/>
              </a:ext>
            </a:extLst>
          </p:cNvPr>
          <p:cNvSpPr txBox="1">
            <a:spLocks/>
          </p:cNvSpPr>
          <p:nvPr/>
        </p:nvSpPr>
        <p:spPr>
          <a:xfrm>
            <a:off x="838200" y="365125"/>
            <a:ext cx="10515600"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5543"/>
                </a:solidFill>
              </a:rPr>
              <a:t>Mapping Learning Outcomes</a:t>
            </a:r>
          </a:p>
        </p:txBody>
      </p:sp>
      <p:sp>
        <p:nvSpPr>
          <p:cNvPr id="6" name="Content Placeholder 2">
            <a:extLst>
              <a:ext uri="{FF2B5EF4-FFF2-40B4-BE49-F238E27FC236}">
                <a16:creationId xmlns:a16="http://schemas.microsoft.com/office/drawing/2014/main" id="{F8B5F095-CB6B-784C-9039-D4A5C2D4CB95}"/>
              </a:ext>
            </a:extLst>
          </p:cNvPr>
          <p:cNvSpPr txBox="1">
            <a:spLocks/>
          </p:cNvSpPr>
          <p:nvPr/>
        </p:nvSpPr>
        <p:spPr>
          <a:xfrm>
            <a:off x="1190171" y="1578883"/>
            <a:ext cx="10163629" cy="4351338"/>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Font typeface="Arial" panose="020B0604020202020204" pitchFamily="34" charset="0"/>
              <a:buNone/>
            </a:pPr>
            <a:r>
              <a:rPr lang="en-US" sz="3200" i="1" dirty="0">
                <a:solidFill>
                  <a:srgbClr val="00845D"/>
                </a:solidFill>
              </a:rPr>
              <a:t>“Students will summarize their individual results of a career interest inventory in a five-minute presentation.”</a:t>
            </a:r>
          </a:p>
          <a:p>
            <a:pPr marL="0" indent="0">
              <a:lnSpc>
                <a:spcPct val="114000"/>
              </a:lnSpc>
              <a:buFont typeface="Arial" panose="020B0604020202020204" pitchFamily="34" charset="0"/>
              <a:buNone/>
            </a:pPr>
            <a:endParaRPr lang="en-US" sz="3200" dirty="0">
              <a:solidFill>
                <a:srgbClr val="00845D"/>
              </a:solidFill>
            </a:endParaRPr>
          </a:p>
          <a:p>
            <a:pPr marL="0" indent="0">
              <a:lnSpc>
                <a:spcPct val="114000"/>
              </a:lnSpc>
              <a:buFont typeface="Arial" panose="020B0604020202020204" pitchFamily="34" charset="0"/>
              <a:buNone/>
            </a:pPr>
            <a:r>
              <a:rPr lang="en-US" sz="2400" dirty="0">
                <a:solidFill>
                  <a:srgbClr val="005543"/>
                </a:solidFill>
              </a:rPr>
              <a:t>Career Exploration and Planning</a:t>
            </a:r>
          </a:p>
          <a:p>
            <a:pPr marL="0" indent="0">
              <a:lnSpc>
                <a:spcPct val="114000"/>
              </a:lnSpc>
              <a:buFont typeface="Arial" panose="020B0604020202020204" pitchFamily="34" charset="0"/>
              <a:buNone/>
            </a:pPr>
            <a:r>
              <a:rPr lang="en-US" sz="2400" dirty="0">
                <a:solidFill>
                  <a:srgbClr val="00845D"/>
                </a:solidFill>
              </a:rPr>
              <a:t>Awareness: Grades 6-9</a:t>
            </a:r>
          </a:p>
        </p:txBody>
      </p:sp>
      <p:pic>
        <p:nvPicPr>
          <p:cNvPr id="7" name="Graphic 6" descr="Plant">
            <a:extLst>
              <a:ext uri="{FF2B5EF4-FFF2-40B4-BE49-F238E27FC236}">
                <a16:creationId xmlns:a16="http://schemas.microsoft.com/office/drawing/2014/main" id="{4F0F9979-10DA-1D41-A414-ADEF112D056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298902" y="6045336"/>
            <a:ext cx="685800" cy="685800"/>
          </a:xfrm>
          <a:prstGeom prst="rect">
            <a:avLst/>
          </a:prstGeom>
        </p:spPr>
      </p:pic>
      <p:sp>
        <p:nvSpPr>
          <p:cNvPr id="8" name="Text Placeholder 1">
            <a:extLst>
              <a:ext uri="{FF2B5EF4-FFF2-40B4-BE49-F238E27FC236}">
                <a16:creationId xmlns:a16="http://schemas.microsoft.com/office/drawing/2014/main" id="{D26E4BB0-0582-B340-9347-BAFFBE360119}"/>
              </a:ext>
            </a:extLst>
          </p:cNvPr>
          <p:cNvSpPr>
            <a:spLocks noGrp="1"/>
          </p:cNvSpPr>
          <p:nvPr>
            <p:ph type="body" sz="quarter" idx="13"/>
          </p:nvPr>
        </p:nvSpPr>
        <p:spPr>
          <a:xfrm>
            <a:off x="838200" y="6290539"/>
            <a:ext cx="4572000" cy="365125"/>
          </a:xfrm>
        </p:spPr>
        <p:txBody>
          <a:bodyPr/>
          <a:lstStyle/>
          <a:p>
            <a:r>
              <a:rPr lang="en-US" dirty="0"/>
              <a:t>Participant Guide, page 3. </a:t>
            </a:r>
          </a:p>
        </p:txBody>
      </p:sp>
      <p:pic>
        <p:nvPicPr>
          <p:cNvPr id="9" name="Graphic 8" descr="Open book">
            <a:extLst>
              <a:ext uri="{FF2B5EF4-FFF2-40B4-BE49-F238E27FC236}">
                <a16:creationId xmlns:a16="http://schemas.microsoft.com/office/drawing/2014/main" id="{580560DF-7AE0-7F48-AEFF-2DD2BCA04D2E}"/>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69148" y="6244501"/>
            <a:ext cx="457200" cy="457200"/>
          </a:xfrm>
          <a:prstGeom prst="rect">
            <a:avLst/>
          </a:prstGeom>
        </p:spPr>
      </p:pic>
    </p:spTree>
    <p:custDataLst>
      <p:tags r:id="rId1"/>
    </p:custDataLst>
    <p:extLst>
      <p:ext uri="{BB962C8B-B14F-4D97-AF65-F5344CB8AC3E}">
        <p14:creationId xmlns:p14="http://schemas.microsoft.com/office/powerpoint/2010/main" val="119908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sp>
        <p:nvSpPr>
          <p:cNvPr id="5" name="Title 1">
            <a:extLst>
              <a:ext uri="{FF2B5EF4-FFF2-40B4-BE49-F238E27FC236}">
                <a16:creationId xmlns:a16="http://schemas.microsoft.com/office/drawing/2014/main" id="{27B649DE-F38A-614C-B438-3C18B46B7DBB}"/>
              </a:ext>
            </a:extLst>
          </p:cNvPr>
          <p:cNvSpPr txBox="1">
            <a:spLocks/>
          </p:cNvSpPr>
          <p:nvPr/>
        </p:nvSpPr>
        <p:spPr>
          <a:xfrm>
            <a:off x="838200" y="365125"/>
            <a:ext cx="10515600"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5543"/>
                </a:solidFill>
              </a:rPr>
              <a:t>Mapping Learning Outcomes</a:t>
            </a:r>
          </a:p>
        </p:txBody>
      </p:sp>
      <p:sp>
        <p:nvSpPr>
          <p:cNvPr id="6" name="Content Placeholder 2">
            <a:extLst>
              <a:ext uri="{FF2B5EF4-FFF2-40B4-BE49-F238E27FC236}">
                <a16:creationId xmlns:a16="http://schemas.microsoft.com/office/drawing/2014/main" id="{F8B5F095-CB6B-784C-9039-D4A5C2D4CB95}"/>
              </a:ext>
            </a:extLst>
          </p:cNvPr>
          <p:cNvSpPr txBox="1">
            <a:spLocks/>
          </p:cNvSpPr>
          <p:nvPr/>
        </p:nvSpPr>
        <p:spPr>
          <a:xfrm>
            <a:off x="1190171" y="1578883"/>
            <a:ext cx="10163629" cy="4351338"/>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pPr>
            <a:r>
              <a:rPr lang="en-US" sz="3200" i="1" dirty="0">
                <a:solidFill>
                  <a:srgbClr val="00845D"/>
                </a:solidFill>
              </a:rPr>
              <a:t>“Students will collect and compare a personal, peer and mentor rating of their level of responsibility.”</a:t>
            </a:r>
          </a:p>
          <a:p>
            <a:pPr marL="0" indent="0">
              <a:lnSpc>
                <a:spcPct val="114000"/>
              </a:lnSpc>
              <a:buFont typeface="Arial" panose="020B0604020202020204" pitchFamily="34" charset="0"/>
              <a:buNone/>
            </a:pPr>
            <a:endParaRPr lang="en-US" sz="3200" dirty="0">
              <a:solidFill>
                <a:srgbClr val="00845D"/>
              </a:solidFill>
            </a:endParaRPr>
          </a:p>
          <a:p>
            <a:pPr marL="0" indent="0">
              <a:lnSpc>
                <a:spcPct val="114000"/>
              </a:lnSpc>
              <a:buNone/>
            </a:pPr>
            <a:r>
              <a:rPr lang="en-US" sz="2400" dirty="0">
                <a:solidFill>
                  <a:srgbClr val="005543"/>
                </a:solidFill>
              </a:rPr>
              <a:t>Employability Skills for College and Career Readiness</a:t>
            </a:r>
          </a:p>
          <a:p>
            <a:pPr marL="0" indent="0">
              <a:lnSpc>
                <a:spcPct val="114000"/>
              </a:lnSpc>
              <a:buNone/>
            </a:pPr>
            <a:r>
              <a:rPr lang="en-US" sz="2400" dirty="0">
                <a:solidFill>
                  <a:srgbClr val="00845D"/>
                </a:solidFill>
              </a:rPr>
              <a:t>Intermediate: Grades 9-11</a:t>
            </a:r>
          </a:p>
        </p:txBody>
      </p:sp>
      <p:pic>
        <p:nvPicPr>
          <p:cNvPr id="7" name="Graphic 6" descr="Plant">
            <a:extLst>
              <a:ext uri="{FF2B5EF4-FFF2-40B4-BE49-F238E27FC236}">
                <a16:creationId xmlns:a16="http://schemas.microsoft.com/office/drawing/2014/main" id="{4F0F9979-10DA-1D41-A414-ADEF112D056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298902" y="6045336"/>
            <a:ext cx="685800" cy="685800"/>
          </a:xfrm>
          <a:prstGeom prst="rect">
            <a:avLst/>
          </a:prstGeom>
        </p:spPr>
      </p:pic>
      <p:sp>
        <p:nvSpPr>
          <p:cNvPr id="8" name="Text Placeholder 1">
            <a:extLst>
              <a:ext uri="{FF2B5EF4-FFF2-40B4-BE49-F238E27FC236}">
                <a16:creationId xmlns:a16="http://schemas.microsoft.com/office/drawing/2014/main" id="{310E5212-01D5-4A49-A437-4412AA9CBB18}"/>
              </a:ext>
            </a:extLst>
          </p:cNvPr>
          <p:cNvSpPr>
            <a:spLocks noGrp="1"/>
          </p:cNvSpPr>
          <p:nvPr>
            <p:ph type="body" sz="quarter" idx="13"/>
          </p:nvPr>
        </p:nvSpPr>
        <p:spPr>
          <a:xfrm>
            <a:off x="838200" y="6290539"/>
            <a:ext cx="4572000" cy="365125"/>
          </a:xfrm>
        </p:spPr>
        <p:txBody>
          <a:bodyPr/>
          <a:lstStyle/>
          <a:p>
            <a:r>
              <a:rPr lang="en-US" dirty="0"/>
              <a:t>Participant Guide, page 3. </a:t>
            </a:r>
          </a:p>
        </p:txBody>
      </p:sp>
      <p:pic>
        <p:nvPicPr>
          <p:cNvPr id="9" name="Graphic 8" descr="Open book">
            <a:extLst>
              <a:ext uri="{FF2B5EF4-FFF2-40B4-BE49-F238E27FC236}">
                <a16:creationId xmlns:a16="http://schemas.microsoft.com/office/drawing/2014/main" id="{4C07FF97-9A0C-784F-B225-117414929502}"/>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69148" y="6244501"/>
            <a:ext cx="457200" cy="457200"/>
          </a:xfrm>
          <a:prstGeom prst="rect">
            <a:avLst/>
          </a:prstGeom>
        </p:spPr>
      </p:pic>
    </p:spTree>
    <p:custDataLst>
      <p:tags r:id="rId1"/>
    </p:custDataLst>
    <p:extLst>
      <p:ext uri="{BB962C8B-B14F-4D97-AF65-F5344CB8AC3E}">
        <p14:creationId xmlns:p14="http://schemas.microsoft.com/office/powerpoint/2010/main" val="359307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sp>
        <p:nvSpPr>
          <p:cNvPr id="5" name="Title 1">
            <a:extLst>
              <a:ext uri="{FF2B5EF4-FFF2-40B4-BE49-F238E27FC236}">
                <a16:creationId xmlns:a16="http://schemas.microsoft.com/office/drawing/2014/main" id="{27B649DE-F38A-614C-B438-3C18B46B7DBB}"/>
              </a:ext>
            </a:extLst>
          </p:cNvPr>
          <p:cNvSpPr txBox="1">
            <a:spLocks/>
          </p:cNvSpPr>
          <p:nvPr/>
        </p:nvSpPr>
        <p:spPr>
          <a:xfrm>
            <a:off x="838200" y="365125"/>
            <a:ext cx="10515600"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5543"/>
                </a:solidFill>
              </a:rPr>
              <a:t>Mapping Learning Outcomes</a:t>
            </a:r>
          </a:p>
        </p:txBody>
      </p:sp>
      <p:sp>
        <p:nvSpPr>
          <p:cNvPr id="6" name="Content Placeholder 2">
            <a:extLst>
              <a:ext uri="{FF2B5EF4-FFF2-40B4-BE49-F238E27FC236}">
                <a16:creationId xmlns:a16="http://schemas.microsoft.com/office/drawing/2014/main" id="{F8B5F095-CB6B-784C-9039-D4A5C2D4CB95}"/>
              </a:ext>
            </a:extLst>
          </p:cNvPr>
          <p:cNvSpPr txBox="1">
            <a:spLocks/>
          </p:cNvSpPr>
          <p:nvPr/>
        </p:nvSpPr>
        <p:spPr>
          <a:xfrm>
            <a:off x="1190171" y="1578883"/>
            <a:ext cx="10163629" cy="4351338"/>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pPr>
            <a:r>
              <a:rPr lang="en-US" sz="3200" i="1" dirty="0">
                <a:solidFill>
                  <a:srgbClr val="00845D"/>
                </a:solidFill>
              </a:rPr>
              <a:t>“Students will analyze current trends in AFNR systems and predict their impact on local, state, national, and global levels in a two-page essay.”</a:t>
            </a:r>
          </a:p>
          <a:p>
            <a:pPr marL="0" indent="0">
              <a:lnSpc>
                <a:spcPct val="114000"/>
              </a:lnSpc>
              <a:buFont typeface="Arial" panose="020B0604020202020204" pitchFamily="34" charset="0"/>
              <a:buNone/>
            </a:pPr>
            <a:endParaRPr lang="en-US" sz="3200" dirty="0">
              <a:solidFill>
                <a:srgbClr val="00845D"/>
              </a:solidFill>
            </a:endParaRPr>
          </a:p>
          <a:p>
            <a:pPr marL="0" indent="0">
              <a:lnSpc>
                <a:spcPct val="114000"/>
              </a:lnSpc>
              <a:buNone/>
            </a:pPr>
            <a:r>
              <a:rPr lang="en-US" sz="2400" dirty="0">
                <a:solidFill>
                  <a:srgbClr val="005543"/>
                </a:solidFill>
              </a:rPr>
              <a:t>Agricultural Literacy</a:t>
            </a:r>
          </a:p>
          <a:p>
            <a:pPr marL="0" indent="0">
              <a:lnSpc>
                <a:spcPct val="114000"/>
              </a:lnSpc>
              <a:buNone/>
            </a:pPr>
            <a:r>
              <a:rPr lang="en-US" sz="2400" dirty="0">
                <a:solidFill>
                  <a:srgbClr val="00845D"/>
                </a:solidFill>
              </a:rPr>
              <a:t>Intermediate: Grades 9-11</a:t>
            </a:r>
          </a:p>
        </p:txBody>
      </p:sp>
      <p:pic>
        <p:nvPicPr>
          <p:cNvPr id="7" name="Graphic 6" descr="Plant">
            <a:extLst>
              <a:ext uri="{FF2B5EF4-FFF2-40B4-BE49-F238E27FC236}">
                <a16:creationId xmlns:a16="http://schemas.microsoft.com/office/drawing/2014/main" id="{4F0F9979-10DA-1D41-A414-ADEF112D056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298902" y="6045336"/>
            <a:ext cx="685800" cy="685800"/>
          </a:xfrm>
          <a:prstGeom prst="rect">
            <a:avLst/>
          </a:prstGeom>
        </p:spPr>
      </p:pic>
      <p:sp>
        <p:nvSpPr>
          <p:cNvPr id="8" name="Text Placeholder 1">
            <a:extLst>
              <a:ext uri="{FF2B5EF4-FFF2-40B4-BE49-F238E27FC236}">
                <a16:creationId xmlns:a16="http://schemas.microsoft.com/office/drawing/2014/main" id="{1EE1C135-2803-1840-82E5-774E88AAC02C}"/>
              </a:ext>
            </a:extLst>
          </p:cNvPr>
          <p:cNvSpPr>
            <a:spLocks noGrp="1"/>
          </p:cNvSpPr>
          <p:nvPr>
            <p:ph type="body" sz="quarter" idx="13"/>
          </p:nvPr>
        </p:nvSpPr>
        <p:spPr>
          <a:xfrm>
            <a:off x="838200" y="6290539"/>
            <a:ext cx="4572000" cy="365125"/>
          </a:xfrm>
        </p:spPr>
        <p:txBody>
          <a:bodyPr/>
          <a:lstStyle/>
          <a:p>
            <a:r>
              <a:rPr lang="en-US" dirty="0"/>
              <a:t>Participant Guide, page 3. </a:t>
            </a:r>
          </a:p>
        </p:txBody>
      </p:sp>
      <p:pic>
        <p:nvPicPr>
          <p:cNvPr id="9" name="Graphic 8" descr="Open book">
            <a:extLst>
              <a:ext uri="{FF2B5EF4-FFF2-40B4-BE49-F238E27FC236}">
                <a16:creationId xmlns:a16="http://schemas.microsoft.com/office/drawing/2014/main" id="{56C856A0-BB31-D949-8100-9E9715CA896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69148" y="6244501"/>
            <a:ext cx="457200" cy="457200"/>
          </a:xfrm>
          <a:prstGeom prst="rect">
            <a:avLst/>
          </a:prstGeom>
        </p:spPr>
      </p:pic>
    </p:spTree>
    <p:custDataLst>
      <p:tags r:id="rId1"/>
    </p:custDataLst>
    <p:extLst>
      <p:ext uri="{BB962C8B-B14F-4D97-AF65-F5344CB8AC3E}">
        <p14:creationId xmlns:p14="http://schemas.microsoft.com/office/powerpoint/2010/main" val="394895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sp>
        <p:nvSpPr>
          <p:cNvPr id="5" name="Title 1">
            <a:extLst>
              <a:ext uri="{FF2B5EF4-FFF2-40B4-BE49-F238E27FC236}">
                <a16:creationId xmlns:a16="http://schemas.microsoft.com/office/drawing/2014/main" id="{27B649DE-F38A-614C-B438-3C18B46B7DBB}"/>
              </a:ext>
            </a:extLst>
          </p:cNvPr>
          <p:cNvSpPr txBox="1">
            <a:spLocks/>
          </p:cNvSpPr>
          <p:nvPr/>
        </p:nvSpPr>
        <p:spPr>
          <a:xfrm>
            <a:off x="838200" y="365125"/>
            <a:ext cx="10515600"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5543"/>
                </a:solidFill>
              </a:rPr>
              <a:t>Mapping Learning Outcomes</a:t>
            </a:r>
          </a:p>
        </p:txBody>
      </p:sp>
      <p:sp>
        <p:nvSpPr>
          <p:cNvPr id="6" name="Content Placeholder 2">
            <a:extLst>
              <a:ext uri="{FF2B5EF4-FFF2-40B4-BE49-F238E27FC236}">
                <a16:creationId xmlns:a16="http://schemas.microsoft.com/office/drawing/2014/main" id="{F8B5F095-CB6B-784C-9039-D4A5C2D4CB95}"/>
              </a:ext>
            </a:extLst>
          </p:cNvPr>
          <p:cNvSpPr txBox="1">
            <a:spLocks/>
          </p:cNvSpPr>
          <p:nvPr/>
        </p:nvSpPr>
        <p:spPr>
          <a:xfrm>
            <a:off x="1190171" y="1578883"/>
            <a:ext cx="10163629" cy="4351338"/>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pPr>
            <a:r>
              <a:rPr lang="en-US" sz="3200" i="1" dirty="0">
                <a:solidFill>
                  <a:srgbClr val="00845D"/>
                </a:solidFill>
              </a:rPr>
              <a:t>“Using a financial management tool, students will generate a balance sheet, income statement and statement of cash flow.”</a:t>
            </a:r>
          </a:p>
          <a:p>
            <a:pPr marL="0" indent="0">
              <a:lnSpc>
                <a:spcPct val="114000"/>
              </a:lnSpc>
              <a:buFont typeface="Arial" panose="020B0604020202020204" pitchFamily="34" charset="0"/>
              <a:buNone/>
            </a:pPr>
            <a:endParaRPr lang="en-US" sz="3200" dirty="0">
              <a:solidFill>
                <a:srgbClr val="00845D"/>
              </a:solidFill>
            </a:endParaRPr>
          </a:p>
          <a:p>
            <a:pPr marL="0" indent="0">
              <a:lnSpc>
                <a:spcPct val="114000"/>
              </a:lnSpc>
              <a:buNone/>
            </a:pPr>
            <a:r>
              <a:rPr lang="en-US" sz="2400" dirty="0">
                <a:solidFill>
                  <a:srgbClr val="005543"/>
                </a:solidFill>
              </a:rPr>
              <a:t>Personal Financial Management and Planning</a:t>
            </a:r>
          </a:p>
          <a:p>
            <a:pPr marL="0" indent="0">
              <a:lnSpc>
                <a:spcPct val="114000"/>
              </a:lnSpc>
              <a:buNone/>
            </a:pPr>
            <a:r>
              <a:rPr lang="en-US" sz="2400" dirty="0">
                <a:solidFill>
                  <a:srgbClr val="00845D"/>
                </a:solidFill>
              </a:rPr>
              <a:t>Intermediate: Grades 9-11</a:t>
            </a:r>
          </a:p>
        </p:txBody>
      </p:sp>
      <p:pic>
        <p:nvPicPr>
          <p:cNvPr id="7" name="Graphic 6" descr="Plant">
            <a:extLst>
              <a:ext uri="{FF2B5EF4-FFF2-40B4-BE49-F238E27FC236}">
                <a16:creationId xmlns:a16="http://schemas.microsoft.com/office/drawing/2014/main" id="{4F0F9979-10DA-1D41-A414-ADEF112D056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298902" y="6045336"/>
            <a:ext cx="685800" cy="685800"/>
          </a:xfrm>
          <a:prstGeom prst="rect">
            <a:avLst/>
          </a:prstGeom>
        </p:spPr>
      </p:pic>
      <p:sp>
        <p:nvSpPr>
          <p:cNvPr id="8" name="Text Placeholder 1">
            <a:extLst>
              <a:ext uri="{FF2B5EF4-FFF2-40B4-BE49-F238E27FC236}">
                <a16:creationId xmlns:a16="http://schemas.microsoft.com/office/drawing/2014/main" id="{CA6320F6-F833-6B40-A79E-10D2DCBD3E3F}"/>
              </a:ext>
            </a:extLst>
          </p:cNvPr>
          <p:cNvSpPr>
            <a:spLocks noGrp="1"/>
          </p:cNvSpPr>
          <p:nvPr>
            <p:ph type="body" sz="quarter" idx="13"/>
          </p:nvPr>
        </p:nvSpPr>
        <p:spPr>
          <a:xfrm>
            <a:off x="838200" y="6290539"/>
            <a:ext cx="4572000" cy="365125"/>
          </a:xfrm>
        </p:spPr>
        <p:txBody>
          <a:bodyPr/>
          <a:lstStyle/>
          <a:p>
            <a:r>
              <a:rPr lang="en-US" dirty="0"/>
              <a:t>Participant Guide, page 3. </a:t>
            </a:r>
          </a:p>
        </p:txBody>
      </p:sp>
      <p:pic>
        <p:nvPicPr>
          <p:cNvPr id="9" name="Graphic 8" descr="Open book">
            <a:extLst>
              <a:ext uri="{FF2B5EF4-FFF2-40B4-BE49-F238E27FC236}">
                <a16:creationId xmlns:a16="http://schemas.microsoft.com/office/drawing/2014/main" id="{BE57FB49-AAC9-2E4B-9385-74FCD020F6F1}"/>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69148" y="6244501"/>
            <a:ext cx="457200" cy="457200"/>
          </a:xfrm>
          <a:prstGeom prst="rect">
            <a:avLst/>
          </a:prstGeom>
        </p:spPr>
      </p:pic>
    </p:spTree>
    <p:custDataLst>
      <p:tags r:id="rId1"/>
    </p:custDataLst>
    <p:extLst>
      <p:ext uri="{BB962C8B-B14F-4D97-AF65-F5344CB8AC3E}">
        <p14:creationId xmlns:p14="http://schemas.microsoft.com/office/powerpoint/2010/main" val="329093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fade">
                                      <p:cBhvr>
                                        <p:cTn id="15"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sp>
        <p:nvSpPr>
          <p:cNvPr id="5" name="Title 1">
            <a:extLst>
              <a:ext uri="{FF2B5EF4-FFF2-40B4-BE49-F238E27FC236}">
                <a16:creationId xmlns:a16="http://schemas.microsoft.com/office/drawing/2014/main" id="{27B649DE-F38A-614C-B438-3C18B46B7DBB}"/>
              </a:ext>
            </a:extLst>
          </p:cNvPr>
          <p:cNvSpPr txBox="1">
            <a:spLocks/>
          </p:cNvSpPr>
          <p:nvPr/>
        </p:nvSpPr>
        <p:spPr>
          <a:xfrm>
            <a:off x="838200" y="365125"/>
            <a:ext cx="10515600"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5543"/>
                </a:solidFill>
              </a:rPr>
              <a:t>Mapping Learning Outcomes</a:t>
            </a:r>
          </a:p>
        </p:txBody>
      </p:sp>
      <p:sp>
        <p:nvSpPr>
          <p:cNvPr id="6" name="Content Placeholder 2">
            <a:extLst>
              <a:ext uri="{FF2B5EF4-FFF2-40B4-BE49-F238E27FC236}">
                <a16:creationId xmlns:a16="http://schemas.microsoft.com/office/drawing/2014/main" id="{F8B5F095-CB6B-784C-9039-D4A5C2D4CB95}"/>
              </a:ext>
            </a:extLst>
          </p:cNvPr>
          <p:cNvSpPr txBox="1">
            <a:spLocks/>
          </p:cNvSpPr>
          <p:nvPr/>
        </p:nvSpPr>
        <p:spPr>
          <a:xfrm>
            <a:off x="1190171" y="1578883"/>
            <a:ext cx="10163629" cy="4351338"/>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pPr>
            <a:r>
              <a:rPr lang="en-US" sz="3200" i="1" dirty="0">
                <a:solidFill>
                  <a:srgbClr val="00845D"/>
                </a:solidFill>
              </a:rPr>
              <a:t>“Students will create a slideshow that features images found online of ten instances of workers adhering to personal protective equipment requirements and ten instances of workers not adhering to PPE requirements.”</a:t>
            </a:r>
          </a:p>
          <a:p>
            <a:pPr marL="0" indent="0">
              <a:lnSpc>
                <a:spcPct val="114000"/>
              </a:lnSpc>
              <a:buFont typeface="Arial" panose="020B0604020202020204" pitchFamily="34" charset="0"/>
              <a:buNone/>
            </a:pPr>
            <a:endParaRPr lang="en-US" sz="3200" dirty="0">
              <a:solidFill>
                <a:srgbClr val="00845D"/>
              </a:solidFill>
            </a:endParaRPr>
          </a:p>
          <a:p>
            <a:pPr marL="0" indent="0">
              <a:lnSpc>
                <a:spcPct val="114000"/>
              </a:lnSpc>
              <a:buNone/>
            </a:pPr>
            <a:r>
              <a:rPr lang="en-US" sz="2400" dirty="0">
                <a:solidFill>
                  <a:srgbClr val="005543"/>
                </a:solidFill>
              </a:rPr>
              <a:t>Workplace Safety</a:t>
            </a:r>
          </a:p>
          <a:p>
            <a:pPr marL="0" indent="0">
              <a:lnSpc>
                <a:spcPct val="114000"/>
              </a:lnSpc>
              <a:buNone/>
            </a:pPr>
            <a:r>
              <a:rPr lang="en-US" sz="2400" dirty="0">
                <a:solidFill>
                  <a:srgbClr val="00845D"/>
                </a:solidFill>
              </a:rPr>
              <a:t>Intermediate: Grades 9-11</a:t>
            </a:r>
          </a:p>
        </p:txBody>
      </p:sp>
      <p:pic>
        <p:nvPicPr>
          <p:cNvPr id="7" name="Graphic 6" descr="Plant">
            <a:extLst>
              <a:ext uri="{FF2B5EF4-FFF2-40B4-BE49-F238E27FC236}">
                <a16:creationId xmlns:a16="http://schemas.microsoft.com/office/drawing/2014/main" id="{4F0F9979-10DA-1D41-A414-ADEF112D056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298902" y="6045336"/>
            <a:ext cx="685800" cy="685800"/>
          </a:xfrm>
          <a:prstGeom prst="rect">
            <a:avLst/>
          </a:prstGeom>
        </p:spPr>
      </p:pic>
      <p:sp>
        <p:nvSpPr>
          <p:cNvPr id="8" name="Text Placeholder 1">
            <a:extLst>
              <a:ext uri="{FF2B5EF4-FFF2-40B4-BE49-F238E27FC236}">
                <a16:creationId xmlns:a16="http://schemas.microsoft.com/office/drawing/2014/main" id="{A03C0898-B09E-B343-91CF-39DB59A2C7D6}"/>
              </a:ext>
            </a:extLst>
          </p:cNvPr>
          <p:cNvSpPr>
            <a:spLocks noGrp="1"/>
          </p:cNvSpPr>
          <p:nvPr>
            <p:ph type="body" sz="quarter" idx="13"/>
          </p:nvPr>
        </p:nvSpPr>
        <p:spPr>
          <a:xfrm>
            <a:off x="838200" y="6290539"/>
            <a:ext cx="4572000" cy="365125"/>
          </a:xfrm>
        </p:spPr>
        <p:txBody>
          <a:bodyPr/>
          <a:lstStyle/>
          <a:p>
            <a:r>
              <a:rPr lang="en-US" dirty="0"/>
              <a:t>Participant Guide, page 3. </a:t>
            </a:r>
          </a:p>
        </p:txBody>
      </p:sp>
      <p:pic>
        <p:nvPicPr>
          <p:cNvPr id="9" name="Graphic 8" descr="Open book">
            <a:extLst>
              <a:ext uri="{FF2B5EF4-FFF2-40B4-BE49-F238E27FC236}">
                <a16:creationId xmlns:a16="http://schemas.microsoft.com/office/drawing/2014/main" id="{8F7B874E-0C37-904C-AAB8-9DA6CB2454C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69148" y="6244501"/>
            <a:ext cx="457200" cy="457200"/>
          </a:xfrm>
          <a:prstGeom prst="rect">
            <a:avLst/>
          </a:prstGeom>
        </p:spPr>
      </p:pic>
    </p:spTree>
    <p:custDataLst>
      <p:tags r:id="rId1"/>
    </p:custDataLst>
    <p:extLst>
      <p:ext uri="{BB962C8B-B14F-4D97-AF65-F5344CB8AC3E}">
        <p14:creationId xmlns:p14="http://schemas.microsoft.com/office/powerpoint/2010/main" val="214340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sp>
        <p:nvSpPr>
          <p:cNvPr id="5" name="Title 1">
            <a:extLst>
              <a:ext uri="{FF2B5EF4-FFF2-40B4-BE49-F238E27FC236}">
                <a16:creationId xmlns:a16="http://schemas.microsoft.com/office/drawing/2014/main" id="{27B649DE-F38A-614C-B438-3C18B46B7DBB}"/>
              </a:ext>
            </a:extLst>
          </p:cNvPr>
          <p:cNvSpPr txBox="1">
            <a:spLocks/>
          </p:cNvSpPr>
          <p:nvPr/>
        </p:nvSpPr>
        <p:spPr>
          <a:xfrm>
            <a:off x="838200" y="365125"/>
            <a:ext cx="10515600"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5543"/>
                </a:solidFill>
              </a:rPr>
              <a:t>Mapping Learning Outcomes</a:t>
            </a:r>
          </a:p>
        </p:txBody>
      </p:sp>
      <p:sp>
        <p:nvSpPr>
          <p:cNvPr id="6" name="Content Placeholder 2">
            <a:extLst>
              <a:ext uri="{FF2B5EF4-FFF2-40B4-BE49-F238E27FC236}">
                <a16:creationId xmlns:a16="http://schemas.microsoft.com/office/drawing/2014/main" id="{F8B5F095-CB6B-784C-9039-D4A5C2D4CB95}"/>
              </a:ext>
            </a:extLst>
          </p:cNvPr>
          <p:cNvSpPr txBox="1">
            <a:spLocks/>
          </p:cNvSpPr>
          <p:nvPr/>
        </p:nvSpPr>
        <p:spPr>
          <a:xfrm>
            <a:off x="1190171" y="1578883"/>
            <a:ext cx="10163629" cy="4351338"/>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pPr>
            <a:r>
              <a:rPr lang="en-US" sz="3200" i="1" dirty="0">
                <a:solidFill>
                  <a:srgbClr val="00845D"/>
                </a:solidFill>
              </a:rPr>
              <a:t>“Students will differentiate three talents and strengths of a classmate and translate them to a workplace context.”</a:t>
            </a:r>
          </a:p>
          <a:p>
            <a:pPr marL="0" indent="0">
              <a:lnSpc>
                <a:spcPct val="114000"/>
              </a:lnSpc>
              <a:buFont typeface="Arial" panose="020B0604020202020204" pitchFamily="34" charset="0"/>
              <a:buNone/>
            </a:pPr>
            <a:endParaRPr lang="en-US" sz="3200" dirty="0">
              <a:solidFill>
                <a:srgbClr val="00845D"/>
              </a:solidFill>
            </a:endParaRPr>
          </a:p>
          <a:p>
            <a:pPr marL="0" indent="0">
              <a:lnSpc>
                <a:spcPct val="114000"/>
              </a:lnSpc>
              <a:buNone/>
            </a:pPr>
            <a:r>
              <a:rPr lang="en-US" sz="2400" dirty="0">
                <a:solidFill>
                  <a:srgbClr val="005543"/>
                </a:solidFill>
              </a:rPr>
              <a:t>Employability Skills for College and Career Readiness</a:t>
            </a:r>
          </a:p>
          <a:p>
            <a:pPr marL="0" indent="0">
              <a:lnSpc>
                <a:spcPct val="114000"/>
              </a:lnSpc>
              <a:buNone/>
            </a:pPr>
            <a:r>
              <a:rPr lang="en-US" sz="2400" dirty="0">
                <a:solidFill>
                  <a:srgbClr val="00845D"/>
                </a:solidFill>
              </a:rPr>
              <a:t>Advanced: 11-12</a:t>
            </a:r>
          </a:p>
        </p:txBody>
      </p:sp>
      <p:pic>
        <p:nvPicPr>
          <p:cNvPr id="7" name="Graphic 6" descr="Plant">
            <a:extLst>
              <a:ext uri="{FF2B5EF4-FFF2-40B4-BE49-F238E27FC236}">
                <a16:creationId xmlns:a16="http://schemas.microsoft.com/office/drawing/2014/main" id="{4F0F9979-10DA-1D41-A414-ADEF112D056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298902" y="6045336"/>
            <a:ext cx="685800" cy="685800"/>
          </a:xfrm>
          <a:prstGeom prst="rect">
            <a:avLst/>
          </a:prstGeom>
        </p:spPr>
      </p:pic>
      <p:sp>
        <p:nvSpPr>
          <p:cNvPr id="8" name="Text Placeholder 1">
            <a:extLst>
              <a:ext uri="{FF2B5EF4-FFF2-40B4-BE49-F238E27FC236}">
                <a16:creationId xmlns:a16="http://schemas.microsoft.com/office/drawing/2014/main" id="{0EFA33AC-F9B7-6545-992F-9B3DAE630AD5}"/>
              </a:ext>
            </a:extLst>
          </p:cNvPr>
          <p:cNvSpPr>
            <a:spLocks noGrp="1"/>
          </p:cNvSpPr>
          <p:nvPr>
            <p:ph type="body" sz="quarter" idx="13"/>
          </p:nvPr>
        </p:nvSpPr>
        <p:spPr>
          <a:xfrm>
            <a:off x="838200" y="6290539"/>
            <a:ext cx="4572000" cy="365125"/>
          </a:xfrm>
        </p:spPr>
        <p:txBody>
          <a:bodyPr/>
          <a:lstStyle/>
          <a:p>
            <a:r>
              <a:rPr lang="en-US" dirty="0"/>
              <a:t>Participant Guide, page 3. </a:t>
            </a:r>
          </a:p>
        </p:txBody>
      </p:sp>
      <p:pic>
        <p:nvPicPr>
          <p:cNvPr id="9" name="Graphic 8" descr="Open book">
            <a:extLst>
              <a:ext uri="{FF2B5EF4-FFF2-40B4-BE49-F238E27FC236}">
                <a16:creationId xmlns:a16="http://schemas.microsoft.com/office/drawing/2014/main" id="{D952D53E-A822-AC47-B21F-DAAE65A3F551}"/>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69148" y="6244501"/>
            <a:ext cx="457200" cy="457200"/>
          </a:xfrm>
          <a:prstGeom prst="rect">
            <a:avLst/>
          </a:prstGeom>
        </p:spPr>
      </p:pic>
    </p:spTree>
    <p:custDataLst>
      <p:tags r:id="rId1"/>
    </p:custDataLst>
    <p:extLst>
      <p:ext uri="{BB962C8B-B14F-4D97-AF65-F5344CB8AC3E}">
        <p14:creationId xmlns:p14="http://schemas.microsoft.com/office/powerpoint/2010/main" val="216761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sp>
        <p:nvSpPr>
          <p:cNvPr id="5" name="Title 1">
            <a:extLst>
              <a:ext uri="{FF2B5EF4-FFF2-40B4-BE49-F238E27FC236}">
                <a16:creationId xmlns:a16="http://schemas.microsoft.com/office/drawing/2014/main" id="{27B649DE-F38A-614C-B438-3C18B46B7DBB}"/>
              </a:ext>
            </a:extLst>
          </p:cNvPr>
          <p:cNvSpPr txBox="1">
            <a:spLocks/>
          </p:cNvSpPr>
          <p:nvPr/>
        </p:nvSpPr>
        <p:spPr>
          <a:xfrm>
            <a:off x="838200" y="365125"/>
            <a:ext cx="10515600"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5543"/>
                </a:solidFill>
              </a:rPr>
              <a:t>Mapping Learning Outcomes</a:t>
            </a:r>
          </a:p>
        </p:txBody>
      </p:sp>
      <p:sp>
        <p:nvSpPr>
          <p:cNvPr id="6" name="Content Placeholder 2">
            <a:extLst>
              <a:ext uri="{FF2B5EF4-FFF2-40B4-BE49-F238E27FC236}">
                <a16:creationId xmlns:a16="http://schemas.microsoft.com/office/drawing/2014/main" id="{F8B5F095-CB6B-784C-9039-D4A5C2D4CB95}"/>
              </a:ext>
            </a:extLst>
          </p:cNvPr>
          <p:cNvSpPr txBox="1">
            <a:spLocks/>
          </p:cNvSpPr>
          <p:nvPr/>
        </p:nvSpPr>
        <p:spPr>
          <a:xfrm>
            <a:off x="1190171" y="1578883"/>
            <a:ext cx="10163629" cy="4351338"/>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pPr>
            <a:r>
              <a:rPr lang="en-US" sz="3200" i="1" dirty="0">
                <a:solidFill>
                  <a:srgbClr val="00845D"/>
                </a:solidFill>
              </a:rPr>
              <a:t>“Students will summarize one peer-reviewed research article about a historical public policy that affected AFNR systems.”</a:t>
            </a:r>
          </a:p>
          <a:p>
            <a:pPr marL="0" indent="0">
              <a:lnSpc>
                <a:spcPct val="114000"/>
              </a:lnSpc>
              <a:buFont typeface="Arial" panose="020B0604020202020204" pitchFamily="34" charset="0"/>
              <a:buNone/>
            </a:pPr>
            <a:endParaRPr lang="en-US" sz="3200" dirty="0">
              <a:solidFill>
                <a:srgbClr val="00845D"/>
              </a:solidFill>
            </a:endParaRPr>
          </a:p>
          <a:p>
            <a:pPr marL="0" indent="0">
              <a:lnSpc>
                <a:spcPct val="114000"/>
              </a:lnSpc>
              <a:buNone/>
            </a:pPr>
            <a:r>
              <a:rPr lang="en-US" sz="2400" dirty="0">
                <a:solidFill>
                  <a:srgbClr val="005543"/>
                </a:solidFill>
              </a:rPr>
              <a:t>Agricultural Literacy</a:t>
            </a:r>
          </a:p>
          <a:p>
            <a:pPr marL="0" indent="0">
              <a:lnSpc>
                <a:spcPct val="114000"/>
              </a:lnSpc>
              <a:buNone/>
            </a:pPr>
            <a:r>
              <a:rPr lang="en-US" sz="2400" dirty="0">
                <a:solidFill>
                  <a:srgbClr val="00845D"/>
                </a:solidFill>
              </a:rPr>
              <a:t>Advanced: 11-12</a:t>
            </a:r>
          </a:p>
        </p:txBody>
      </p:sp>
      <p:pic>
        <p:nvPicPr>
          <p:cNvPr id="7" name="Graphic 6" descr="Plant">
            <a:extLst>
              <a:ext uri="{FF2B5EF4-FFF2-40B4-BE49-F238E27FC236}">
                <a16:creationId xmlns:a16="http://schemas.microsoft.com/office/drawing/2014/main" id="{4F0F9979-10DA-1D41-A414-ADEF112D056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298902" y="6045336"/>
            <a:ext cx="685800" cy="685800"/>
          </a:xfrm>
          <a:prstGeom prst="rect">
            <a:avLst/>
          </a:prstGeom>
        </p:spPr>
      </p:pic>
      <p:sp>
        <p:nvSpPr>
          <p:cNvPr id="8" name="Text Placeholder 1">
            <a:extLst>
              <a:ext uri="{FF2B5EF4-FFF2-40B4-BE49-F238E27FC236}">
                <a16:creationId xmlns:a16="http://schemas.microsoft.com/office/drawing/2014/main" id="{F241A138-ECBE-564D-9FEB-411FEC9B53A0}"/>
              </a:ext>
            </a:extLst>
          </p:cNvPr>
          <p:cNvSpPr>
            <a:spLocks noGrp="1"/>
          </p:cNvSpPr>
          <p:nvPr>
            <p:ph type="body" sz="quarter" idx="13"/>
          </p:nvPr>
        </p:nvSpPr>
        <p:spPr>
          <a:xfrm>
            <a:off x="838200" y="6290539"/>
            <a:ext cx="4572000" cy="365125"/>
          </a:xfrm>
        </p:spPr>
        <p:txBody>
          <a:bodyPr/>
          <a:lstStyle/>
          <a:p>
            <a:r>
              <a:rPr lang="en-US" dirty="0"/>
              <a:t>Participant Guide, page 3. </a:t>
            </a:r>
          </a:p>
        </p:txBody>
      </p:sp>
      <p:pic>
        <p:nvPicPr>
          <p:cNvPr id="9" name="Graphic 8" descr="Open book">
            <a:extLst>
              <a:ext uri="{FF2B5EF4-FFF2-40B4-BE49-F238E27FC236}">
                <a16:creationId xmlns:a16="http://schemas.microsoft.com/office/drawing/2014/main" id="{0BA53A83-1134-B44D-9166-830C55FC456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69148" y="6244501"/>
            <a:ext cx="457200" cy="457200"/>
          </a:xfrm>
          <a:prstGeom prst="rect">
            <a:avLst/>
          </a:prstGeom>
        </p:spPr>
      </p:pic>
    </p:spTree>
    <p:custDataLst>
      <p:tags r:id="rId1"/>
    </p:custDataLst>
    <p:extLst>
      <p:ext uri="{BB962C8B-B14F-4D97-AF65-F5344CB8AC3E}">
        <p14:creationId xmlns:p14="http://schemas.microsoft.com/office/powerpoint/2010/main" val="310093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sp>
        <p:nvSpPr>
          <p:cNvPr id="5" name="Title 1">
            <a:extLst>
              <a:ext uri="{FF2B5EF4-FFF2-40B4-BE49-F238E27FC236}">
                <a16:creationId xmlns:a16="http://schemas.microsoft.com/office/drawing/2014/main" id="{27B649DE-F38A-614C-B438-3C18B46B7DBB}"/>
              </a:ext>
            </a:extLst>
          </p:cNvPr>
          <p:cNvSpPr txBox="1">
            <a:spLocks/>
          </p:cNvSpPr>
          <p:nvPr/>
        </p:nvSpPr>
        <p:spPr>
          <a:xfrm>
            <a:off x="838200" y="365125"/>
            <a:ext cx="10515600"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5543"/>
                </a:solidFill>
              </a:rPr>
              <a:t>Mapping Learning Outcomes</a:t>
            </a:r>
          </a:p>
        </p:txBody>
      </p:sp>
      <p:sp>
        <p:nvSpPr>
          <p:cNvPr id="6" name="Content Placeholder 2">
            <a:extLst>
              <a:ext uri="{FF2B5EF4-FFF2-40B4-BE49-F238E27FC236}">
                <a16:creationId xmlns:a16="http://schemas.microsoft.com/office/drawing/2014/main" id="{F8B5F095-CB6B-784C-9039-D4A5C2D4CB95}"/>
              </a:ext>
            </a:extLst>
          </p:cNvPr>
          <p:cNvSpPr txBox="1">
            <a:spLocks/>
          </p:cNvSpPr>
          <p:nvPr/>
        </p:nvSpPr>
        <p:spPr>
          <a:xfrm>
            <a:off x="1190171" y="1578883"/>
            <a:ext cx="10163629" cy="4351338"/>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pPr>
            <a:r>
              <a:rPr lang="en-US" sz="3200" i="1" dirty="0">
                <a:solidFill>
                  <a:srgbClr val="00845D"/>
                </a:solidFill>
              </a:rPr>
              <a:t>“Students will conduct a four-minute interview with a professional from the AFNR pathway of their choosing.”</a:t>
            </a:r>
          </a:p>
          <a:p>
            <a:pPr marL="0" indent="0">
              <a:lnSpc>
                <a:spcPct val="114000"/>
              </a:lnSpc>
              <a:buFont typeface="Arial" panose="020B0604020202020204" pitchFamily="34" charset="0"/>
              <a:buNone/>
            </a:pPr>
            <a:endParaRPr lang="en-US" sz="3200" dirty="0">
              <a:solidFill>
                <a:srgbClr val="00845D"/>
              </a:solidFill>
            </a:endParaRPr>
          </a:p>
          <a:p>
            <a:pPr marL="0" indent="0">
              <a:lnSpc>
                <a:spcPct val="114000"/>
              </a:lnSpc>
              <a:buNone/>
            </a:pPr>
            <a:r>
              <a:rPr lang="en-US" sz="2400" dirty="0">
                <a:solidFill>
                  <a:srgbClr val="005543"/>
                </a:solidFill>
              </a:rPr>
              <a:t>Career Exploration and Planning</a:t>
            </a:r>
          </a:p>
          <a:p>
            <a:pPr marL="0" indent="0">
              <a:lnSpc>
                <a:spcPct val="114000"/>
              </a:lnSpc>
              <a:buNone/>
            </a:pPr>
            <a:r>
              <a:rPr lang="en-US" sz="2400" dirty="0">
                <a:solidFill>
                  <a:srgbClr val="00845D"/>
                </a:solidFill>
              </a:rPr>
              <a:t>Awareness: 6-9</a:t>
            </a:r>
          </a:p>
        </p:txBody>
      </p:sp>
      <p:pic>
        <p:nvPicPr>
          <p:cNvPr id="7" name="Graphic 6" descr="Plant">
            <a:extLst>
              <a:ext uri="{FF2B5EF4-FFF2-40B4-BE49-F238E27FC236}">
                <a16:creationId xmlns:a16="http://schemas.microsoft.com/office/drawing/2014/main" id="{4F0F9979-10DA-1D41-A414-ADEF112D056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298902" y="6045336"/>
            <a:ext cx="685800" cy="685800"/>
          </a:xfrm>
          <a:prstGeom prst="rect">
            <a:avLst/>
          </a:prstGeom>
        </p:spPr>
      </p:pic>
      <p:sp>
        <p:nvSpPr>
          <p:cNvPr id="8" name="Text Placeholder 1">
            <a:extLst>
              <a:ext uri="{FF2B5EF4-FFF2-40B4-BE49-F238E27FC236}">
                <a16:creationId xmlns:a16="http://schemas.microsoft.com/office/drawing/2014/main" id="{BCA1272A-C089-6945-B666-C655918AFDC9}"/>
              </a:ext>
            </a:extLst>
          </p:cNvPr>
          <p:cNvSpPr>
            <a:spLocks noGrp="1"/>
          </p:cNvSpPr>
          <p:nvPr>
            <p:ph type="body" sz="quarter" idx="13"/>
          </p:nvPr>
        </p:nvSpPr>
        <p:spPr>
          <a:xfrm>
            <a:off x="838200" y="6290539"/>
            <a:ext cx="4572000" cy="365125"/>
          </a:xfrm>
        </p:spPr>
        <p:txBody>
          <a:bodyPr/>
          <a:lstStyle/>
          <a:p>
            <a:r>
              <a:rPr lang="en-US" dirty="0"/>
              <a:t>Participant Guide, page 3. </a:t>
            </a:r>
          </a:p>
        </p:txBody>
      </p:sp>
      <p:pic>
        <p:nvPicPr>
          <p:cNvPr id="9" name="Graphic 8" descr="Open book">
            <a:extLst>
              <a:ext uri="{FF2B5EF4-FFF2-40B4-BE49-F238E27FC236}">
                <a16:creationId xmlns:a16="http://schemas.microsoft.com/office/drawing/2014/main" id="{322071CF-9B29-9448-B260-0A66FC284BB4}"/>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69148" y="6244501"/>
            <a:ext cx="457200" cy="457200"/>
          </a:xfrm>
          <a:prstGeom prst="rect">
            <a:avLst/>
          </a:prstGeom>
        </p:spPr>
      </p:pic>
    </p:spTree>
    <p:custDataLst>
      <p:tags r:id="rId1"/>
    </p:custDataLst>
    <p:extLst>
      <p:ext uri="{BB962C8B-B14F-4D97-AF65-F5344CB8AC3E}">
        <p14:creationId xmlns:p14="http://schemas.microsoft.com/office/powerpoint/2010/main" val="413945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pic>
        <p:nvPicPr>
          <p:cNvPr id="7" name="Graphic 6" descr="Plant">
            <a:extLst>
              <a:ext uri="{FF2B5EF4-FFF2-40B4-BE49-F238E27FC236}">
                <a16:creationId xmlns:a16="http://schemas.microsoft.com/office/drawing/2014/main" id="{4F0F9979-10DA-1D41-A414-ADEF112D056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298902" y="6045336"/>
            <a:ext cx="685800" cy="685800"/>
          </a:xfrm>
          <a:prstGeom prst="rect">
            <a:avLst/>
          </a:prstGeom>
        </p:spPr>
      </p:pic>
      <p:pic>
        <p:nvPicPr>
          <p:cNvPr id="11" name="Whole Page Screenshot">
            <a:extLst>
              <a:ext uri="{FF2B5EF4-FFF2-40B4-BE49-F238E27FC236}">
                <a16:creationId xmlns:a16="http://schemas.microsoft.com/office/drawing/2014/main" id="{E0A4B914-BDC0-0E4C-A2D9-ACBE5B44177C}"/>
              </a:ext>
            </a:extLst>
          </p:cNvPr>
          <p:cNvPicPr>
            <a:picLocks noChangeAspect="1"/>
          </p:cNvPicPr>
          <p:nvPr/>
        </p:nvPicPr>
        <p:blipFill>
          <a:blip r:embed="rId6"/>
          <a:stretch>
            <a:fillRect/>
          </a:stretch>
        </p:blipFill>
        <p:spPr>
          <a:xfrm>
            <a:off x="3796284" y="141973"/>
            <a:ext cx="4599433" cy="5943600"/>
          </a:xfrm>
          <a:prstGeom prst="rect">
            <a:avLst/>
          </a:prstGeom>
        </p:spPr>
      </p:pic>
      <p:sp>
        <p:nvSpPr>
          <p:cNvPr id="10" name="Rectangle 9">
            <a:extLst>
              <a:ext uri="{FF2B5EF4-FFF2-40B4-BE49-F238E27FC236}">
                <a16:creationId xmlns:a16="http://schemas.microsoft.com/office/drawing/2014/main" id="{5AB84E5B-EF10-A644-81B5-E15653A2CE48}"/>
              </a:ext>
            </a:extLst>
          </p:cNvPr>
          <p:cNvSpPr/>
          <p:nvPr/>
        </p:nvSpPr>
        <p:spPr>
          <a:xfrm>
            <a:off x="4324492" y="3203838"/>
            <a:ext cx="3533847" cy="2344439"/>
          </a:xfrm>
          <a:prstGeom prst="rect">
            <a:avLst/>
          </a:prstGeom>
          <a:noFill/>
          <a:ln w="38100">
            <a:solidFill>
              <a:srgbClr val="BFD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Full Screen Table">
            <a:extLst>
              <a:ext uri="{FF2B5EF4-FFF2-40B4-BE49-F238E27FC236}">
                <a16:creationId xmlns:a16="http://schemas.microsoft.com/office/drawing/2014/main" id="{F61D50DB-0CBA-C940-8BC6-123656E57797}"/>
              </a:ext>
            </a:extLst>
          </p:cNvPr>
          <p:cNvGrpSpPr/>
          <p:nvPr/>
        </p:nvGrpSpPr>
        <p:grpSpPr>
          <a:xfrm>
            <a:off x="0" y="-16089"/>
            <a:ext cx="12192000" cy="6172200"/>
            <a:chOff x="0" y="16568"/>
            <a:chExt cx="12192000" cy="6172200"/>
          </a:xfrm>
        </p:grpSpPr>
        <p:sp>
          <p:nvSpPr>
            <p:cNvPr id="14" name="Freeform 13">
              <a:extLst>
                <a:ext uri="{FF2B5EF4-FFF2-40B4-BE49-F238E27FC236}">
                  <a16:creationId xmlns:a16="http://schemas.microsoft.com/office/drawing/2014/main" id="{12D7A118-0FE2-E74A-A701-E5A11FB69DE7}"/>
                </a:ext>
              </a:extLst>
            </p:cNvPr>
            <p:cNvSpPr/>
            <p:nvPr/>
          </p:nvSpPr>
          <p:spPr>
            <a:xfrm>
              <a:off x="0" y="16568"/>
              <a:ext cx="12192000" cy="6172200"/>
            </a:xfrm>
            <a:custGeom>
              <a:avLst/>
              <a:gdLst>
                <a:gd name="connsiteX0" fmla="*/ 0 w 12192000"/>
                <a:gd name="connsiteY0" fmla="*/ 0 h 6172200"/>
                <a:gd name="connsiteX1" fmla="*/ 12192000 w 12192000"/>
                <a:gd name="connsiteY1" fmla="*/ 0 h 6172200"/>
                <a:gd name="connsiteX2" fmla="*/ 12192000 w 12192000"/>
                <a:gd name="connsiteY2" fmla="*/ 5903265 h 6172200"/>
                <a:gd name="connsiteX3" fmla="*/ 11418867 w 12192000"/>
                <a:gd name="connsiteY3" fmla="*/ 5903265 h 6172200"/>
                <a:gd name="connsiteX4" fmla="*/ 11113624 w 12192000"/>
                <a:gd name="connsiteY4" fmla="*/ 6152045 h 6172200"/>
                <a:gd name="connsiteX5" fmla="*/ 11111592 w 12192000"/>
                <a:gd name="connsiteY5" fmla="*/ 6172200 h 6172200"/>
                <a:gd name="connsiteX6" fmla="*/ 0 w 12192000"/>
                <a:gd name="connsiteY6" fmla="*/ 6172200 h 6172200"/>
                <a:gd name="connsiteX7" fmla="*/ 0 w 12192000"/>
                <a:gd name="connsiteY7"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72200">
                  <a:moveTo>
                    <a:pt x="0" y="0"/>
                  </a:moveTo>
                  <a:lnTo>
                    <a:pt x="12192000" y="0"/>
                  </a:lnTo>
                  <a:lnTo>
                    <a:pt x="12192000" y="5903265"/>
                  </a:lnTo>
                  <a:lnTo>
                    <a:pt x="11418867" y="5903265"/>
                  </a:lnTo>
                  <a:cubicBezTo>
                    <a:pt x="11268300" y="5903265"/>
                    <a:pt x="11142677" y="6010067"/>
                    <a:pt x="11113624" y="6152045"/>
                  </a:cubicBezTo>
                  <a:lnTo>
                    <a:pt x="11111592" y="6172200"/>
                  </a:lnTo>
                  <a:lnTo>
                    <a:pt x="0" y="6172200"/>
                  </a:lnTo>
                  <a:lnTo>
                    <a:pt x="0" y="0"/>
                  </a:lnTo>
                  <a:close/>
                </a:path>
              </a:pathLst>
            </a:custGeom>
            <a:solidFill>
              <a:srgbClr val="F0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A19F4D1-E5C7-5747-B49B-E243E3405D91}"/>
                </a:ext>
              </a:extLst>
            </p:cNvPr>
            <p:cNvPicPr>
              <a:picLocks noChangeAspect="1"/>
            </p:cNvPicPr>
            <p:nvPr/>
          </p:nvPicPr>
          <p:blipFill>
            <a:blip r:embed="rId7"/>
            <a:srcRect/>
            <a:stretch/>
          </p:blipFill>
          <p:spPr>
            <a:xfrm>
              <a:off x="1543662" y="87107"/>
              <a:ext cx="9104677" cy="6031123"/>
            </a:xfrm>
            <a:prstGeom prst="rect">
              <a:avLst/>
            </a:prstGeom>
            <a:solidFill>
              <a:srgbClr val="F0F0F2"/>
            </a:solidFill>
          </p:spPr>
        </p:pic>
      </p:grpSp>
    </p:spTree>
    <p:custDataLst>
      <p:tags r:id="rId1"/>
    </p:custDataLst>
    <p:extLst>
      <p:ext uri="{BB962C8B-B14F-4D97-AF65-F5344CB8AC3E}">
        <p14:creationId xmlns:p14="http://schemas.microsoft.com/office/powerpoint/2010/main" val="313895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35" presetClass="emph" presetSubtype="0" repeatCount="4000" fill="hold" grpId="0" nodeType="afterEffect">
                                  <p:stCondLst>
                                    <p:cond delay="0"/>
                                  </p:stCondLst>
                                  <p:childTnLst>
                                    <p:anim calcmode="discrete" valueType="str">
                                      <p:cBhvr>
                                        <p:cTn id="9" dur="300" fill="hold"/>
                                        <p:tgtEl>
                                          <p:spTgt spid="10"/>
                                        </p:tgtEl>
                                        <p:attrNameLst>
                                          <p:attrName>style.visibility</p:attrName>
                                        </p:attrNameLst>
                                      </p:cBhvr>
                                      <p:tavLst>
                                        <p:tav tm="0">
                                          <p:val>
                                            <p:strVal val="hidden"/>
                                          </p:val>
                                        </p:tav>
                                        <p:tav tm="50000">
                                          <p:val>
                                            <p:strVal val="visible"/>
                                          </p:val>
                                        </p:tav>
                                      </p:tavLst>
                                    </p:anim>
                                  </p:childTnLst>
                                </p:cTn>
                              </p:par>
                            </p:childTnLst>
                          </p:cTn>
                        </p:par>
                        <p:par>
                          <p:cTn id="10" fill="hold">
                            <p:stCondLst>
                              <p:cond delay="12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500" fill="hold"/>
                                        <p:tgtEl>
                                          <p:spTgt spid="9"/>
                                        </p:tgtEl>
                                        <p:attrNameLst>
                                          <p:attrName>ppt_w</p:attrName>
                                        </p:attrNameLst>
                                      </p:cBhvr>
                                      <p:tavLst>
                                        <p:tav tm="0">
                                          <p:val>
                                            <p:fltVal val="0"/>
                                          </p:val>
                                        </p:tav>
                                        <p:tav tm="100000">
                                          <p:val>
                                            <p:strVal val="#ppt_w"/>
                                          </p:val>
                                        </p:tav>
                                      </p:tavLst>
                                    </p:anim>
                                    <p:anim calcmode="lin" valueType="num">
                                      <p:cBhvr>
                                        <p:cTn id="14" dur="1500" fill="hold"/>
                                        <p:tgtEl>
                                          <p:spTgt spid="9"/>
                                        </p:tgtEl>
                                        <p:attrNameLst>
                                          <p:attrName>ppt_h</p:attrName>
                                        </p:attrNameLst>
                                      </p:cBhvr>
                                      <p:tavLst>
                                        <p:tav tm="0">
                                          <p:val>
                                            <p:fltVal val="0"/>
                                          </p:val>
                                        </p:tav>
                                        <p:tav tm="100000">
                                          <p:val>
                                            <p:strVal val="#ppt_h"/>
                                          </p:val>
                                        </p:tav>
                                      </p:tavLst>
                                    </p:anim>
                                    <p:animEffect transition="in" filter="fade">
                                      <p:cBhvr>
                                        <p:cTn id="15"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sp>
        <p:nvSpPr>
          <p:cNvPr id="5" name="Title 1">
            <a:extLst>
              <a:ext uri="{FF2B5EF4-FFF2-40B4-BE49-F238E27FC236}">
                <a16:creationId xmlns:a16="http://schemas.microsoft.com/office/drawing/2014/main" id="{27B649DE-F38A-614C-B438-3C18B46B7DBB}"/>
              </a:ext>
            </a:extLst>
          </p:cNvPr>
          <p:cNvSpPr txBox="1">
            <a:spLocks/>
          </p:cNvSpPr>
          <p:nvPr/>
        </p:nvSpPr>
        <p:spPr>
          <a:xfrm>
            <a:off x="838200" y="365125"/>
            <a:ext cx="10515600"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5543"/>
                </a:solidFill>
              </a:rPr>
              <a:t>Workshop Objectives</a:t>
            </a:r>
          </a:p>
        </p:txBody>
      </p:sp>
      <p:sp>
        <p:nvSpPr>
          <p:cNvPr id="6" name="Content Placeholder 2">
            <a:extLst>
              <a:ext uri="{FF2B5EF4-FFF2-40B4-BE49-F238E27FC236}">
                <a16:creationId xmlns:a16="http://schemas.microsoft.com/office/drawing/2014/main" id="{F8B5F095-CB6B-784C-9039-D4A5C2D4CB95}"/>
              </a:ext>
            </a:extLst>
          </p:cNvPr>
          <p:cNvSpPr txBox="1">
            <a:spLocks/>
          </p:cNvSpPr>
          <p:nvPr/>
        </p:nvSpPr>
        <p:spPr>
          <a:xfrm>
            <a:off x="838200" y="1690689"/>
            <a:ext cx="10515600" cy="4354648"/>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3200" dirty="0">
              <a:solidFill>
                <a:srgbClr val="00845D"/>
              </a:solidFill>
            </a:endParaRPr>
          </a:p>
          <a:p>
            <a:pPr marL="0" indent="0">
              <a:buFont typeface="Arial" panose="020B0604020202020204" pitchFamily="34" charset="0"/>
              <a:buNone/>
            </a:pPr>
            <a:r>
              <a:rPr lang="en-US" sz="3200" dirty="0">
                <a:solidFill>
                  <a:srgbClr val="00845D"/>
                </a:solidFill>
              </a:rPr>
              <a:t>Setting the Stage – the need and philosophy</a:t>
            </a:r>
          </a:p>
          <a:p>
            <a:pPr marL="0" indent="0">
              <a:buFont typeface="Arial" panose="020B0604020202020204" pitchFamily="34" charset="0"/>
              <a:buNone/>
            </a:pPr>
            <a:r>
              <a:rPr lang="en-US" sz="3200" dirty="0">
                <a:solidFill>
                  <a:srgbClr val="00845D"/>
                </a:solidFill>
              </a:rPr>
              <a:t>Understanding the “SAE for All” Model</a:t>
            </a:r>
          </a:p>
          <a:p>
            <a:pPr marL="0" indent="0">
              <a:buFont typeface="Arial" panose="020B0604020202020204" pitchFamily="34" charset="0"/>
              <a:buNone/>
            </a:pPr>
            <a:r>
              <a:rPr lang="en-US" sz="3200" dirty="0">
                <a:solidFill>
                  <a:srgbClr val="00845D"/>
                </a:solidFill>
              </a:rPr>
              <a:t>Foundational SAE Component</a:t>
            </a:r>
          </a:p>
        </p:txBody>
      </p:sp>
      <p:pic>
        <p:nvPicPr>
          <p:cNvPr id="7" name="Graphic 6" descr="Plant">
            <a:extLst>
              <a:ext uri="{FF2B5EF4-FFF2-40B4-BE49-F238E27FC236}">
                <a16:creationId xmlns:a16="http://schemas.microsoft.com/office/drawing/2014/main" id="{1B8F6261-529D-6B48-B7D0-CEC5ECE61BC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298902" y="6045336"/>
            <a:ext cx="685800" cy="685800"/>
          </a:xfrm>
          <a:prstGeom prst="rect">
            <a:avLst/>
          </a:prstGeom>
        </p:spPr>
      </p:pic>
    </p:spTree>
    <p:custDataLst>
      <p:tags r:id="rId1"/>
    </p:custDataLst>
    <p:extLst>
      <p:ext uri="{BB962C8B-B14F-4D97-AF65-F5344CB8AC3E}">
        <p14:creationId xmlns:p14="http://schemas.microsoft.com/office/powerpoint/2010/main" val="9318412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pic>
        <p:nvPicPr>
          <p:cNvPr id="7" name="Graphic 6" descr="Plant">
            <a:extLst>
              <a:ext uri="{FF2B5EF4-FFF2-40B4-BE49-F238E27FC236}">
                <a16:creationId xmlns:a16="http://schemas.microsoft.com/office/drawing/2014/main" id="{4F0F9979-10DA-1D41-A414-ADEF112D056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298902" y="6045336"/>
            <a:ext cx="685800" cy="685800"/>
          </a:xfrm>
          <a:prstGeom prst="rect">
            <a:avLst/>
          </a:prstGeom>
        </p:spPr>
      </p:pic>
      <p:pic>
        <p:nvPicPr>
          <p:cNvPr id="5" name="Picture 4">
            <a:extLst>
              <a:ext uri="{FF2B5EF4-FFF2-40B4-BE49-F238E27FC236}">
                <a16:creationId xmlns:a16="http://schemas.microsoft.com/office/drawing/2014/main" id="{19463B94-05DD-7340-B43E-27AB2D1D9183}"/>
              </a:ext>
            </a:extLst>
          </p:cNvPr>
          <p:cNvPicPr>
            <a:picLocks noChangeAspect="1"/>
          </p:cNvPicPr>
          <p:nvPr/>
        </p:nvPicPr>
        <p:blipFill rotWithShape="1">
          <a:blip r:embed="rId6"/>
          <a:srcRect l="1098" t="1920" r="575"/>
          <a:stretch/>
        </p:blipFill>
        <p:spPr>
          <a:xfrm>
            <a:off x="490862" y="2101129"/>
            <a:ext cx="5161547" cy="3668903"/>
          </a:xfrm>
          <a:prstGeom prst="rect">
            <a:avLst/>
          </a:prstGeom>
        </p:spPr>
      </p:pic>
      <p:grpSp>
        <p:nvGrpSpPr>
          <p:cNvPr id="15" name="Group 14">
            <a:extLst>
              <a:ext uri="{FF2B5EF4-FFF2-40B4-BE49-F238E27FC236}">
                <a16:creationId xmlns:a16="http://schemas.microsoft.com/office/drawing/2014/main" id="{F0DFB72D-5623-4143-99F7-617615D361D0}"/>
              </a:ext>
            </a:extLst>
          </p:cNvPr>
          <p:cNvGrpSpPr/>
          <p:nvPr/>
        </p:nvGrpSpPr>
        <p:grpSpPr>
          <a:xfrm>
            <a:off x="5929250" y="466106"/>
            <a:ext cx="5029200" cy="5303926"/>
            <a:chOff x="6219195" y="202336"/>
            <a:chExt cx="5029200" cy="5303926"/>
          </a:xfrm>
        </p:grpSpPr>
        <p:pic>
          <p:nvPicPr>
            <p:cNvPr id="8" name="Picture 7">
              <a:extLst>
                <a:ext uri="{FF2B5EF4-FFF2-40B4-BE49-F238E27FC236}">
                  <a16:creationId xmlns:a16="http://schemas.microsoft.com/office/drawing/2014/main" id="{E3CE7123-9763-6B41-A54E-6977C0BD0110}"/>
                </a:ext>
              </a:extLst>
            </p:cNvPr>
            <p:cNvPicPr>
              <a:picLocks noChangeAspect="1"/>
            </p:cNvPicPr>
            <p:nvPr/>
          </p:nvPicPr>
          <p:blipFill rotWithShape="1">
            <a:blip r:embed="rId7"/>
            <a:srcRect t="4827" r="1238" b="1948"/>
            <a:stretch/>
          </p:blipFill>
          <p:spPr>
            <a:xfrm>
              <a:off x="6219195" y="202336"/>
              <a:ext cx="5029200" cy="2789742"/>
            </a:xfrm>
            <a:prstGeom prst="rect">
              <a:avLst/>
            </a:prstGeom>
          </p:spPr>
        </p:pic>
        <p:pic>
          <p:nvPicPr>
            <p:cNvPr id="13" name="Picture 12">
              <a:extLst>
                <a:ext uri="{FF2B5EF4-FFF2-40B4-BE49-F238E27FC236}">
                  <a16:creationId xmlns:a16="http://schemas.microsoft.com/office/drawing/2014/main" id="{2B31E55C-9B0D-AA4B-8BC1-D6CC6916399E}"/>
                </a:ext>
              </a:extLst>
            </p:cNvPr>
            <p:cNvPicPr>
              <a:picLocks noChangeAspect="1"/>
            </p:cNvPicPr>
            <p:nvPr/>
          </p:nvPicPr>
          <p:blipFill>
            <a:blip r:embed="rId8"/>
            <a:stretch>
              <a:fillRect/>
            </a:stretch>
          </p:blipFill>
          <p:spPr>
            <a:xfrm>
              <a:off x="6219195" y="2996234"/>
              <a:ext cx="5029200" cy="2510028"/>
            </a:xfrm>
            <a:prstGeom prst="rect">
              <a:avLst/>
            </a:prstGeom>
          </p:spPr>
        </p:pic>
      </p:grpSp>
      <p:sp>
        <p:nvSpPr>
          <p:cNvPr id="16" name="Rectangle 15">
            <a:extLst>
              <a:ext uri="{FF2B5EF4-FFF2-40B4-BE49-F238E27FC236}">
                <a16:creationId xmlns:a16="http://schemas.microsoft.com/office/drawing/2014/main" id="{AFE5D707-4207-CB4C-B979-2B2C9956C027}"/>
              </a:ext>
            </a:extLst>
          </p:cNvPr>
          <p:cNvSpPr/>
          <p:nvPr/>
        </p:nvSpPr>
        <p:spPr>
          <a:xfrm>
            <a:off x="490862" y="1257456"/>
            <a:ext cx="3937040" cy="646331"/>
          </a:xfrm>
          <a:prstGeom prst="rect">
            <a:avLst/>
          </a:prstGeom>
        </p:spPr>
        <p:txBody>
          <a:bodyPr wrap="none">
            <a:spAutoFit/>
          </a:bodyPr>
          <a:lstStyle/>
          <a:p>
            <a:r>
              <a:rPr lang="en-US" dirty="0">
                <a:hlinkClick r:id="rId9"/>
              </a:rPr>
              <a:t>http://thecouncil.ffa.org/sae-resources/</a:t>
            </a:r>
            <a:endParaRPr lang="en-US" dirty="0"/>
          </a:p>
          <a:p>
            <a:endParaRPr lang="en-US" dirty="0"/>
          </a:p>
        </p:txBody>
      </p:sp>
      <p:sp>
        <p:nvSpPr>
          <p:cNvPr id="17" name="Title 1">
            <a:extLst>
              <a:ext uri="{FF2B5EF4-FFF2-40B4-BE49-F238E27FC236}">
                <a16:creationId xmlns:a16="http://schemas.microsoft.com/office/drawing/2014/main" id="{06F160FB-1BF8-CE47-A55F-D357C4DCB71D}"/>
              </a:ext>
            </a:extLst>
          </p:cNvPr>
          <p:cNvSpPr txBox="1">
            <a:spLocks/>
          </p:cNvSpPr>
          <p:nvPr/>
        </p:nvSpPr>
        <p:spPr>
          <a:xfrm>
            <a:off x="490862" y="255059"/>
            <a:ext cx="10515600"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5543"/>
                </a:solidFill>
              </a:rPr>
              <a:t>SAE Resources</a:t>
            </a:r>
          </a:p>
        </p:txBody>
      </p:sp>
    </p:spTree>
    <p:custDataLst>
      <p:tags r:id="rId1"/>
    </p:custDataLst>
    <p:extLst>
      <p:ext uri="{BB962C8B-B14F-4D97-AF65-F5344CB8AC3E}">
        <p14:creationId xmlns:p14="http://schemas.microsoft.com/office/powerpoint/2010/main" val="23820366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Desaturated Tori">
            <a:extLst>
              <a:ext uri="{FF2B5EF4-FFF2-40B4-BE49-F238E27FC236}">
                <a16:creationId xmlns:a16="http://schemas.microsoft.com/office/drawing/2014/main" id="{FC210B3C-9C07-CC4B-84CC-D8D0429346D2}"/>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Lst>
          </a:blip>
          <a:srcRect b="45779"/>
          <a:stretch/>
        </p:blipFill>
        <p:spPr>
          <a:xfrm>
            <a:off x="2789903" y="1502215"/>
            <a:ext cx="2407213" cy="4703163"/>
          </a:xfrm>
          <a:prstGeom prst="rect">
            <a:avLst/>
          </a:prstGeom>
        </p:spPr>
      </p:pic>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grpSp>
        <p:nvGrpSpPr>
          <p:cNvPr id="33" name="Tori">
            <a:extLst>
              <a:ext uri="{FF2B5EF4-FFF2-40B4-BE49-F238E27FC236}">
                <a16:creationId xmlns:a16="http://schemas.microsoft.com/office/drawing/2014/main" id="{2443F1C5-DC29-2E49-BEA9-D393C31ACBF6}"/>
              </a:ext>
            </a:extLst>
          </p:cNvPr>
          <p:cNvGrpSpPr/>
          <p:nvPr/>
        </p:nvGrpSpPr>
        <p:grpSpPr>
          <a:xfrm>
            <a:off x="2239632" y="1499601"/>
            <a:ext cx="2957485" cy="4703163"/>
            <a:chOff x="2239632" y="1499601"/>
            <a:chExt cx="2957485" cy="4703163"/>
          </a:xfrm>
        </p:grpSpPr>
        <p:pic>
          <p:nvPicPr>
            <p:cNvPr id="6" name="Picture 5">
              <a:extLst>
                <a:ext uri="{FF2B5EF4-FFF2-40B4-BE49-F238E27FC236}">
                  <a16:creationId xmlns:a16="http://schemas.microsoft.com/office/drawing/2014/main" id="{F37913BD-75B5-944D-9F32-ECBA72472157}"/>
                </a:ext>
              </a:extLst>
            </p:cNvPr>
            <p:cNvPicPr>
              <a:picLocks noChangeAspect="1"/>
            </p:cNvPicPr>
            <p:nvPr/>
          </p:nvPicPr>
          <p:blipFill rotWithShape="1">
            <a:blip r:embed="rId6"/>
            <a:srcRect b="45779"/>
            <a:stretch/>
          </p:blipFill>
          <p:spPr>
            <a:xfrm>
              <a:off x="2789904" y="1499601"/>
              <a:ext cx="2407213" cy="4703163"/>
            </a:xfrm>
            <a:prstGeom prst="rect">
              <a:avLst/>
            </a:prstGeom>
          </p:spPr>
        </p:pic>
        <p:cxnSp>
          <p:nvCxnSpPr>
            <p:cNvPr id="19" name="Straight Connector 18">
              <a:extLst>
                <a:ext uri="{FF2B5EF4-FFF2-40B4-BE49-F238E27FC236}">
                  <a16:creationId xmlns:a16="http://schemas.microsoft.com/office/drawing/2014/main" id="{1A5AE352-2813-E44F-B245-831E5476AD49}"/>
                </a:ext>
              </a:extLst>
            </p:cNvPr>
            <p:cNvCxnSpPr>
              <a:cxnSpLocks/>
            </p:cNvCxnSpPr>
            <p:nvPr/>
          </p:nvCxnSpPr>
          <p:spPr>
            <a:xfrm flipH="1" flipV="1">
              <a:off x="2239632" y="3047999"/>
              <a:ext cx="961883" cy="336885"/>
            </a:xfrm>
            <a:prstGeom prst="line">
              <a:avLst/>
            </a:prstGeom>
            <a:ln w="57150">
              <a:solidFill>
                <a:srgbClr val="BFD630"/>
              </a:solidFill>
              <a:headEnd type="oval"/>
            </a:ln>
          </p:spPr>
          <p:style>
            <a:lnRef idx="1">
              <a:schemeClr val="accent1"/>
            </a:lnRef>
            <a:fillRef idx="0">
              <a:schemeClr val="accent1"/>
            </a:fillRef>
            <a:effectRef idx="0">
              <a:schemeClr val="accent1"/>
            </a:effectRef>
            <a:fontRef idx="minor">
              <a:schemeClr val="tx1"/>
            </a:fontRef>
          </p:style>
        </p:cxnSp>
      </p:grpSp>
      <p:grpSp>
        <p:nvGrpSpPr>
          <p:cNvPr id="29" name="Isaac">
            <a:extLst>
              <a:ext uri="{FF2B5EF4-FFF2-40B4-BE49-F238E27FC236}">
                <a16:creationId xmlns:a16="http://schemas.microsoft.com/office/drawing/2014/main" id="{C0A5799A-D81C-574C-B789-8D8DC3E1A23B}"/>
              </a:ext>
            </a:extLst>
          </p:cNvPr>
          <p:cNvGrpSpPr/>
          <p:nvPr/>
        </p:nvGrpSpPr>
        <p:grpSpPr>
          <a:xfrm>
            <a:off x="2534098" y="781097"/>
            <a:ext cx="5691592" cy="5416190"/>
            <a:chOff x="2557172" y="786574"/>
            <a:chExt cx="5691592" cy="5416190"/>
          </a:xfrm>
        </p:grpSpPr>
        <p:pic>
          <p:nvPicPr>
            <p:cNvPr id="8" name="Picture 7">
              <a:extLst>
                <a:ext uri="{FF2B5EF4-FFF2-40B4-BE49-F238E27FC236}">
                  <a16:creationId xmlns:a16="http://schemas.microsoft.com/office/drawing/2014/main" id="{754305FC-63BE-6542-BB42-B30A218441A5}"/>
                </a:ext>
              </a:extLst>
            </p:cNvPr>
            <p:cNvPicPr>
              <a:picLocks noChangeAspect="1"/>
            </p:cNvPicPr>
            <p:nvPr/>
          </p:nvPicPr>
          <p:blipFill rotWithShape="1">
            <a:blip r:embed="rId7"/>
            <a:srcRect b="42626"/>
            <a:stretch/>
          </p:blipFill>
          <p:spPr>
            <a:xfrm>
              <a:off x="4715968" y="1225296"/>
              <a:ext cx="2941306" cy="4977468"/>
            </a:xfrm>
            <a:prstGeom prst="rect">
              <a:avLst/>
            </a:prstGeom>
          </p:spPr>
        </p:pic>
        <p:cxnSp>
          <p:nvCxnSpPr>
            <p:cNvPr id="17" name="Straight Connector 16">
              <a:extLst>
                <a:ext uri="{FF2B5EF4-FFF2-40B4-BE49-F238E27FC236}">
                  <a16:creationId xmlns:a16="http://schemas.microsoft.com/office/drawing/2014/main" id="{087EB219-8984-0749-B212-ED8623FDF914}"/>
                </a:ext>
              </a:extLst>
            </p:cNvPr>
            <p:cNvCxnSpPr>
              <a:cxnSpLocks/>
            </p:cNvCxnSpPr>
            <p:nvPr/>
          </p:nvCxnSpPr>
          <p:spPr>
            <a:xfrm flipH="1" flipV="1">
              <a:off x="5096571" y="1137521"/>
              <a:ext cx="784850" cy="1649222"/>
            </a:xfrm>
            <a:prstGeom prst="line">
              <a:avLst/>
            </a:prstGeom>
            <a:ln w="57150">
              <a:solidFill>
                <a:srgbClr val="BFD630"/>
              </a:solidFill>
              <a:headEnd type="ova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A8B1D1D-9C66-5244-9CBA-E4407A800760}"/>
                </a:ext>
              </a:extLst>
            </p:cNvPr>
            <p:cNvSpPr txBox="1"/>
            <p:nvPr/>
          </p:nvSpPr>
          <p:spPr>
            <a:xfrm>
              <a:off x="2557172" y="786574"/>
              <a:ext cx="5691592" cy="338554"/>
            </a:xfrm>
            <a:prstGeom prst="rect">
              <a:avLst/>
            </a:prstGeom>
            <a:noFill/>
          </p:spPr>
          <p:txBody>
            <a:bodyPr wrap="square" rtlCol="0">
              <a:spAutoFit/>
            </a:bodyPr>
            <a:lstStyle/>
            <a:p>
              <a:endParaRPr lang="en-US" sz="1600" dirty="0">
                <a:solidFill>
                  <a:srgbClr val="00845D"/>
                </a:solidFill>
              </a:endParaRPr>
            </a:p>
          </p:txBody>
        </p:sp>
      </p:grpSp>
      <p:grpSp>
        <p:nvGrpSpPr>
          <p:cNvPr id="30" name="Emma">
            <a:extLst>
              <a:ext uri="{FF2B5EF4-FFF2-40B4-BE49-F238E27FC236}">
                <a16:creationId xmlns:a16="http://schemas.microsoft.com/office/drawing/2014/main" id="{AA1B1E6A-49EC-074A-8F7B-74F026B6DBF7}"/>
              </a:ext>
            </a:extLst>
          </p:cNvPr>
          <p:cNvGrpSpPr/>
          <p:nvPr/>
        </p:nvGrpSpPr>
        <p:grpSpPr>
          <a:xfrm>
            <a:off x="7095431" y="1492621"/>
            <a:ext cx="2460157" cy="4703163"/>
            <a:chOff x="7095431" y="1499601"/>
            <a:chExt cx="2460157" cy="4703163"/>
          </a:xfrm>
        </p:grpSpPr>
        <p:pic>
          <p:nvPicPr>
            <p:cNvPr id="10" name="Picture 9">
              <a:extLst>
                <a:ext uri="{FF2B5EF4-FFF2-40B4-BE49-F238E27FC236}">
                  <a16:creationId xmlns:a16="http://schemas.microsoft.com/office/drawing/2014/main" id="{15F8E110-D27D-4C42-8AF9-8BD448B16BB5}"/>
                </a:ext>
              </a:extLst>
            </p:cNvPr>
            <p:cNvPicPr>
              <a:picLocks noChangeAspect="1"/>
            </p:cNvPicPr>
            <p:nvPr/>
          </p:nvPicPr>
          <p:blipFill rotWithShape="1">
            <a:blip r:embed="rId8"/>
            <a:srcRect b="45779"/>
            <a:stretch/>
          </p:blipFill>
          <p:spPr>
            <a:xfrm>
              <a:off x="7095431" y="1499601"/>
              <a:ext cx="2306666" cy="4703163"/>
            </a:xfrm>
            <a:prstGeom prst="rect">
              <a:avLst/>
            </a:prstGeom>
          </p:spPr>
        </p:pic>
        <p:cxnSp>
          <p:nvCxnSpPr>
            <p:cNvPr id="15" name="Straight Connector 14">
              <a:extLst>
                <a:ext uri="{FF2B5EF4-FFF2-40B4-BE49-F238E27FC236}">
                  <a16:creationId xmlns:a16="http://schemas.microsoft.com/office/drawing/2014/main" id="{FDF377B5-EEF1-C247-81CF-2FB1199E59BD}"/>
                </a:ext>
              </a:extLst>
            </p:cNvPr>
            <p:cNvCxnSpPr>
              <a:cxnSpLocks/>
            </p:cNvCxnSpPr>
            <p:nvPr/>
          </p:nvCxnSpPr>
          <p:spPr>
            <a:xfrm flipV="1">
              <a:off x="8871284" y="2580455"/>
              <a:ext cx="684304" cy="483588"/>
            </a:xfrm>
            <a:prstGeom prst="line">
              <a:avLst/>
            </a:prstGeom>
            <a:ln w="57150">
              <a:solidFill>
                <a:srgbClr val="BFD630"/>
              </a:solidFill>
              <a:headEnd type="oval"/>
            </a:ln>
          </p:spPr>
          <p:style>
            <a:lnRef idx="1">
              <a:schemeClr val="accent1"/>
            </a:lnRef>
            <a:fillRef idx="0">
              <a:schemeClr val="accent1"/>
            </a:fillRef>
            <a:effectRef idx="0">
              <a:schemeClr val="accent1"/>
            </a:effectRef>
            <a:fontRef idx="minor">
              <a:schemeClr val="tx1"/>
            </a:fontRef>
          </p:style>
        </p:cxnSp>
      </p:grpSp>
      <p:pic>
        <p:nvPicPr>
          <p:cNvPr id="34" name="Graphic 33" descr="Plant">
            <a:extLst>
              <a:ext uri="{FF2B5EF4-FFF2-40B4-BE49-F238E27FC236}">
                <a16:creationId xmlns:a16="http://schemas.microsoft.com/office/drawing/2014/main" id="{348FB641-A374-AF4E-BECE-D7028E44B442}"/>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1298902" y="6045336"/>
            <a:ext cx="685800" cy="685800"/>
          </a:xfrm>
          <a:prstGeom prst="rect">
            <a:avLst/>
          </a:prstGeom>
        </p:spPr>
      </p:pic>
      <p:grpSp>
        <p:nvGrpSpPr>
          <p:cNvPr id="55" name="Isaac">
            <a:extLst>
              <a:ext uri="{FF2B5EF4-FFF2-40B4-BE49-F238E27FC236}">
                <a16:creationId xmlns:a16="http://schemas.microsoft.com/office/drawing/2014/main" id="{68BAFE33-90AB-F948-B1E8-124329962BDA}"/>
              </a:ext>
            </a:extLst>
          </p:cNvPr>
          <p:cNvGrpSpPr/>
          <p:nvPr/>
        </p:nvGrpSpPr>
        <p:grpSpPr>
          <a:xfrm>
            <a:off x="2331972" y="127829"/>
            <a:ext cx="7223616" cy="1077218"/>
            <a:chOff x="2032678" y="218749"/>
            <a:chExt cx="7223616" cy="1077218"/>
          </a:xfrm>
        </p:grpSpPr>
        <p:sp>
          <p:nvSpPr>
            <p:cNvPr id="58" name="TextBox 57">
              <a:extLst>
                <a:ext uri="{FF2B5EF4-FFF2-40B4-BE49-F238E27FC236}">
                  <a16:creationId xmlns:a16="http://schemas.microsoft.com/office/drawing/2014/main" id="{DA442F4F-E7A0-564F-8FC5-329B26E0BAF7}"/>
                </a:ext>
              </a:extLst>
            </p:cNvPr>
            <p:cNvSpPr txBox="1"/>
            <p:nvPr/>
          </p:nvSpPr>
          <p:spPr>
            <a:xfrm>
              <a:off x="3564702" y="218749"/>
              <a:ext cx="5691592" cy="1077218"/>
            </a:xfrm>
            <a:prstGeom prst="rect">
              <a:avLst/>
            </a:prstGeom>
            <a:noFill/>
          </p:spPr>
          <p:txBody>
            <a:bodyPr wrap="square" rtlCol="0">
              <a:spAutoFit/>
            </a:bodyPr>
            <a:lstStyle/>
            <a:p>
              <a:r>
                <a:rPr lang="en-US" sz="1600" dirty="0">
                  <a:solidFill>
                    <a:srgbClr val="00845D"/>
                  </a:solidFill>
                </a:rPr>
                <a:t>He took “Introduction to Ag” the first semester of his Freshmen year. Then, he took electives for the next two semesters. He’s enrolled in “Environmental Science” for his Sophomore spring semester.</a:t>
              </a:r>
            </a:p>
          </p:txBody>
        </p:sp>
        <p:sp>
          <p:nvSpPr>
            <p:cNvPr id="59" name="TextBox 58">
              <a:extLst>
                <a:ext uri="{FF2B5EF4-FFF2-40B4-BE49-F238E27FC236}">
                  <a16:creationId xmlns:a16="http://schemas.microsoft.com/office/drawing/2014/main" id="{64E1CB45-65FC-B243-8CCD-2A287EA4DBF7}"/>
                </a:ext>
              </a:extLst>
            </p:cNvPr>
            <p:cNvSpPr txBox="1"/>
            <p:nvPr/>
          </p:nvSpPr>
          <p:spPr>
            <a:xfrm>
              <a:off x="2032678" y="219126"/>
              <a:ext cx="1514452" cy="646331"/>
            </a:xfrm>
            <a:prstGeom prst="rect">
              <a:avLst/>
            </a:prstGeom>
            <a:noFill/>
          </p:spPr>
          <p:txBody>
            <a:bodyPr wrap="square" rtlCol="0" anchor="t">
              <a:spAutoFit/>
            </a:bodyPr>
            <a:lstStyle/>
            <a:p>
              <a:pPr algn="r"/>
              <a:r>
                <a:rPr lang="en-US" sz="3600" b="1" dirty="0">
                  <a:solidFill>
                    <a:srgbClr val="005543"/>
                  </a:solidFill>
                </a:rPr>
                <a:t>ISAAC:</a:t>
              </a:r>
            </a:p>
          </p:txBody>
        </p:sp>
      </p:grpSp>
      <p:cxnSp>
        <p:nvCxnSpPr>
          <p:cNvPr id="65" name="Straight Connector 64">
            <a:extLst>
              <a:ext uri="{FF2B5EF4-FFF2-40B4-BE49-F238E27FC236}">
                <a16:creationId xmlns:a16="http://schemas.microsoft.com/office/drawing/2014/main" id="{77A61247-0CA8-D744-875C-A622C5C07382}"/>
              </a:ext>
            </a:extLst>
          </p:cNvPr>
          <p:cNvCxnSpPr>
            <a:cxnSpLocks/>
          </p:cNvCxnSpPr>
          <p:nvPr/>
        </p:nvCxnSpPr>
        <p:spPr>
          <a:xfrm flipH="1" flipV="1">
            <a:off x="2239631" y="3061107"/>
            <a:ext cx="961883" cy="336885"/>
          </a:xfrm>
          <a:prstGeom prst="line">
            <a:avLst/>
          </a:prstGeom>
          <a:ln w="57150">
            <a:solidFill>
              <a:srgbClr val="BFD630"/>
            </a:solidFill>
            <a:headEnd type="ova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A0723FD0-8B7F-B44F-85BE-9C9BBAF6D5FF}"/>
              </a:ext>
            </a:extLst>
          </p:cNvPr>
          <p:cNvSpPr txBox="1"/>
          <p:nvPr/>
        </p:nvSpPr>
        <p:spPr>
          <a:xfrm>
            <a:off x="101599" y="3233032"/>
            <a:ext cx="2138032" cy="1569660"/>
          </a:xfrm>
          <a:prstGeom prst="rect">
            <a:avLst/>
          </a:prstGeom>
          <a:noFill/>
        </p:spPr>
        <p:txBody>
          <a:bodyPr wrap="square" rtlCol="0">
            <a:spAutoFit/>
          </a:bodyPr>
          <a:lstStyle/>
          <a:p>
            <a:pPr algn="r"/>
            <a:r>
              <a:rPr lang="en-US" sz="1600" dirty="0">
                <a:solidFill>
                  <a:srgbClr val="00845D"/>
                </a:solidFill>
              </a:rPr>
              <a:t>She’s a graduating Senior who has taken agricultural education classes every semester of her high school career. </a:t>
            </a:r>
          </a:p>
        </p:txBody>
      </p:sp>
      <p:sp>
        <p:nvSpPr>
          <p:cNvPr id="67" name="TextBox 66">
            <a:extLst>
              <a:ext uri="{FF2B5EF4-FFF2-40B4-BE49-F238E27FC236}">
                <a16:creationId xmlns:a16="http://schemas.microsoft.com/office/drawing/2014/main" id="{E83A7416-7AA3-0D4D-8C76-BB4A96EEFDD3}"/>
              </a:ext>
            </a:extLst>
          </p:cNvPr>
          <p:cNvSpPr txBox="1"/>
          <p:nvPr/>
        </p:nvSpPr>
        <p:spPr>
          <a:xfrm>
            <a:off x="725178" y="2593563"/>
            <a:ext cx="1514452" cy="646331"/>
          </a:xfrm>
          <a:prstGeom prst="rect">
            <a:avLst/>
          </a:prstGeom>
          <a:noFill/>
        </p:spPr>
        <p:txBody>
          <a:bodyPr wrap="square" rtlCol="0">
            <a:spAutoFit/>
          </a:bodyPr>
          <a:lstStyle/>
          <a:p>
            <a:pPr algn="r"/>
            <a:r>
              <a:rPr lang="en-US" sz="3600" b="1" dirty="0">
                <a:solidFill>
                  <a:srgbClr val="005543"/>
                </a:solidFill>
              </a:rPr>
              <a:t>TORI:</a:t>
            </a:r>
          </a:p>
        </p:txBody>
      </p:sp>
      <p:cxnSp>
        <p:nvCxnSpPr>
          <p:cNvPr id="68" name="Straight Connector 67">
            <a:extLst>
              <a:ext uri="{FF2B5EF4-FFF2-40B4-BE49-F238E27FC236}">
                <a16:creationId xmlns:a16="http://schemas.microsoft.com/office/drawing/2014/main" id="{31C55DD1-98C6-2B4F-A814-F7723815D4B3}"/>
              </a:ext>
            </a:extLst>
          </p:cNvPr>
          <p:cNvCxnSpPr>
            <a:cxnSpLocks/>
          </p:cNvCxnSpPr>
          <p:nvPr/>
        </p:nvCxnSpPr>
        <p:spPr>
          <a:xfrm flipV="1">
            <a:off x="8871284" y="2580455"/>
            <a:ext cx="684304" cy="483588"/>
          </a:xfrm>
          <a:prstGeom prst="line">
            <a:avLst/>
          </a:prstGeom>
          <a:ln w="57150">
            <a:solidFill>
              <a:srgbClr val="BFD630"/>
            </a:solidFill>
            <a:headEnd type="ova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1399BCA6-A860-B745-B39F-693CE9D1F8D1}"/>
              </a:ext>
            </a:extLst>
          </p:cNvPr>
          <p:cNvSpPr txBox="1"/>
          <p:nvPr/>
        </p:nvSpPr>
        <p:spPr>
          <a:xfrm>
            <a:off x="9707547" y="2644170"/>
            <a:ext cx="2277155" cy="1569660"/>
          </a:xfrm>
          <a:prstGeom prst="rect">
            <a:avLst/>
          </a:prstGeom>
          <a:noFill/>
        </p:spPr>
        <p:txBody>
          <a:bodyPr wrap="square" rtlCol="0">
            <a:spAutoFit/>
          </a:bodyPr>
          <a:lstStyle/>
          <a:p>
            <a:r>
              <a:rPr lang="en-US" sz="1600" dirty="0">
                <a:solidFill>
                  <a:srgbClr val="00845D"/>
                </a:solidFill>
              </a:rPr>
              <a:t>She wasn’t enrolled in your program until the fall of her Senior year when she decided to take “Ag Welding” to earn dual credit.</a:t>
            </a:r>
          </a:p>
        </p:txBody>
      </p:sp>
      <p:sp>
        <p:nvSpPr>
          <p:cNvPr id="70" name="TextBox 69">
            <a:extLst>
              <a:ext uri="{FF2B5EF4-FFF2-40B4-BE49-F238E27FC236}">
                <a16:creationId xmlns:a16="http://schemas.microsoft.com/office/drawing/2014/main" id="{15B31EDE-FE5F-4346-8994-063AF4F8F382}"/>
              </a:ext>
            </a:extLst>
          </p:cNvPr>
          <p:cNvSpPr txBox="1"/>
          <p:nvPr/>
        </p:nvSpPr>
        <p:spPr>
          <a:xfrm>
            <a:off x="9707547" y="2024679"/>
            <a:ext cx="1743597" cy="646331"/>
          </a:xfrm>
          <a:prstGeom prst="rect">
            <a:avLst/>
          </a:prstGeom>
          <a:noFill/>
        </p:spPr>
        <p:txBody>
          <a:bodyPr wrap="square" rtlCol="0">
            <a:spAutoFit/>
          </a:bodyPr>
          <a:lstStyle/>
          <a:p>
            <a:r>
              <a:rPr lang="en-US" sz="3600" b="1" dirty="0">
                <a:solidFill>
                  <a:srgbClr val="005543"/>
                </a:solidFill>
              </a:rPr>
              <a:t>EMMA:</a:t>
            </a:r>
          </a:p>
        </p:txBody>
      </p:sp>
      <p:sp>
        <p:nvSpPr>
          <p:cNvPr id="2" name="TextBox 1">
            <a:extLst>
              <a:ext uri="{FF2B5EF4-FFF2-40B4-BE49-F238E27FC236}">
                <a16:creationId xmlns:a16="http://schemas.microsoft.com/office/drawing/2014/main" id="{7228142D-1916-B544-9AC9-64C83464A494}"/>
              </a:ext>
            </a:extLst>
          </p:cNvPr>
          <p:cNvSpPr txBox="1"/>
          <p:nvPr/>
        </p:nvSpPr>
        <p:spPr>
          <a:xfrm>
            <a:off x="186140" y="4930668"/>
            <a:ext cx="2336547" cy="584775"/>
          </a:xfrm>
          <a:prstGeom prst="rect">
            <a:avLst/>
          </a:prstGeom>
          <a:solidFill>
            <a:srgbClr val="BFD630"/>
          </a:solidFill>
        </p:spPr>
        <p:txBody>
          <a:bodyPr wrap="square" rtlCol="0">
            <a:spAutoFit/>
          </a:bodyPr>
          <a:lstStyle>
            <a:defPPr>
              <a:defRPr lang="en-US"/>
            </a:defPPr>
            <a:lvl1pPr algn="ctr">
              <a:defRPr sz="3200" b="1">
                <a:solidFill>
                  <a:srgbClr val="005543"/>
                </a:solidFill>
              </a:defRPr>
            </a:lvl1pPr>
          </a:lstStyle>
          <a:p>
            <a:r>
              <a:rPr lang="en-US" dirty="0"/>
              <a:t>ADVANCED</a:t>
            </a:r>
          </a:p>
        </p:txBody>
      </p:sp>
      <p:sp>
        <p:nvSpPr>
          <p:cNvPr id="71" name="TextBox 70">
            <a:extLst>
              <a:ext uri="{FF2B5EF4-FFF2-40B4-BE49-F238E27FC236}">
                <a16:creationId xmlns:a16="http://schemas.microsoft.com/office/drawing/2014/main" id="{13CE6950-8A8E-4D46-BB7F-E30FE1F3B2D3}"/>
              </a:ext>
            </a:extLst>
          </p:cNvPr>
          <p:cNvSpPr txBox="1"/>
          <p:nvPr/>
        </p:nvSpPr>
        <p:spPr>
          <a:xfrm>
            <a:off x="1372785" y="738377"/>
            <a:ext cx="2336547" cy="584775"/>
          </a:xfrm>
          <a:prstGeom prst="rect">
            <a:avLst/>
          </a:prstGeom>
          <a:solidFill>
            <a:srgbClr val="BFD630"/>
          </a:solidFill>
        </p:spPr>
        <p:txBody>
          <a:bodyPr wrap="square" rtlCol="0">
            <a:spAutoFit/>
          </a:bodyPr>
          <a:lstStyle>
            <a:defPPr>
              <a:defRPr lang="en-US"/>
            </a:defPPr>
            <a:lvl1pPr algn="ctr">
              <a:defRPr sz="3200" b="1">
                <a:solidFill>
                  <a:srgbClr val="005543"/>
                </a:solidFill>
              </a:defRPr>
            </a:lvl1pPr>
          </a:lstStyle>
          <a:p>
            <a:r>
              <a:rPr lang="en-US" dirty="0"/>
              <a:t>AWARENESS</a:t>
            </a:r>
          </a:p>
        </p:txBody>
      </p:sp>
      <p:sp>
        <p:nvSpPr>
          <p:cNvPr id="72" name="TextBox 71">
            <a:extLst>
              <a:ext uri="{FF2B5EF4-FFF2-40B4-BE49-F238E27FC236}">
                <a16:creationId xmlns:a16="http://schemas.microsoft.com/office/drawing/2014/main" id="{00028A83-875E-A44A-9C36-B3CCAC43188A}"/>
              </a:ext>
            </a:extLst>
          </p:cNvPr>
          <p:cNvSpPr txBox="1"/>
          <p:nvPr/>
        </p:nvSpPr>
        <p:spPr>
          <a:xfrm>
            <a:off x="9365647" y="4425525"/>
            <a:ext cx="2789904" cy="584775"/>
          </a:xfrm>
          <a:prstGeom prst="rect">
            <a:avLst/>
          </a:prstGeom>
          <a:solidFill>
            <a:srgbClr val="BFD630"/>
          </a:solidFill>
        </p:spPr>
        <p:txBody>
          <a:bodyPr wrap="square" rtlCol="0">
            <a:spAutoFit/>
          </a:bodyPr>
          <a:lstStyle/>
          <a:p>
            <a:pPr algn="ctr"/>
            <a:r>
              <a:rPr lang="en-US" sz="3200" b="1" dirty="0">
                <a:solidFill>
                  <a:srgbClr val="005543"/>
                </a:solidFill>
              </a:rPr>
              <a:t>INTERMEDIATE</a:t>
            </a:r>
            <a:endParaRPr lang="en-US" b="1" dirty="0">
              <a:solidFill>
                <a:srgbClr val="005543"/>
              </a:solidFill>
            </a:endParaRPr>
          </a:p>
        </p:txBody>
      </p:sp>
    </p:spTree>
    <p:custDataLst>
      <p:tags r:id="rId1"/>
    </p:custDataLst>
    <p:extLst>
      <p:ext uri="{BB962C8B-B14F-4D97-AF65-F5344CB8AC3E}">
        <p14:creationId xmlns:p14="http://schemas.microsoft.com/office/powerpoint/2010/main" val="392060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1" grpId="0" animBg="1"/>
      <p:bldP spid="7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sp>
        <p:nvSpPr>
          <p:cNvPr id="8" name="Oval 7">
            <a:extLst>
              <a:ext uri="{FF2B5EF4-FFF2-40B4-BE49-F238E27FC236}">
                <a16:creationId xmlns:a16="http://schemas.microsoft.com/office/drawing/2014/main" id="{660BA0CA-2B27-F642-BB70-E08517A45A98}"/>
              </a:ext>
            </a:extLst>
          </p:cNvPr>
          <p:cNvSpPr/>
          <p:nvPr/>
        </p:nvSpPr>
        <p:spPr>
          <a:xfrm>
            <a:off x="758219" y="1106420"/>
            <a:ext cx="5168380" cy="5168380"/>
          </a:xfrm>
          <a:prstGeom prst="ellipse">
            <a:avLst/>
          </a:prstGeom>
          <a:solidFill>
            <a:srgbClr val="005543"/>
          </a:solidFill>
          <a:effectLst>
            <a:softEdge rad="12700"/>
          </a:effectLst>
          <a:scene3d>
            <a:camera prst="isometricTopUp"/>
            <a:lightRig rig="soft" dir="t"/>
          </a:scene3d>
          <a:sp3d extrusionH="152400" prstMaterial="plastic">
            <a:bevelT w="381000" h="63500" prst="riblet"/>
            <a:bevelB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pic>
        <p:nvPicPr>
          <p:cNvPr id="9" name="Graphic 8" descr="Pause">
            <a:extLst>
              <a:ext uri="{FF2B5EF4-FFF2-40B4-BE49-F238E27FC236}">
                <a16:creationId xmlns:a16="http://schemas.microsoft.com/office/drawing/2014/main" id="{13CCFF48-C7F8-A549-97A3-394239F2CB5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971401">
            <a:off x="2050315" y="2360001"/>
            <a:ext cx="2584189" cy="2584189"/>
          </a:xfrm>
          <a:prstGeom prst="rect">
            <a:avLst/>
          </a:prstGeom>
          <a:effectLst>
            <a:outerShdw blurRad="342900" dist="38100" dir="8100000" sx="94000" sy="94000" algn="tr" rotWithShape="0">
              <a:srgbClr val="002060">
                <a:alpha val="41000"/>
              </a:srgbClr>
            </a:outerShdw>
          </a:effectLst>
          <a:scene3d>
            <a:camera prst="isometricTopUp"/>
            <a:lightRig rig="threePt" dir="t"/>
          </a:scene3d>
          <a:sp3d extrusionH="50800" prstMaterial="plastic">
            <a:bevelT w="25400" h="50800" prst="slope"/>
            <a:bevelB w="95250"/>
          </a:sp3d>
        </p:spPr>
      </p:pic>
      <p:sp>
        <p:nvSpPr>
          <p:cNvPr id="10" name="Rectangle 9">
            <a:extLst>
              <a:ext uri="{FF2B5EF4-FFF2-40B4-BE49-F238E27FC236}">
                <a16:creationId xmlns:a16="http://schemas.microsoft.com/office/drawing/2014/main" id="{5C320F0A-85C1-E24F-AF8B-BCB0627D93BA}"/>
              </a:ext>
            </a:extLst>
          </p:cNvPr>
          <p:cNvSpPr/>
          <p:nvPr/>
        </p:nvSpPr>
        <p:spPr>
          <a:xfrm>
            <a:off x="5926599" y="824634"/>
            <a:ext cx="5844487" cy="3631763"/>
          </a:xfrm>
          <a:prstGeom prst="rect">
            <a:avLst/>
          </a:prstGeom>
        </p:spPr>
        <p:txBody>
          <a:bodyPr wrap="square">
            <a:noAutofit/>
          </a:bodyPr>
          <a:lstStyle/>
          <a:p>
            <a:r>
              <a:rPr lang="en-US" sz="11500" b="1" spc="1800" dirty="0">
                <a:solidFill>
                  <a:srgbClr val="005543"/>
                </a:solidFill>
              </a:rPr>
              <a:t>PAUSE</a:t>
            </a:r>
            <a:r>
              <a:rPr lang="en-US" sz="11500" b="1" spc="1800" dirty="0">
                <a:solidFill>
                  <a:srgbClr val="00845D"/>
                </a:solidFill>
              </a:rPr>
              <a:t>.</a:t>
            </a:r>
          </a:p>
        </p:txBody>
      </p:sp>
      <p:sp>
        <p:nvSpPr>
          <p:cNvPr id="11" name="Rectangle 10">
            <a:extLst>
              <a:ext uri="{FF2B5EF4-FFF2-40B4-BE49-F238E27FC236}">
                <a16:creationId xmlns:a16="http://schemas.microsoft.com/office/drawing/2014/main" id="{AFB8134D-4B97-1A4E-B9CA-9E6C504C9E63}"/>
              </a:ext>
            </a:extLst>
          </p:cNvPr>
          <p:cNvSpPr/>
          <p:nvPr/>
        </p:nvSpPr>
        <p:spPr>
          <a:xfrm>
            <a:off x="6023959" y="583200"/>
            <a:ext cx="1325812" cy="523220"/>
          </a:xfrm>
          <a:prstGeom prst="rect">
            <a:avLst/>
          </a:prstGeom>
        </p:spPr>
        <p:txBody>
          <a:bodyPr wrap="square">
            <a:spAutoFit/>
          </a:bodyPr>
          <a:lstStyle/>
          <a:p>
            <a:r>
              <a:rPr lang="en-US" sz="2800" dirty="0">
                <a:solidFill>
                  <a:srgbClr val="00845D"/>
                </a:solidFill>
              </a:rPr>
              <a:t>Let’s hit</a:t>
            </a:r>
          </a:p>
        </p:txBody>
      </p:sp>
      <p:sp>
        <p:nvSpPr>
          <p:cNvPr id="2" name="Rectangle 1">
            <a:extLst>
              <a:ext uri="{FF2B5EF4-FFF2-40B4-BE49-F238E27FC236}">
                <a16:creationId xmlns:a16="http://schemas.microsoft.com/office/drawing/2014/main" id="{8BEC699D-3208-094B-90CB-F4F23652DB4A}"/>
              </a:ext>
            </a:extLst>
          </p:cNvPr>
          <p:cNvSpPr/>
          <p:nvPr/>
        </p:nvSpPr>
        <p:spPr>
          <a:xfrm>
            <a:off x="6023959" y="3256068"/>
            <a:ext cx="5844487" cy="2400657"/>
          </a:xfrm>
          <a:prstGeom prst="rect">
            <a:avLst/>
          </a:prstGeom>
        </p:spPr>
        <p:txBody>
          <a:bodyPr wrap="square">
            <a:spAutoFit/>
          </a:bodyPr>
          <a:lstStyle/>
          <a:p>
            <a:pPr marL="465886" lvl="1">
              <a:spcAft>
                <a:spcPts val="1800"/>
              </a:spcAft>
            </a:pPr>
            <a:r>
              <a:rPr lang="en-US" sz="2700" dirty="0">
                <a:solidFill>
                  <a:srgbClr val="00845D"/>
                </a:solidFill>
              </a:rPr>
              <a:t>What from this section can I </a:t>
            </a:r>
            <a:r>
              <a:rPr lang="en-US" sz="2700" b="1" dirty="0">
                <a:solidFill>
                  <a:srgbClr val="005543"/>
                </a:solidFill>
              </a:rPr>
              <a:t>clarify?</a:t>
            </a:r>
            <a:endParaRPr lang="en-US" sz="2700" dirty="0">
              <a:solidFill>
                <a:srgbClr val="00845D"/>
              </a:solidFill>
            </a:endParaRPr>
          </a:p>
          <a:p>
            <a:pPr marL="465886" lvl="1">
              <a:spcAft>
                <a:spcPts val="1800"/>
              </a:spcAft>
            </a:pPr>
            <a:r>
              <a:rPr lang="en-US" sz="2700" dirty="0">
                <a:solidFill>
                  <a:srgbClr val="00845D"/>
                </a:solidFill>
              </a:rPr>
              <a:t>Based on the information in this section, how </a:t>
            </a:r>
            <a:r>
              <a:rPr lang="en-US" sz="2700" b="1" dirty="0">
                <a:solidFill>
                  <a:srgbClr val="005543"/>
                </a:solidFill>
              </a:rPr>
              <a:t>confident</a:t>
            </a:r>
            <a:r>
              <a:rPr lang="en-US" sz="2700" dirty="0">
                <a:solidFill>
                  <a:srgbClr val="00845D"/>
                </a:solidFill>
              </a:rPr>
              <a:t> are you in your ability to implement this model in your program?</a:t>
            </a:r>
          </a:p>
        </p:txBody>
      </p:sp>
    </p:spTree>
    <p:custDataLst>
      <p:tags r:id="rId1"/>
    </p:custDataLst>
    <p:extLst>
      <p:ext uri="{BB962C8B-B14F-4D97-AF65-F5344CB8AC3E}">
        <p14:creationId xmlns:p14="http://schemas.microsoft.com/office/powerpoint/2010/main" val="17470229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sp>
        <p:nvSpPr>
          <p:cNvPr id="5" name="Title 1">
            <a:extLst>
              <a:ext uri="{FF2B5EF4-FFF2-40B4-BE49-F238E27FC236}">
                <a16:creationId xmlns:a16="http://schemas.microsoft.com/office/drawing/2014/main" id="{27B649DE-F38A-614C-B438-3C18B46B7DBB}"/>
              </a:ext>
            </a:extLst>
          </p:cNvPr>
          <p:cNvSpPr txBox="1">
            <a:spLocks/>
          </p:cNvSpPr>
          <p:nvPr/>
        </p:nvSpPr>
        <p:spPr>
          <a:xfrm>
            <a:off x="838200" y="365125"/>
            <a:ext cx="10515600"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5543"/>
                </a:solidFill>
              </a:rPr>
              <a:t>Integration Plan: Foundational SAE</a:t>
            </a:r>
          </a:p>
        </p:txBody>
      </p:sp>
      <p:pic>
        <p:nvPicPr>
          <p:cNvPr id="7" name="Graphic 6" descr="Plant">
            <a:extLst>
              <a:ext uri="{FF2B5EF4-FFF2-40B4-BE49-F238E27FC236}">
                <a16:creationId xmlns:a16="http://schemas.microsoft.com/office/drawing/2014/main" id="{4F0F9979-10DA-1D41-A414-ADEF112D056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298902" y="6045336"/>
            <a:ext cx="685800" cy="685800"/>
          </a:xfrm>
          <a:prstGeom prst="rect">
            <a:avLst/>
          </a:prstGeom>
        </p:spPr>
      </p:pic>
      <p:graphicFrame>
        <p:nvGraphicFramePr>
          <p:cNvPr id="10" name="Content Placeholder 5">
            <a:extLst>
              <a:ext uri="{FF2B5EF4-FFF2-40B4-BE49-F238E27FC236}">
                <a16:creationId xmlns:a16="http://schemas.microsoft.com/office/drawing/2014/main" id="{C4BE1ADE-EAFD-4844-BABC-9D9A9AF023D1}"/>
              </a:ext>
            </a:extLst>
          </p:cNvPr>
          <p:cNvGraphicFramePr>
            <a:graphicFrameLocks/>
          </p:cNvGraphicFramePr>
          <p:nvPr/>
        </p:nvGraphicFramePr>
        <p:xfrm>
          <a:off x="4504401" y="1759403"/>
          <a:ext cx="7480300" cy="4114800"/>
        </p:xfrm>
        <a:graphic>
          <a:graphicData uri="http://schemas.openxmlformats.org/drawingml/2006/table">
            <a:tbl>
              <a:tblPr firstRow="1" bandRow="1">
                <a:tableStyleId>{5C22544A-7EE6-4342-B048-85BDC9FD1C3A}</a:tableStyleId>
              </a:tblPr>
              <a:tblGrid>
                <a:gridCol w="2041709">
                  <a:extLst>
                    <a:ext uri="{9D8B030D-6E8A-4147-A177-3AD203B41FA5}">
                      <a16:colId xmlns:a16="http://schemas.microsoft.com/office/drawing/2014/main" val="1351763453"/>
                    </a:ext>
                  </a:extLst>
                </a:gridCol>
                <a:gridCol w="292089">
                  <a:extLst>
                    <a:ext uri="{9D8B030D-6E8A-4147-A177-3AD203B41FA5}">
                      <a16:colId xmlns:a16="http://schemas.microsoft.com/office/drawing/2014/main" val="3572514962"/>
                    </a:ext>
                  </a:extLst>
                </a:gridCol>
                <a:gridCol w="292089">
                  <a:extLst>
                    <a:ext uri="{9D8B030D-6E8A-4147-A177-3AD203B41FA5}">
                      <a16:colId xmlns:a16="http://schemas.microsoft.com/office/drawing/2014/main" val="2392963148"/>
                    </a:ext>
                  </a:extLst>
                </a:gridCol>
                <a:gridCol w="4854413">
                  <a:extLst>
                    <a:ext uri="{9D8B030D-6E8A-4147-A177-3AD203B41FA5}">
                      <a16:colId xmlns:a16="http://schemas.microsoft.com/office/drawing/2014/main" val="1407130941"/>
                    </a:ext>
                  </a:extLst>
                </a:gridCol>
              </a:tblGrid>
              <a:tr h="1371600">
                <a:tc>
                  <a:txBody>
                    <a:bodyPr/>
                    <a:lstStyle/>
                    <a:p>
                      <a:pPr algn="r"/>
                      <a:r>
                        <a:rPr lang="en-US" sz="2800" b="1" dirty="0">
                          <a:solidFill>
                            <a:srgbClr val="00845D"/>
                          </a:solidFill>
                        </a:rPr>
                        <a:t>Instruction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2800" b="1" dirty="0">
                        <a:solidFill>
                          <a:schemeClr val="tx1"/>
                        </a:solidFill>
                      </a:endParaRPr>
                    </a:p>
                  </a:txBody>
                  <a:tcPr anchor="ctr">
                    <a:lnL w="12700" cap="flat" cmpd="sng" algn="ctr">
                      <a:noFill/>
                      <a:prstDash val="solid"/>
                      <a:round/>
                      <a:headEnd type="none" w="med" len="med"/>
                      <a:tailEnd type="none" w="med" len="med"/>
                    </a:lnL>
                    <a:lnR w="12700" cap="flat" cmpd="sng" algn="ctr">
                      <a:solidFill>
                        <a:srgbClr val="BFD63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2800" b="1" dirty="0">
                        <a:solidFill>
                          <a:schemeClr val="tx1"/>
                        </a:solidFill>
                      </a:endParaRPr>
                    </a:p>
                  </a:txBody>
                  <a:tcPr anchor="ctr">
                    <a:lnL w="12700" cap="flat" cmpd="sng" algn="ctr">
                      <a:solidFill>
                        <a:srgbClr val="BFD63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800" b="0" dirty="0">
                          <a:solidFill>
                            <a:srgbClr val="00845D"/>
                          </a:solidFill>
                        </a:rPr>
                        <a:t>What will you teach?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6872199"/>
                  </a:ext>
                </a:extLst>
              </a:tr>
              <a:tr h="1371600">
                <a:tc>
                  <a:txBody>
                    <a:bodyPr/>
                    <a:lstStyle/>
                    <a:p>
                      <a:pPr algn="r"/>
                      <a:r>
                        <a:rPr lang="en-US" sz="2800" b="1" dirty="0">
                          <a:solidFill>
                            <a:srgbClr val="00845D"/>
                          </a:solidFill>
                        </a:rPr>
                        <a:t>Hands-on Activity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2800" b="1" dirty="0">
                        <a:solidFill>
                          <a:schemeClr val="tx1"/>
                        </a:solidFill>
                      </a:endParaRPr>
                    </a:p>
                  </a:txBody>
                  <a:tcPr anchor="ctr">
                    <a:lnL w="12700" cap="flat" cmpd="sng" algn="ctr">
                      <a:noFill/>
                      <a:prstDash val="solid"/>
                      <a:round/>
                      <a:headEnd type="none" w="med" len="med"/>
                      <a:tailEnd type="none" w="med" len="med"/>
                    </a:lnL>
                    <a:lnR w="12700" cap="flat" cmpd="sng" algn="ctr">
                      <a:solidFill>
                        <a:srgbClr val="BFD63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2800" b="1" dirty="0">
                        <a:solidFill>
                          <a:schemeClr val="tx1"/>
                        </a:solidFill>
                      </a:endParaRPr>
                    </a:p>
                  </a:txBody>
                  <a:tcPr anchor="ctr">
                    <a:lnL w="12700" cap="flat" cmpd="sng" algn="ctr">
                      <a:solidFill>
                        <a:srgbClr val="BFD63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800" b="0" dirty="0">
                          <a:solidFill>
                            <a:srgbClr val="00845D"/>
                          </a:solidFill>
                        </a:rPr>
                        <a:t>How do you plan to teach it?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9014704"/>
                  </a:ext>
                </a:extLst>
              </a:tr>
              <a:tr h="1371600">
                <a:tc>
                  <a:txBody>
                    <a:bodyPr/>
                    <a:lstStyle/>
                    <a:p>
                      <a:pPr algn="r"/>
                      <a:r>
                        <a:rPr lang="en-US" sz="2800" b="1" dirty="0">
                          <a:solidFill>
                            <a:srgbClr val="00845D"/>
                          </a:solidFill>
                        </a:rPr>
                        <a:t>Graded Artifact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2800" b="1" dirty="0">
                        <a:solidFill>
                          <a:schemeClr val="tx1"/>
                        </a:solidFill>
                      </a:endParaRPr>
                    </a:p>
                  </a:txBody>
                  <a:tcPr anchor="ctr">
                    <a:lnL w="12700" cap="flat" cmpd="sng" algn="ctr">
                      <a:noFill/>
                      <a:prstDash val="solid"/>
                      <a:round/>
                      <a:headEnd type="none" w="med" len="med"/>
                      <a:tailEnd type="none" w="med" len="med"/>
                    </a:lnL>
                    <a:lnR w="12700" cap="flat" cmpd="sng" algn="ctr">
                      <a:solidFill>
                        <a:srgbClr val="BFD63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2800" b="1" dirty="0">
                        <a:solidFill>
                          <a:schemeClr val="tx1"/>
                        </a:solidFill>
                      </a:endParaRPr>
                    </a:p>
                  </a:txBody>
                  <a:tcPr anchor="ctr">
                    <a:lnL w="12700" cap="flat" cmpd="sng" algn="ctr">
                      <a:solidFill>
                        <a:srgbClr val="BFD63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800" b="0" dirty="0">
                          <a:solidFill>
                            <a:srgbClr val="00845D"/>
                          </a:solidFill>
                        </a:rPr>
                        <a:t>How will you know students understand it?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1285933"/>
                  </a:ext>
                </a:extLst>
              </a:tr>
            </a:tbl>
          </a:graphicData>
        </a:graphic>
      </p:graphicFrame>
      <p:sp>
        <p:nvSpPr>
          <p:cNvPr id="11" name="Text Placeholder 1">
            <a:extLst>
              <a:ext uri="{FF2B5EF4-FFF2-40B4-BE49-F238E27FC236}">
                <a16:creationId xmlns:a16="http://schemas.microsoft.com/office/drawing/2014/main" id="{F400B38C-A5C0-9240-88F8-8E78EACAD255}"/>
              </a:ext>
            </a:extLst>
          </p:cNvPr>
          <p:cNvSpPr>
            <a:spLocks noGrp="1"/>
          </p:cNvSpPr>
          <p:nvPr>
            <p:ph type="body" sz="quarter" idx="13"/>
          </p:nvPr>
        </p:nvSpPr>
        <p:spPr>
          <a:xfrm>
            <a:off x="838200" y="6290539"/>
            <a:ext cx="4572000" cy="365125"/>
          </a:xfrm>
        </p:spPr>
        <p:txBody>
          <a:bodyPr/>
          <a:lstStyle/>
          <a:p>
            <a:r>
              <a:rPr lang="en-US" dirty="0"/>
              <a:t>Participant Guide, page 4-5. </a:t>
            </a:r>
          </a:p>
        </p:txBody>
      </p:sp>
      <p:pic>
        <p:nvPicPr>
          <p:cNvPr id="12" name="Graphic 11" descr="Open book">
            <a:extLst>
              <a:ext uri="{FF2B5EF4-FFF2-40B4-BE49-F238E27FC236}">
                <a16:creationId xmlns:a16="http://schemas.microsoft.com/office/drawing/2014/main" id="{AD0DE88E-5880-7648-9427-580062CB6E54}"/>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69148" y="6244501"/>
            <a:ext cx="457200" cy="457200"/>
          </a:xfrm>
          <a:prstGeom prst="rect">
            <a:avLst/>
          </a:prstGeom>
        </p:spPr>
      </p:pic>
      <p:pic>
        <p:nvPicPr>
          <p:cNvPr id="3" name="Picture 2">
            <a:extLst>
              <a:ext uri="{FF2B5EF4-FFF2-40B4-BE49-F238E27FC236}">
                <a16:creationId xmlns:a16="http://schemas.microsoft.com/office/drawing/2014/main" id="{1B610886-9A61-B143-AC9C-0B1A9CAE86D5}"/>
              </a:ext>
            </a:extLst>
          </p:cNvPr>
          <p:cNvPicPr>
            <a:picLocks noChangeAspect="1"/>
          </p:cNvPicPr>
          <p:nvPr/>
        </p:nvPicPr>
        <p:blipFill rotWithShape="1">
          <a:blip r:embed="rId8"/>
          <a:srcRect r="740"/>
          <a:stretch/>
        </p:blipFill>
        <p:spPr>
          <a:xfrm>
            <a:off x="994611" y="1759403"/>
            <a:ext cx="3169288" cy="4114800"/>
          </a:xfrm>
          <a:prstGeom prst="rect">
            <a:avLst/>
          </a:prstGeom>
          <a:ln>
            <a:solidFill>
              <a:srgbClr val="2A5144"/>
            </a:solidFill>
          </a:ln>
        </p:spPr>
      </p:pic>
    </p:spTree>
    <p:custDataLst>
      <p:tags r:id="rId1"/>
    </p:custDataLst>
    <p:extLst>
      <p:ext uri="{BB962C8B-B14F-4D97-AF65-F5344CB8AC3E}">
        <p14:creationId xmlns:p14="http://schemas.microsoft.com/office/powerpoint/2010/main" val="37100169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Foundational SAE in Action</a:t>
            </a:r>
            <a:br>
              <a:rPr lang="en-US" dirty="0"/>
            </a:br>
            <a:r>
              <a:rPr lang="en-US" dirty="0"/>
              <a:t>					Foundational SAE Portfolio</a:t>
            </a:r>
          </a:p>
        </p:txBody>
      </p:sp>
      <p:sp>
        <p:nvSpPr>
          <p:cNvPr id="6" name="Content Placeholder 5"/>
          <p:cNvSpPr>
            <a:spLocks noGrp="1"/>
          </p:cNvSpPr>
          <p:nvPr>
            <p:ph sz="half" idx="1"/>
          </p:nvPr>
        </p:nvSpPr>
        <p:spPr/>
        <p:txBody>
          <a:bodyPr>
            <a:normAutofit fontScale="92500" lnSpcReduction="10000"/>
          </a:bodyPr>
          <a:lstStyle/>
          <a:p>
            <a:r>
              <a:rPr lang="en-US" dirty="0"/>
              <a:t>Four year menu activities in Foundational SAE</a:t>
            </a:r>
          </a:p>
          <a:p>
            <a:pPr lvl="1"/>
            <a:r>
              <a:rPr lang="en-US" dirty="0"/>
              <a:t>Primarily in Career Exploration &amp; Planning</a:t>
            </a:r>
          </a:p>
          <a:p>
            <a:r>
              <a:rPr lang="en-US" dirty="0"/>
              <a:t>Students select which activities they complete each year and accumulate points for each.</a:t>
            </a:r>
          </a:p>
          <a:p>
            <a:pPr lvl="1"/>
            <a:r>
              <a:rPr lang="en-US" dirty="0"/>
              <a:t>Minimum requirement of 10 points / semester</a:t>
            </a:r>
          </a:p>
          <a:p>
            <a:pPr lvl="1"/>
            <a:r>
              <a:rPr lang="en-US" dirty="0"/>
              <a:t>Contains worksheets and resources for each activity</a:t>
            </a:r>
          </a:p>
        </p:txBody>
      </p:sp>
      <p:sp>
        <p:nvSpPr>
          <p:cNvPr id="7" name="Content Placeholder 6"/>
          <p:cNvSpPr>
            <a:spLocks noGrp="1"/>
          </p:cNvSpPr>
          <p:nvPr>
            <p:ph sz="half" idx="2"/>
          </p:nvPr>
        </p:nvSpPr>
        <p:spPr/>
        <p:txBody>
          <a:bodyPr>
            <a:normAutofit/>
          </a:bodyPr>
          <a:lstStyle/>
          <a:p>
            <a:r>
              <a:rPr lang="en-US" dirty="0"/>
              <a:t>Brandon </a:t>
            </a:r>
            <a:r>
              <a:rPr lang="en-US" dirty="0" err="1"/>
              <a:t>Jacobitz</a:t>
            </a:r>
            <a:endParaRPr lang="en-US" dirty="0"/>
          </a:p>
          <a:p>
            <a:r>
              <a:rPr lang="en-US" dirty="0"/>
              <a:t>Adams Central High School</a:t>
            </a:r>
          </a:p>
          <a:p>
            <a:r>
              <a:rPr lang="en-US" dirty="0"/>
              <a:t>Hastings NE</a:t>
            </a:r>
          </a:p>
          <a:p>
            <a:r>
              <a:rPr lang="en-US" sz="2000" dirty="0">
                <a:hlinkClick r:id="rId3"/>
              </a:rPr>
              <a:t>https://app.box.com/file/502395283703</a:t>
            </a:r>
            <a:endParaRPr lang="en-US" sz="2000" dirty="0"/>
          </a:p>
          <a:p>
            <a:r>
              <a:rPr lang="en-US" dirty="0"/>
              <a:t>Video explanation by Brandon</a:t>
            </a:r>
          </a:p>
          <a:p>
            <a:pPr lvl="1"/>
            <a:r>
              <a:rPr lang="en-US" sz="2000" dirty="0">
                <a:hlinkClick r:id="rId4"/>
              </a:rPr>
              <a:t>https://www.dropbox.com/s/y8iy0fhmo140wjn/Adams%20Central%20Foundational.mp4?dl=0</a:t>
            </a:r>
            <a:r>
              <a:rPr lang="en-US" sz="2000" dirty="0"/>
              <a:t> </a:t>
            </a:r>
          </a:p>
          <a:p>
            <a:endParaRPr lang="en-US" dirty="0"/>
          </a:p>
          <a:p>
            <a:pPr marL="0" indent="0">
              <a:buNone/>
            </a:pPr>
            <a:endParaRPr lang="en-US" dirty="0"/>
          </a:p>
        </p:txBody>
      </p:sp>
      <p:sp>
        <p:nvSpPr>
          <p:cNvPr id="8" name="Text Placeholder 7"/>
          <p:cNvSpPr>
            <a:spLocks noGrp="1"/>
          </p:cNvSpPr>
          <p:nvPr>
            <p:ph type="body" sz="quarter" idx="15"/>
          </p:nvPr>
        </p:nvSpPr>
        <p:spPr/>
        <p:txBody>
          <a:bodyPr/>
          <a:lstStyle/>
          <a:p>
            <a:endParaRPr lang="en-US"/>
          </a:p>
        </p:txBody>
      </p:sp>
      <p:sp>
        <p:nvSpPr>
          <p:cNvPr id="9" name="Text Placeholder 8"/>
          <p:cNvSpPr>
            <a:spLocks noGrp="1"/>
          </p:cNvSpPr>
          <p:nvPr>
            <p:ph type="body" sz="quarter" idx="16"/>
          </p:nvPr>
        </p:nvSpPr>
        <p:spPr/>
        <p:txBody>
          <a:bodyPr/>
          <a:lstStyle/>
          <a:p>
            <a:endParaRPr lang="en-US"/>
          </a:p>
        </p:txBody>
      </p:sp>
      <p:sp>
        <p:nvSpPr>
          <p:cNvPr id="10" name="Text Placeholder 9"/>
          <p:cNvSpPr>
            <a:spLocks noGrp="1"/>
          </p:cNvSpPr>
          <p:nvPr>
            <p:ph type="body" sz="quarter" idx="17"/>
          </p:nvPr>
        </p:nvSpPr>
        <p:spPr/>
        <p:txBody>
          <a:bodyPr/>
          <a:lstStyle/>
          <a:p>
            <a:endParaRPr lang="en-US"/>
          </a:p>
        </p:txBody>
      </p:sp>
    </p:spTree>
    <p:extLst>
      <p:ext uri="{BB962C8B-B14F-4D97-AF65-F5344CB8AC3E}">
        <p14:creationId xmlns:p14="http://schemas.microsoft.com/office/powerpoint/2010/main" val="5204434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6649" y="365066"/>
            <a:ext cx="11013989" cy="1229369"/>
          </a:xfrm>
        </p:spPr>
        <p:txBody>
          <a:bodyPr/>
          <a:lstStyle/>
          <a:p>
            <a:r>
              <a:rPr lang="en-US" dirty="0"/>
              <a:t>Foundational SAE in Action</a:t>
            </a:r>
            <a:br>
              <a:rPr lang="en-US" dirty="0"/>
            </a:br>
            <a:r>
              <a:rPr lang="en-US" dirty="0"/>
              <a:t>					           SAE Activity Guide</a:t>
            </a:r>
          </a:p>
        </p:txBody>
      </p:sp>
      <p:sp>
        <p:nvSpPr>
          <p:cNvPr id="9" name="Content Placeholder 8"/>
          <p:cNvSpPr>
            <a:spLocks noGrp="1"/>
          </p:cNvSpPr>
          <p:nvPr>
            <p:ph sz="half" idx="1"/>
          </p:nvPr>
        </p:nvSpPr>
        <p:spPr/>
        <p:txBody>
          <a:bodyPr>
            <a:normAutofit lnSpcReduction="10000"/>
          </a:bodyPr>
          <a:lstStyle/>
          <a:p>
            <a:r>
              <a:rPr lang="en-US" dirty="0"/>
              <a:t>Example of a Google document created by Kurt </a:t>
            </a:r>
            <a:r>
              <a:rPr lang="en-US" dirty="0" err="1"/>
              <a:t>VanDeWalle</a:t>
            </a:r>
            <a:r>
              <a:rPr lang="en-US" dirty="0"/>
              <a:t> in Nebraska.</a:t>
            </a:r>
          </a:p>
          <a:p>
            <a:r>
              <a:rPr lang="en-US" dirty="0"/>
              <a:t>Activity designed to guide the student through the activities identified in the integration plan.</a:t>
            </a:r>
          </a:p>
          <a:p>
            <a:r>
              <a:rPr lang="en-US" dirty="0"/>
              <a:t>Shared Google doc that the student fills out as they progress through the semester.  </a:t>
            </a:r>
          </a:p>
        </p:txBody>
      </p:sp>
      <p:sp>
        <p:nvSpPr>
          <p:cNvPr id="6" name="Content Placeholder 5"/>
          <p:cNvSpPr>
            <a:spLocks noGrp="1"/>
          </p:cNvSpPr>
          <p:nvPr>
            <p:ph sz="half" idx="2"/>
          </p:nvPr>
        </p:nvSpPr>
        <p:spPr/>
        <p:txBody>
          <a:bodyPr/>
          <a:lstStyle/>
          <a:p>
            <a:r>
              <a:rPr lang="en-US" dirty="0">
                <a:hlinkClick r:id="rId3"/>
              </a:rPr>
              <a:t>https://ffa.box.com/s/7d7n21kej9h1p3dmmv70ip0mcjzinjrd</a:t>
            </a:r>
            <a:endParaRPr lang="en-US" dirty="0"/>
          </a:p>
          <a:p>
            <a:endParaRPr lang="en-US" dirty="0"/>
          </a:p>
        </p:txBody>
      </p:sp>
      <p:sp>
        <p:nvSpPr>
          <p:cNvPr id="7" name="Text Placeholder 6"/>
          <p:cNvSpPr>
            <a:spLocks noGrp="1"/>
          </p:cNvSpPr>
          <p:nvPr>
            <p:ph type="body" sz="quarter" idx="15"/>
          </p:nvPr>
        </p:nvSpPr>
        <p:spPr/>
        <p:txBody>
          <a:bodyPr/>
          <a:lstStyle/>
          <a:p>
            <a:endParaRPr lang="en-US"/>
          </a:p>
        </p:txBody>
      </p:sp>
      <p:sp>
        <p:nvSpPr>
          <p:cNvPr id="14" name="Text Placeholder 13"/>
          <p:cNvSpPr>
            <a:spLocks noGrp="1"/>
          </p:cNvSpPr>
          <p:nvPr>
            <p:ph type="body" sz="quarter" idx="16"/>
          </p:nvPr>
        </p:nvSpPr>
        <p:spPr/>
        <p:txBody>
          <a:bodyPr/>
          <a:lstStyle/>
          <a:p>
            <a:endParaRPr lang="en-US"/>
          </a:p>
        </p:txBody>
      </p:sp>
      <p:sp>
        <p:nvSpPr>
          <p:cNvPr id="15" name="Text Placeholder 14"/>
          <p:cNvSpPr>
            <a:spLocks noGrp="1"/>
          </p:cNvSpPr>
          <p:nvPr>
            <p:ph type="body" sz="quarter" idx="17"/>
          </p:nvPr>
        </p:nvSpPr>
        <p:spPr/>
        <p:txBody>
          <a:bodyPr/>
          <a:lstStyle/>
          <a:p>
            <a:endParaRPr lang="en-US"/>
          </a:p>
        </p:txBody>
      </p:sp>
    </p:spTree>
    <p:extLst>
      <p:ext uri="{BB962C8B-B14F-4D97-AF65-F5344CB8AC3E}">
        <p14:creationId xmlns:p14="http://schemas.microsoft.com/office/powerpoint/2010/main" val="39366003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Testimonies for Foundational SAE</a:t>
            </a:r>
          </a:p>
        </p:txBody>
      </p:sp>
      <p:sp>
        <p:nvSpPr>
          <p:cNvPr id="3" name="Content Placeholder 2"/>
          <p:cNvSpPr>
            <a:spLocks noGrp="1"/>
          </p:cNvSpPr>
          <p:nvPr>
            <p:ph sz="half" idx="1"/>
          </p:nvPr>
        </p:nvSpPr>
        <p:spPr>
          <a:xfrm>
            <a:off x="576649" y="1390911"/>
            <a:ext cx="5443151" cy="3726678"/>
          </a:xfrm>
        </p:spPr>
        <p:txBody>
          <a:bodyPr>
            <a:noAutofit/>
          </a:bodyPr>
          <a:lstStyle/>
          <a:p>
            <a:r>
              <a:rPr lang="en-US" sz="2600" dirty="0"/>
              <a:t>I believe the biggest impact that the foundational SAE can have is helping students develop career goals. Before I participated in the foundational SAE activities, I had never really thought of the specific goals that I had for my future, or what steps I needed to take to reach them. The activities I completed helped me realize what I wanted to do after high school and what measures I would have to take to reach my goals.  </a:t>
            </a:r>
          </a:p>
        </p:txBody>
      </p:sp>
      <p:sp>
        <p:nvSpPr>
          <p:cNvPr id="4" name="Content Placeholder 3"/>
          <p:cNvSpPr>
            <a:spLocks noGrp="1"/>
          </p:cNvSpPr>
          <p:nvPr>
            <p:ph sz="half" idx="2"/>
          </p:nvPr>
        </p:nvSpPr>
        <p:spPr>
          <a:xfrm>
            <a:off x="6172200" y="1390911"/>
            <a:ext cx="5418438" cy="3726678"/>
          </a:xfrm>
        </p:spPr>
        <p:txBody>
          <a:bodyPr>
            <a:normAutofit fontScale="92500" lnSpcReduction="10000"/>
          </a:bodyPr>
          <a:lstStyle/>
          <a:p>
            <a:r>
              <a:rPr lang="en-US" dirty="0"/>
              <a:t>My foundational and immersion SAE experiences have helped me develop career goals, skills, and given me real-world knowledge because they are my own. By letting me do something that is uniquely my own it has allowed me to grow in my own way.  By doing this I have learned and developed the skills that I will need when I am truly on my own in my career.  </a:t>
            </a:r>
          </a:p>
        </p:txBody>
      </p:sp>
      <p:sp>
        <p:nvSpPr>
          <p:cNvPr id="5" name="Text Placeholder 4"/>
          <p:cNvSpPr>
            <a:spLocks noGrp="1"/>
          </p:cNvSpPr>
          <p:nvPr>
            <p:ph type="body" sz="quarter" idx="15"/>
          </p:nvPr>
        </p:nvSpPr>
        <p:spPr/>
        <p:txBody>
          <a:bodyPr/>
          <a:lstStyle/>
          <a:p>
            <a:endParaRPr lang="en-US"/>
          </a:p>
        </p:txBody>
      </p:sp>
      <p:sp>
        <p:nvSpPr>
          <p:cNvPr id="6" name="Text Placeholder 5"/>
          <p:cNvSpPr>
            <a:spLocks noGrp="1"/>
          </p:cNvSpPr>
          <p:nvPr>
            <p:ph type="body" sz="quarter" idx="16"/>
          </p:nvPr>
        </p:nvSpPr>
        <p:spPr/>
        <p:txBody>
          <a:bodyPr/>
          <a:lstStyle/>
          <a:p>
            <a:endParaRPr lang="en-US"/>
          </a:p>
        </p:txBody>
      </p:sp>
      <p:sp>
        <p:nvSpPr>
          <p:cNvPr id="7" name="Text Placeholder 6"/>
          <p:cNvSpPr>
            <a:spLocks noGrp="1"/>
          </p:cNvSpPr>
          <p:nvPr>
            <p:ph type="body" sz="quarter" idx="17"/>
          </p:nvPr>
        </p:nvSpPr>
        <p:spPr/>
        <p:txBody>
          <a:bodyPr/>
          <a:lstStyle/>
          <a:p>
            <a:endParaRPr lang="en-US"/>
          </a:p>
        </p:txBody>
      </p:sp>
    </p:spTree>
    <p:extLst>
      <p:ext uri="{BB962C8B-B14F-4D97-AF65-F5344CB8AC3E}">
        <p14:creationId xmlns:p14="http://schemas.microsoft.com/office/powerpoint/2010/main" val="34127937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sp>
        <p:nvSpPr>
          <p:cNvPr id="5" name="Oval 4">
            <a:extLst>
              <a:ext uri="{FF2B5EF4-FFF2-40B4-BE49-F238E27FC236}">
                <a16:creationId xmlns:a16="http://schemas.microsoft.com/office/drawing/2014/main" id="{2BA734E8-21AB-5141-87DF-0FD7E2F3454B}"/>
              </a:ext>
            </a:extLst>
          </p:cNvPr>
          <p:cNvSpPr/>
          <p:nvPr/>
        </p:nvSpPr>
        <p:spPr>
          <a:xfrm>
            <a:off x="709945" y="1355749"/>
            <a:ext cx="5168380" cy="5168380"/>
          </a:xfrm>
          <a:prstGeom prst="ellipse">
            <a:avLst/>
          </a:prstGeom>
          <a:solidFill>
            <a:srgbClr val="005543"/>
          </a:solidFill>
          <a:effectLst>
            <a:softEdge rad="12700"/>
          </a:effectLst>
          <a:scene3d>
            <a:camera prst="isometricTopUp"/>
            <a:lightRig rig="soft" dir="t"/>
          </a:scene3d>
          <a:sp3d extrusionH="152400" prstMaterial="plastic">
            <a:bevelT w="381000" h="63500" prst="riblet"/>
            <a:bevelB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pic>
        <p:nvPicPr>
          <p:cNvPr id="6" name="Graphic 5" descr="Power">
            <a:extLst>
              <a:ext uri="{FF2B5EF4-FFF2-40B4-BE49-F238E27FC236}">
                <a16:creationId xmlns:a16="http://schemas.microsoft.com/office/drawing/2014/main" id="{9E28F337-D3E1-5349-9739-6CCD494B38D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971401">
            <a:off x="2002043" y="2609329"/>
            <a:ext cx="2584189" cy="2584189"/>
          </a:xfrm>
          <a:prstGeom prst="rect">
            <a:avLst/>
          </a:prstGeom>
          <a:effectLst>
            <a:outerShdw blurRad="342900" dist="38100" dir="8100000" sx="94000" sy="94000" algn="tr" rotWithShape="0">
              <a:srgbClr val="002060">
                <a:alpha val="41000"/>
              </a:srgbClr>
            </a:outerShdw>
          </a:effectLst>
          <a:scene3d>
            <a:camera prst="isometricTopUp"/>
            <a:lightRig rig="threePt" dir="t"/>
          </a:scene3d>
          <a:sp3d extrusionH="50800" prstMaterial="plastic">
            <a:bevelT w="25400" h="50800" prst="slope"/>
            <a:bevelB w="95250"/>
          </a:sp3d>
        </p:spPr>
      </p:pic>
      <p:sp>
        <p:nvSpPr>
          <p:cNvPr id="7" name="Rectangle 6">
            <a:extLst>
              <a:ext uri="{FF2B5EF4-FFF2-40B4-BE49-F238E27FC236}">
                <a16:creationId xmlns:a16="http://schemas.microsoft.com/office/drawing/2014/main" id="{6EB768A5-C95E-2F41-B597-BE70EC39CF7F}"/>
              </a:ext>
            </a:extLst>
          </p:cNvPr>
          <p:cNvSpPr/>
          <p:nvPr/>
        </p:nvSpPr>
        <p:spPr>
          <a:xfrm>
            <a:off x="4437966" y="869108"/>
            <a:ext cx="7754034" cy="737422"/>
          </a:xfrm>
          <a:prstGeom prst="rect">
            <a:avLst/>
          </a:prstGeom>
        </p:spPr>
        <p:txBody>
          <a:bodyPr wrap="square">
            <a:noAutofit/>
          </a:bodyPr>
          <a:lstStyle/>
          <a:p>
            <a:r>
              <a:rPr lang="en-US" sz="6600" b="1" spc="1800" dirty="0">
                <a:solidFill>
                  <a:srgbClr val="005543"/>
                </a:solidFill>
              </a:rPr>
              <a:t>POWER DOWN</a:t>
            </a:r>
          </a:p>
        </p:txBody>
      </p:sp>
      <p:sp>
        <p:nvSpPr>
          <p:cNvPr id="8" name="Rectangle 7">
            <a:extLst>
              <a:ext uri="{FF2B5EF4-FFF2-40B4-BE49-F238E27FC236}">
                <a16:creationId xmlns:a16="http://schemas.microsoft.com/office/drawing/2014/main" id="{F3D36CB5-8332-E844-A83D-E921A013EE8F}"/>
              </a:ext>
            </a:extLst>
          </p:cNvPr>
          <p:cNvSpPr/>
          <p:nvPr/>
        </p:nvSpPr>
        <p:spPr>
          <a:xfrm>
            <a:off x="4437966" y="484340"/>
            <a:ext cx="2468561" cy="523220"/>
          </a:xfrm>
          <a:prstGeom prst="rect">
            <a:avLst/>
          </a:prstGeom>
        </p:spPr>
        <p:txBody>
          <a:bodyPr wrap="none">
            <a:spAutoFit/>
          </a:bodyPr>
          <a:lstStyle/>
          <a:p>
            <a:r>
              <a:rPr lang="en-US" sz="2800" dirty="0">
                <a:solidFill>
                  <a:srgbClr val="00845D"/>
                </a:solidFill>
              </a:rPr>
              <a:t>Let’s prepare to</a:t>
            </a:r>
          </a:p>
        </p:txBody>
      </p:sp>
      <p:sp>
        <p:nvSpPr>
          <p:cNvPr id="9" name="Rectangle 8">
            <a:extLst>
              <a:ext uri="{FF2B5EF4-FFF2-40B4-BE49-F238E27FC236}">
                <a16:creationId xmlns:a16="http://schemas.microsoft.com/office/drawing/2014/main" id="{705A9B1D-4A44-E64C-8AAF-4B62860DA898}"/>
              </a:ext>
            </a:extLst>
          </p:cNvPr>
          <p:cNvSpPr/>
          <p:nvPr/>
        </p:nvSpPr>
        <p:spPr>
          <a:xfrm>
            <a:off x="10043318" y="1839281"/>
            <a:ext cx="1834733" cy="523220"/>
          </a:xfrm>
          <a:prstGeom prst="rect">
            <a:avLst/>
          </a:prstGeom>
        </p:spPr>
        <p:txBody>
          <a:bodyPr wrap="none">
            <a:spAutoFit/>
          </a:bodyPr>
          <a:lstStyle/>
          <a:p>
            <a:r>
              <a:rPr lang="en-US" sz="2800" dirty="0">
                <a:solidFill>
                  <a:srgbClr val="00845D"/>
                </a:solidFill>
              </a:rPr>
              <a:t>for the day.</a:t>
            </a:r>
          </a:p>
        </p:txBody>
      </p:sp>
      <p:pic>
        <p:nvPicPr>
          <p:cNvPr id="10" name="Graphic 9" descr="Plant">
            <a:extLst>
              <a:ext uri="{FF2B5EF4-FFF2-40B4-BE49-F238E27FC236}">
                <a16:creationId xmlns:a16="http://schemas.microsoft.com/office/drawing/2014/main" id="{37505658-F28E-8A44-9731-2B10595D90B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298902" y="6045336"/>
            <a:ext cx="685800" cy="685800"/>
          </a:xfrm>
          <a:prstGeom prst="rect">
            <a:avLst/>
          </a:prstGeom>
        </p:spPr>
      </p:pic>
      <p:sp>
        <p:nvSpPr>
          <p:cNvPr id="11" name="Content Placeholder 3">
            <a:extLst>
              <a:ext uri="{FF2B5EF4-FFF2-40B4-BE49-F238E27FC236}">
                <a16:creationId xmlns:a16="http://schemas.microsoft.com/office/drawing/2014/main" id="{C577E9AF-D9A1-2847-AD1A-D25FD25E1623}"/>
              </a:ext>
            </a:extLst>
          </p:cNvPr>
          <p:cNvSpPr txBox="1">
            <a:spLocks/>
          </p:cNvSpPr>
          <p:nvPr/>
        </p:nvSpPr>
        <p:spPr>
          <a:xfrm>
            <a:off x="6063617" y="2563861"/>
            <a:ext cx="5663162" cy="372667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Let’s revisit the barriers and cross off barriers that have been addressed by the Foundational SAE.</a:t>
            </a:r>
          </a:p>
          <a:p>
            <a:pPr lvl="1"/>
            <a:r>
              <a:rPr lang="en-US" dirty="0"/>
              <a:t>Straight line is largely addressed.</a:t>
            </a:r>
          </a:p>
          <a:p>
            <a:pPr lvl="1"/>
            <a:r>
              <a:rPr lang="en-US" dirty="0"/>
              <a:t>Squiggly line is partially addressed.  </a:t>
            </a:r>
          </a:p>
        </p:txBody>
      </p:sp>
    </p:spTree>
    <p:custDataLst>
      <p:tags r:id="rId1"/>
    </p:custDataLst>
    <p:extLst>
      <p:ext uri="{BB962C8B-B14F-4D97-AF65-F5344CB8AC3E}">
        <p14:creationId xmlns:p14="http://schemas.microsoft.com/office/powerpoint/2010/main" val="6337826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wing of a face&#10;&#10;Description automatically generated">
            <a:extLst>
              <a:ext uri="{FF2B5EF4-FFF2-40B4-BE49-F238E27FC236}">
                <a16:creationId xmlns:a16="http://schemas.microsoft.com/office/drawing/2014/main" id="{384B16D7-950D-AB40-A684-CE4277A11CDB}"/>
              </a:ext>
            </a:extLst>
          </p:cNvPr>
          <p:cNvPicPr>
            <a:picLocks noChangeAspect="1"/>
          </p:cNvPicPr>
          <p:nvPr/>
        </p:nvPicPr>
        <p:blipFill>
          <a:blip r:embed="rId4"/>
          <a:stretch>
            <a:fillRect/>
          </a:stretch>
        </p:blipFill>
        <p:spPr>
          <a:xfrm>
            <a:off x="406743" y="3016571"/>
            <a:ext cx="1940927" cy="872974"/>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46B103CB-CA5E-D04F-A609-2C3DB9550B2F}"/>
              </a:ext>
            </a:extLst>
          </p:cNvPr>
          <p:cNvPicPr>
            <a:picLocks noChangeAspect="1"/>
          </p:cNvPicPr>
          <p:nvPr/>
        </p:nvPicPr>
        <p:blipFill>
          <a:blip r:embed="rId5"/>
          <a:stretch>
            <a:fillRect/>
          </a:stretch>
        </p:blipFill>
        <p:spPr>
          <a:xfrm>
            <a:off x="2608718" y="2848730"/>
            <a:ext cx="1510202" cy="1040815"/>
          </a:xfrm>
          <a:prstGeom prst="rect">
            <a:avLst/>
          </a:prstGeom>
        </p:spPr>
      </p:pic>
      <p:sp>
        <p:nvSpPr>
          <p:cNvPr id="6" name="TextBox 5">
            <a:extLst>
              <a:ext uri="{FF2B5EF4-FFF2-40B4-BE49-F238E27FC236}">
                <a16:creationId xmlns:a16="http://schemas.microsoft.com/office/drawing/2014/main" id="{3B0BA7F6-677F-3940-BD57-8014D2400EDE}"/>
              </a:ext>
            </a:extLst>
          </p:cNvPr>
          <p:cNvSpPr txBox="1"/>
          <p:nvPr/>
        </p:nvSpPr>
        <p:spPr>
          <a:xfrm>
            <a:off x="274938" y="2222159"/>
            <a:ext cx="2871916" cy="523220"/>
          </a:xfrm>
          <a:prstGeom prst="rect">
            <a:avLst/>
          </a:prstGeom>
          <a:noFill/>
        </p:spPr>
        <p:txBody>
          <a:bodyPr wrap="square" rtlCol="0" anchor="t">
            <a:spAutoFit/>
          </a:bodyPr>
          <a:lstStyle/>
          <a:p>
            <a:r>
              <a:rPr lang="en-US" sz="1400" dirty="0">
                <a:solidFill>
                  <a:srgbClr val="005543"/>
                </a:solidFill>
                <a:latin typeface="Calibre Medium" panose="020B0503030202060203" pitchFamily="34" charset="77"/>
              </a:rPr>
              <a:t>Sponsored as as special project of </a:t>
            </a:r>
            <a:br>
              <a:rPr lang="en-US" sz="1400" dirty="0">
                <a:solidFill>
                  <a:srgbClr val="005543"/>
                </a:solidFill>
                <a:latin typeface="Calibre Medium" panose="020B0503030202060203" pitchFamily="34" charset="77"/>
              </a:rPr>
            </a:br>
            <a:r>
              <a:rPr lang="en-US" sz="1400" dirty="0">
                <a:solidFill>
                  <a:srgbClr val="005543"/>
                </a:solidFill>
                <a:latin typeface="Calibre Medium" panose="020B0503030202060203" pitchFamily="34" charset="77"/>
              </a:rPr>
              <a:t>the National FFA Foundation by</a:t>
            </a:r>
          </a:p>
        </p:txBody>
      </p:sp>
    </p:spTree>
    <p:custDataLst>
      <p:tags r:id="rId1"/>
    </p:custDataLst>
    <p:extLst>
      <p:ext uri="{BB962C8B-B14F-4D97-AF65-F5344CB8AC3E}">
        <p14:creationId xmlns:p14="http://schemas.microsoft.com/office/powerpoint/2010/main" val="3302346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26"/>
          <p:cNvSpPr>
            <a:spLocks noGrp="1"/>
          </p:cNvSpPr>
          <p:nvPr>
            <p:ph type="body" sz="quarter" idx="13"/>
          </p:nvPr>
        </p:nvSpPr>
        <p:spPr/>
        <p:txBody>
          <a:bodyPr/>
          <a:lstStyle/>
          <a:p>
            <a:endParaRPr lang="en-US"/>
          </a:p>
        </p:txBody>
      </p:sp>
      <p:sp>
        <p:nvSpPr>
          <p:cNvPr id="28" name="Text Placeholder 27"/>
          <p:cNvSpPr>
            <a:spLocks noGrp="1"/>
          </p:cNvSpPr>
          <p:nvPr>
            <p:ph type="body" sz="quarter" idx="14"/>
          </p:nvPr>
        </p:nvSpPr>
        <p:spPr/>
        <p:txBody>
          <a:bodyPr/>
          <a:lstStyle/>
          <a:p>
            <a:endParaRPr lang="en-US"/>
          </a:p>
        </p:txBody>
      </p:sp>
      <p:sp>
        <p:nvSpPr>
          <p:cNvPr id="29" name="Text Placeholder 28"/>
          <p:cNvSpPr>
            <a:spLocks noGrp="1"/>
          </p:cNvSpPr>
          <p:nvPr>
            <p:ph type="body" sz="quarter" idx="15"/>
          </p:nvPr>
        </p:nvSpPr>
        <p:spPr/>
        <p:txBody>
          <a:bodyPr/>
          <a:lstStyle/>
          <a:p>
            <a:endParaRPr lang="en-US"/>
          </a:p>
        </p:txBody>
      </p:sp>
      <p:sp>
        <p:nvSpPr>
          <p:cNvPr id="14" name="Rectangle 13"/>
          <p:cNvSpPr/>
          <p:nvPr/>
        </p:nvSpPr>
        <p:spPr>
          <a:xfrm>
            <a:off x="2057402" y="1093578"/>
            <a:ext cx="8000999" cy="3733800"/>
          </a:xfrm>
          <a:prstGeom prst="rect">
            <a:avLst/>
          </a:prstGeom>
          <a:solidFill>
            <a:schemeClr val="bg1"/>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txBox="1">
            <a:spLocks/>
          </p:cNvSpPr>
          <p:nvPr/>
        </p:nvSpPr>
        <p:spPr>
          <a:xfrm>
            <a:off x="1997712" y="304800"/>
            <a:ext cx="8229600" cy="655638"/>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rPr>
              <a:t>precessional effects</a:t>
            </a:r>
            <a:endParaRPr lang="en-US" dirty="0">
              <a:solidFill>
                <a:schemeClr val="bg1"/>
              </a:solidFill>
            </a:endParaRPr>
          </a:p>
        </p:txBody>
      </p:sp>
      <p:sp>
        <p:nvSpPr>
          <p:cNvPr id="16" name="Rectangle 15"/>
          <p:cNvSpPr/>
          <p:nvPr/>
        </p:nvSpPr>
        <p:spPr>
          <a:xfrm>
            <a:off x="1832920" y="557947"/>
            <a:ext cx="8674443" cy="354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ine 22"/>
          <p:cNvSpPr>
            <a:spLocks noChangeShapeType="1"/>
          </p:cNvSpPr>
          <p:nvPr/>
        </p:nvSpPr>
        <p:spPr bwMode="auto">
          <a:xfrm>
            <a:off x="5867400" y="2710110"/>
            <a:ext cx="0" cy="625929"/>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Rectangle 21"/>
          <p:cNvSpPr>
            <a:spLocks noChangeArrowheads="1"/>
          </p:cNvSpPr>
          <p:nvPr/>
        </p:nvSpPr>
        <p:spPr bwMode="auto">
          <a:xfrm>
            <a:off x="4114800" y="3380252"/>
            <a:ext cx="3581400" cy="144712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a:scene3d>
              <a:camera prst="orthographicFront">
                <a:rot lat="0" lon="0" rev="0"/>
              </a:camera>
              <a:lightRig rig="contrasting" dir="t">
                <a:rot lat="0" lon="0" rev="4500000"/>
              </a:lightRig>
            </a:scene3d>
            <a:sp3d contourW="6350" prstMaterial="metal">
              <a:contourClr>
                <a:schemeClr val="accent1">
                  <a:shade val="75000"/>
                </a:schemeClr>
              </a:contourClr>
            </a:sp3d>
          </a:bodyPr>
          <a:lstStyle/>
          <a:p>
            <a:pPr algn="ctr" eaLnBrk="1" hangingPunct="1"/>
            <a:r>
              <a:rPr lang="en-US" sz="4000" b="1" dirty="0">
                <a:ln w="0">
                  <a:noFill/>
                </a:ln>
                <a:solidFill>
                  <a:srgbClr val="C00000"/>
                </a:solidFill>
                <a:latin typeface="+mj-lt"/>
              </a:rPr>
              <a:t>processional</a:t>
            </a:r>
          </a:p>
          <a:p>
            <a:pPr algn="ctr" eaLnBrk="1" hangingPunct="1"/>
            <a:r>
              <a:rPr lang="en-US" sz="4000" b="1" dirty="0">
                <a:ln w="0">
                  <a:noFill/>
                </a:ln>
                <a:solidFill>
                  <a:srgbClr val="C00000"/>
                </a:solidFill>
                <a:latin typeface="+mj-lt"/>
              </a:rPr>
              <a:t>effects</a:t>
            </a:r>
            <a:endParaRPr lang="en-US" sz="2800" b="1" dirty="0">
              <a:ln w="0">
                <a:noFill/>
              </a:ln>
              <a:solidFill>
                <a:srgbClr val="C00000"/>
              </a:solidFill>
              <a:latin typeface="+mj-lt"/>
            </a:endParaRPr>
          </a:p>
        </p:txBody>
      </p:sp>
      <p:sp>
        <p:nvSpPr>
          <p:cNvPr id="19" name="Rectangle 20"/>
          <p:cNvSpPr>
            <a:spLocks noChangeArrowheads="1"/>
          </p:cNvSpPr>
          <p:nvPr/>
        </p:nvSpPr>
        <p:spPr bwMode="auto">
          <a:xfrm>
            <a:off x="4648200" y="1474578"/>
            <a:ext cx="2362200" cy="6858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p>
            <a:pPr eaLnBrk="1" hangingPunct="1"/>
            <a:r>
              <a:rPr lang="en-US" sz="3200" dirty="0">
                <a:solidFill>
                  <a:srgbClr val="C00000"/>
                </a:solidFill>
                <a:latin typeface="+mj-lt"/>
              </a:rPr>
              <a:t>pollination</a:t>
            </a:r>
            <a:endParaRPr lang="en-US" sz="1600" dirty="0">
              <a:solidFill>
                <a:srgbClr val="C00000"/>
              </a:solidFill>
              <a:latin typeface="+mj-lt"/>
            </a:endParaRPr>
          </a:p>
        </p:txBody>
      </p:sp>
      <p:sp>
        <p:nvSpPr>
          <p:cNvPr id="20" name="Line 22"/>
          <p:cNvSpPr>
            <a:spLocks noChangeShapeType="1"/>
          </p:cNvSpPr>
          <p:nvPr/>
        </p:nvSpPr>
        <p:spPr bwMode="auto">
          <a:xfrm rot="5400000" flipV="1">
            <a:off x="5917147" y="811149"/>
            <a:ext cx="0" cy="3841458"/>
          </a:xfrm>
          <a:prstGeom prst="line">
            <a:avLst/>
          </a:prstGeom>
          <a:noFill/>
          <a:ln w="38100">
            <a:solidFill>
              <a:schemeClr val="tx1"/>
            </a:solidFill>
            <a:round/>
            <a:headEnd/>
            <a:tailEnd type="triangle" w="med" len="med"/>
          </a:ln>
          <a:effectLst>
            <a:outerShdw blurRad="76200" dist="12700" dir="2700000" sy="-23000" kx="-800400" algn="bl" rotWithShape="0">
              <a:prstClr val="black">
                <a:alpha val="20000"/>
              </a:prstClr>
            </a:outerShdw>
          </a:effectLst>
          <a:extLst>
            <a:ext uri="{909E8E84-426E-40DD-AFC4-6F175D3DCCD1}">
              <a14:hiddenFill xmlns:a14="http://schemas.microsoft.com/office/drawing/2010/main">
                <a:noFill/>
              </a14:hiddenFill>
            </a:ext>
          </a:extLst>
        </p:spPr>
        <p:txBody>
          <a:bodyPr/>
          <a:lstStyle/>
          <a:p>
            <a:endParaRPr lang="en-US" b="1" dirty="0"/>
          </a:p>
        </p:txBody>
      </p:sp>
      <p:sp>
        <p:nvSpPr>
          <p:cNvPr id="21" name="Text Placeholder 3"/>
          <p:cNvSpPr txBox="1">
            <a:spLocks/>
          </p:cNvSpPr>
          <p:nvPr/>
        </p:nvSpPr>
        <p:spPr>
          <a:xfrm>
            <a:off x="2141574" y="483978"/>
            <a:ext cx="4953000" cy="609600"/>
          </a:xfrm>
          <a:prstGeom prst="rect">
            <a:avLst/>
          </a:prstGeom>
        </p:spPr>
        <p:txBody>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r>
              <a:rPr lang="en-US" sz="3200" b="1" dirty="0">
                <a:solidFill>
                  <a:schemeClr val="tx1"/>
                </a:solidFill>
              </a:rPr>
              <a:t>bee’s purpose?</a:t>
            </a:r>
          </a:p>
        </p:txBody>
      </p:sp>
      <p:sp>
        <p:nvSpPr>
          <p:cNvPr id="22" name="Line 22"/>
          <p:cNvSpPr>
            <a:spLocks noChangeShapeType="1"/>
          </p:cNvSpPr>
          <p:nvPr/>
        </p:nvSpPr>
        <p:spPr bwMode="auto">
          <a:xfrm flipV="1">
            <a:off x="5867400" y="2084181"/>
            <a:ext cx="0" cy="625929"/>
          </a:xfrm>
          <a:prstGeom prst="line">
            <a:avLst/>
          </a:prstGeom>
          <a:noFill/>
          <a:ln w="38100">
            <a:solidFill>
              <a:schemeClr val="tx1"/>
            </a:solidFill>
            <a:round/>
            <a:headEnd/>
            <a:tailEnd type="triangle" w="med" len="med"/>
          </a:ln>
          <a:effectLst>
            <a:outerShdw blurRad="76200" dist="12700" dir="2700000" sy="-23000" kx="-800400" algn="bl" rotWithShape="0">
              <a:prstClr val="black">
                <a:alpha val="20000"/>
              </a:prstClr>
            </a:outerShdw>
          </a:effectLst>
          <a:extLst>
            <a:ext uri="{909E8E84-426E-40DD-AFC4-6F175D3DCCD1}">
              <a14:hiddenFill xmlns:a14="http://schemas.microsoft.com/office/drawing/2010/main">
                <a:noFill/>
              </a14:hiddenFill>
            </a:ext>
          </a:extLst>
        </p:spPr>
        <p:txBody>
          <a:bodyPr/>
          <a:lstStyle/>
          <a:p>
            <a:endParaRPr lang="en-US" b="1" dirty="0"/>
          </a:p>
        </p:txBody>
      </p:sp>
      <p:sp>
        <p:nvSpPr>
          <p:cNvPr id="23" name="AutoShape 2" descr="Image result for picture of a BEE"/>
          <p:cNvSpPr>
            <a:spLocks noChangeAspect="1" noChangeArrowheads="1"/>
          </p:cNvSpPr>
          <p:nvPr/>
        </p:nvSpPr>
        <p:spPr bwMode="auto">
          <a:xfrm>
            <a:off x="-31750" y="-136525"/>
            <a:ext cx="1571625" cy="1114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854374">
            <a:off x="1808562" y="1832254"/>
            <a:ext cx="1869276" cy="1534095"/>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7876" y="1474577"/>
            <a:ext cx="2257767" cy="2695699"/>
          </a:xfrm>
          <a:prstGeom prst="rect">
            <a:avLst/>
          </a:prstGeom>
        </p:spPr>
      </p:pic>
      <p:sp>
        <p:nvSpPr>
          <p:cNvPr id="26" name="Rectangle 16"/>
          <p:cNvSpPr>
            <a:spLocks noChangeArrowheads="1"/>
          </p:cNvSpPr>
          <p:nvPr/>
        </p:nvSpPr>
        <p:spPr bwMode="auto">
          <a:xfrm>
            <a:off x="7924801" y="2312778"/>
            <a:ext cx="2133600" cy="838200"/>
          </a:xfrm>
          <a:prstGeom prst="rect">
            <a:avLst/>
          </a:prstGeom>
          <a:gradFill>
            <a:gsLst>
              <a:gs pos="0">
                <a:schemeClr val="bg1"/>
              </a:gs>
              <a:gs pos="50000">
                <a:schemeClr val="bg1">
                  <a:lumMod val="0"/>
                  <a:lumOff val="100000"/>
                </a:schemeClr>
              </a:gs>
              <a:gs pos="100000">
                <a:schemeClr val="bg1">
                  <a:lumMod val="95000"/>
                </a:schemeClr>
              </a:gs>
            </a:gsLst>
            <a:lin ang="5400000" scaled="0"/>
          </a:gradFill>
          <a:ln>
            <a:noFill/>
          </a:ln>
          <a:effectLst>
            <a:softEdge rad="127000"/>
          </a:effectLst>
        </p:spPr>
        <p:txBody>
          <a:bodyPr anchor="ctr" anchorCtr="1"/>
          <a:lstStyle/>
          <a:p>
            <a:pPr eaLnBrk="1" hangingPunct="1"/>
            <a:r>
              <a:rPr lang="en-US" sz="3200" b="1" cap="all" spc="300" dirty="0">
                <a:ln w="9000" cmpd="sng">
                  <a:solidFill>
                    <a:srgbClr val="FFFF00"/>
                  </a:solidFill>
                  <a:prstDash val="solid"/>
                </a:ln>
                <a:latin typeface="+mj-lt"/>
              </a:rPr>
              <a:t>nectar</a:t>
            </a:r>
            <a:endParaRPr lang="en-US" sz="2400" b="1" spc="300" dirty="0">
              <a:ln w="9000" cmpd="sng">
                <a:solidFill>
                  <a:srgbClr val="FFFF00"/>
                </a:solidFill>
                <a:prstDash val="solid"/>
              </a:ln>
              <a:latin typeface="+mj-lt"/>
            </a:endParaRPr>
          </a:p>
        </p:txBody>
      </p:sp>
    </p:spTree>
    <p:extLst>
      <p:ext uri="{BB962C8B-B14F-4D97-AF65-F5344CB8AC3E}">
        <p14:creationId xmlns:p14="http://schemas.microsoft.com/office/powerpoint/2010/main" val="307387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left)">
                                      <p:cBhvr>
                                        <p:cTn id="7" dur="500"/>
                                        <p:tgtEl>
                                          <p:spTgt spid="21">
                                            <p:txEl>
                                              <p:pRg st="0" end="0"/>
                                            </p:txEl>
                                          </p:spTgt>
                                        </p:tgtEl>
                                      </p:cBhvr>
                                    </p:animEffect>
                                  </p:childTnLst>
                                </p:cTn>
                              </p:par>
                            </p:childTnLst>
                          </p:cTn>
                        </p:par>
                        <p:par>
                          <p:cTn id="8" fill="hold">
                            <p:stCondLst>
                              <p:cond delay="1100"/>
                            </p:stCondLst>
                            <p:childTnLst>
                              <p:par>
                                <p:cTn id="9" presetID="22" presetClass="entr" presetSubtype="8"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20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20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2000"/>
                                        <p:tgtEl>
                                          <p:spTgt spid="19"/>
                                        </p:tgtEl>
                                      </p:cBhvr>
                                    </p:animEffect>
                                    <p:set>
                                      <p:cBhvr>
                                        <p:cTn id="37" dur="1" fill="hold">
                                          <p:stCondLst>
                                            <p:cond delay="1999"/>
                                          </p:stCondLst>
                                        </p:cTn>
                                        <p:tgtEl>
                                          <p:spTgt spid="19"/>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2000"/>
                                        <p:tgtEl>
                                          <p:spTgt spid="26"/>
                                        </p:tgtEl>
                                      </p:cBhvr>
                                    </p:animEffect>
                                    <p:set>
                                      <p:cBhvr>
                                        <p:cTn id="40" dur="1" fill="hold">
                                          <p:stCondLst>
                                            <p:cond delay="1999"/>
                                          </p:stCondLst>
                                        </p:cTn>
                                        <p:tgtEl>
                                          <p:spTgt spid="26"/>
                                        </p:tgtEl>
                                        <p:attrNameLst>
                                          <p:attrName>style.visibility</p:attrName>
                                        </p:attrNameLst>
                                      </p:cBhvr>
                                      <p:to>
                                        <p:strVal val="hidden"/>
                                      </p:to>
                                    </p:set>
                                  </p:childTnLst>
                                </p:cTn>
                              </p:par>
                              <p:par>
                                <p:cTn id="41" presetID="10" presetClass="exit" presetSubtype="0" fill="hold" grpId="1" nodeType="withEffect">
                                  <p:stCondLst>
                                    <p:cond delay="0"/>
                                  </p:stCondLst>
                                  <p:iterate type="lt">
                                    <p:tmPct val="0"/>
                                  </p:iterate>
                                  <p:childTnLst>
                                    <p:animEffect transition="out" filter="fade">
                                      <p:cBhvr>
                                        <p:cTn id="42" dur="500"/>
                                        <p:tgtEl>
                                          <p:spTgt spid="21">
                                            <p:txEl>
                                              <p:pRg st="0" end="0"/>
                                            </p:txEl>
                                          </p:spTgt>
                                        </p:tgtEl>
                                      </p:cBhvr>
                                    </p:animEffect>
                                    <p:set>
                                      <p:cBhvr>
                                        <p:cTn id="43" dur="1" fill="hold">
                                          <p:stCondLst>
                                            <p:cond delay="499"/>
                                          </p:stCondLst>
                                        </p:cTn>
                                        <p:tgtEl>
                                          <p:spTgt spid="21">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19" grpId="1"/>
      <p:bldP spid="20" grpId="0" animBg="1"/>
      <p:bldP spid="21" grpId="0" build="p" bldLvl="5"/>
      <p:bldP spid="21" grpId="1" build="allAtOnce"/>
      <p:bldP spid="22" grpId="0" animBg="1"/>
      <p:bldP spid="26" grpId="0" animBg="1"/>
      <p:bldP spid="2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26"/>
          <p:cNvSpPr>
            <a:spLocks noGrp="1"/>
          </p:cNvSpPr>
          <p:nvPr>
            <p:ph type="body" sz="quarter" idx="13"/>
          </p:nvPr>
        </p:nvSpPr>
        <p:spPr/>
        <p:txBody>
          <a:bodyPr/>
          <a:lstStyle/>
          <a:p>
            <a:endParaRPr lang="en-US"/>
          </a:p>
        </p:txBody>
      </p:sp>
      <p:sp>
        <p:nvSpPr>
          <p:cNvPr id="28" name="Text Placeholder 27"/>
          <p:cNvSpPr>
            <a:spLocks noGrp="1"/>
          </p:cNvSpPr>
          <p:nvPr>
            <p:ph type="body" sz="quarter" idx="14"/>
          </p:nvPr>
        </p:nvSpPr>
        <p:spPr/>
        <p:txBody>
          <a:bodyPr/>
          <a:lstStyle/>
          <a:p>
            <a:endParaRPr lang="en-US"/>
          </a:p>
        </p:txBody>
      </p:sp>
      <p:sp>
        <p:nvSpPr>
          <p:cNvPr id="29" name="Text Placeholder 28"/>
          <p:cNvSpPr>
            <a:spLocks noGrp="1"/>
          </p:cNvSpPr>
          <p:nvPr>
            <p:ph type="body" sz="quarter" idx="15"/>
          </p:nvPr>
        </p:nvSpPr>
        <p:spPr/>
        <p:txBody>
          <a:bodyPr/>
          <a:lstStyle/>
          <a:p>
            <a:endParaRPr lang="en-US"/>
          </a:p>
        </p:txBody>
      </p:sp>
      <p:sp>
        <p:nvSpPr>
          <p:cNvPr id="14" name="Rectangle 13"/>
          <p:cNvSpPr/>
          <p:nvPr/>
        </p:nvSpPr>
        <p:spPr>
          <a:xfrm>
            <a:off x="2057402" y="1093578"/>
            <a:ext cx="8000999" cy="3733800"/>
          </a:xfrm>
          <a:prstGeom prst="rect">
            <a:avLst/>
          </a:prstGeom>
          <a:solidFill>
            <a:schemeClr val="bg1"/>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txBox="1">
            <a:spLocks/>
          </p:cNvSpPr>
          <p:nvPr/>
        </p:nvSpPr>
        <p:spPr>
          <a:xfrm>
            <a:off x="1997712" y="304800"/>
            <a:ext cx="8229600" cy="655638"/>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rPr>
              <a:t>precessional effects</a:t>
            </a:r>
            <a:endParaRPr lang="en-US" dirty="0">
              <a:solidFill>
                <a:schemeClr val="bg1"/>
              </a:solidFill>
            </a:endParaRPr>
          </a:p>
        </p:txBody>
      </p:sp>
      <p:sp>
        <p:nvSpPr>
          <p:cNvPr id="16" name="Rectangle 15"/>
          <p:cNvSpPr/>
          <p:nvPr/>
        </p:nvSpPr>
        <p:spPr>
          <a:xfrm>
            <a:off x="1832920" y="557947"/>
            <a:ext cx="8674443" cy="354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ine 22"/>
          <p:cNvSpPr>
            <a:spLocks noChangeShapeType="1"/>
          </p:cNvSpPr>
          <p:nvPr/>
        </p:nvSpPr>
        <p:spPr bwMode="auto">
          <a:xfrm>
            <a:off x="5867400" y="2710110"/>
            <a:ext cx="0" cy="625929"/>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22"/>
          <p:cNvSpPr>
            <a:spLocks noChangeShapeType="1"/>
          </p:cNvSpPr>
          <p:nvPr/>
        </p:nvSpPr>
        <p:spPr bwMode="auto">
          <a:xfrm rot="5400000" flipV="1">
            <a:off x="5917147" y="811149"/>
            <a:ext cx="0" cy="3841458"/>
          </a:xfrm>
          <a:prstGeom prst="line">
            <a:avLst/>
          </a:prstGeom>
          <a:noFill/>
          <a:ln w="38100">
            <a:solidFill>
              <a:schemeClr val="tx1"/>
            </a:solidFill>
            <a:round/>
            <a:headEnd/>
            <a:tailEnd type="triangle" w="med" len="med"/>
          </a:ln>
          <a:effectLst>
            <a:outerShdw blurRad="76200" dist="12700" dir="2700000" sy="-23000" kx="-800400" algn="bl" rotWithShape="0">
              <a:prstClr val="black">
                <a:alpha val="20000"/>
              </a:prstClr>
            </a:outerShdw>
          </a:effectLst>
          <a:extLst>
            <a:ext uri="{909E8E84-426E-40DD-AFC4-6F175D3DCCD1}">
              <a14:hiddenFill xmlns:a14="http://schemas.microsoft.com/office/drawing/2010/main">
                <a:noFill/>
              </a14:hiddenFill>
            </a:ext>
          </a:extLst>
        </p:spPr>
        <p:txBody>
          <a:bodyPr/>
          <a:lstStyle/>
          <a:p>
            <a:endParaRPr lang="en-US" b="1" dirty="0"/>
          </a:p>
        </p:txBody>
      </p:sp>
      <p:sp>
        <p:nvSpPr>
          <p:cNvPr id="21" name="Text Placeholder 3"/>
          <p:cNvSpPr txBox="1">
            <a:spLocks/>
          </p:cNvSpPr>
          <p:nvPr/>
        </p:nvSpPr>
        <p:spPr>
          <a:xfrm>
            <a:off x="2141574" y="483978"/>
            <a:ext cx="4953000" cy="609600"/>
          </a:xfrm>
          <a:prstGeom prst="rect">
            <a:avLst/>
          </a:prstGeom>
        </p:spPr>
        <p:txBody>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r>
              <a:rPr lang="en-US" sz="3200" b="1" dirty="0">
                <a:solidFill>
                  <a:schemeClr val="tx1"/>
                </a:solidFill>
              </a:rPr>
              <a:t>bee’s purpose?</a:t>
            </a:r>
          </a:p>
        </p:txBody>
      </p:sp>
      <p:sp>
        <p:nvSpPr>
          <p:cNvPr id="22" name="Line 22"/>
          <p:cNvSpPr>
            <a:spLocks noChangeShapeType="1"/>
          </p:cNvSpPr>
          <p:nvPr/>
        </p:nvSpPr>
        <p:spPr bwMode="auto">
          <a:xfrm flipV="1">
            <a:off x="5867400" y="2084181"/>
            <a:ext cx="0" cy="625929"/>
          </a:xfrm>
          <a:prstGeom prst="line">
            <a:avLst/>
          </a:prstGeom>
          <a:noFill/>
          <a:ln w="38100">
            <a:solidFill>
              <a:schemeClr val="tx1"/>
            </a:solidFill>
            <a:round/>
            <a:headEnd/>
            <a:tailEnd type="triangle" w="med" len="med"/>
          </a:ln>
          <a:effectLst>
            <a:outerShdw blurRad="76200" dist="12700" dir="2700000" sy="-23000" kx="-800400" algn="bl" rotWithShape="0">
              <a:prstClr val="black">
                <a:alpha val="20000"/>
              </a:prstClr>
            </a:outerShdw>
          </a:effectLst>
          <a:extLst>
            <a:ext uri="{909E8E84-426E-40DD-AFC4-6F175D3DCCD1}">
              <a14:hiddenFill xmlns:a14="http://schemas.microsoft.com/office/drawing/2010/main">
                <a:noFill/>
              </a14:hiddenFill>
            </a:ext>
          </a:extLst>
        </p:spPr>
        <p:txBody>
          <a:bodyPr/>
          <a:lstStyle/>
          <a:p>
            <a:endParaRPr lang="en-US" b="1" dirty="0"/>
          </a:p>
        </p:txBody>
      </p:sp>
      <p:sp>
        <p:nvSpPr>
          <p:cNvPr id="23" name="AutoShape 2" descr="Image result for picture of a BEE"/>
          <p:cNvSpPr>
            <a:spLocks noChangeAspect="1" noChangeArrowheads="1"/>
          </p:cNvSpPr>
          <p:nvPr/>
        </p:nvSpPr>
        <p:spPr bwMode="auto">
          <a:xfrm>
            <a:off x="-31750" y="-136525"/>
            <a:ext cx="1571625" cy="1114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854374">
            <a:off x="1808562" y="1832254"/>
            <a:ext cx="1869276" cy="1534095"/>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7876" y="1474577"/>
            <a:ext cx="2257767" cy="2695699"/>
          </a:xfrm>
          <a:prstGeom prst="rect">
            <a:avLst/>
          </a:prstGeom>
        </p:spPr>
      </p:pic>
      <p:sp>
        <p:nvSpPr>
          <p:cNvPr id="26" name="Rectangle 16"/>
          <p:cNvSpPr>
            <a:spLocks noChangeArrowheads="1"/>
          </p:cNvSpPr>
          <p:nvPr/>
        </p:nvSpPr>
        <p:spPr bwMode="auto">
          <a:xfrm>
            <a:off x="7924801" y="2312778"/>
            <a:ext cx="2133600" cy="838200"/>
          </a:xfrm>
          <a:prstGeom prst="rect">
            <a:avLst/>
          </a:prstGeom>
          <a:gradFill>
            <a:gsLst>
              <a:gs pos="0">
                <a:schemeClr val="bg1"/>
              </a:gs>
              <a:gs pos="50000">
                <a:schemeClr val="bg1">
                  <a:lumMod val="0"/>
                  <a:lumOff val="100000"/>
                </a:schemeClr>
              </a:gs>
              <a:gs pos="100000">
                <a:schemeClr val="bg1">
                  <a:lumMod val="95000"/>
                </a:schemeClr>
              </a:gs>
            </a:gsLst>
            <a:lin ang="5400000" scaled="0"/>
          </a:gradFill>
          <a:ln>
            <a:noFill/>
          </a:ln>
          <a:effectLst>
            <a:softEdge rad="127000"/>
          </a:effectLst>
        </p:spPr>
        <p:txBody>
          <a:bodyPr anchor="ctr" anchorCtr="1"/>
          <a:lstStyle/>
          <a:p>
            <a:pPr eaLnBrk="1" hangingPunct="1"/>
            <a:r>
              <a:rPr lang="en-US" sz="3200" b="1" cap="all" spc="300" dirty="0">
                <a:ln w="9000" cmpd="sng">
                  <a:solidFill>
                    <a:srgbClr val="FFFF00"/>
                  </a:solidFill>
                  <a:prstDash val="solid"/>
                </a:ln>
                <a:latin typeface="+mj-lt"/>
              </a:rPr>
              <a:t>nectar</a:t>
            </a:r>
            <a:endParaRPr lang="en-US" sz="2400" b="1" spc="300" dirty="0">
              <a:ln w="9000" cmpd="sng">
                <a:solidFill>
                  <a:srgbClr val="FFFF00"/>
                </a:solidFill>
                <a:prstDash val="solid"/>
              </a:ln>
              <a:latin typeface="+mj-lt"/>
            </a:endParaRPr>
          </a:p>
        </p:txBody>
      </p:sp>
      <p:sp>
        <p:nvSpPr>
          <p:cNvPr id="30" name="Text Placeholder 3">
            <a:extLst>
              <a:ext uri="{FF2B5EF4-FFF2-40B4-BE49-F238E27FC236}">
                <a16:creationId xmlns:a16="http://schemas.microsoft.com/office/drawing/2014/main" id="{350EAFBB-9C2B-9143-B446-A766B73879D9}"/>
              </a:ext>
            </a:extLst>
          </p:cNvPr>
          <p:cNvSpPr txBox="1">
            <a:spLocks/>
          </p:cNvSpPr>
          <p:nvPr/>
        </p:nvSpPr>
        <p:spPr>
          <a:xfrm>
            <a:off x="1757963" y="4170276"/>
            <a:ext cx="4953000" cy="609600"/>
          </a:xfrm>
          <a:prstGeom prst="rect">
            <a:avLst/>
          </a:prstGeom>
        </p:spPr>
        <p:txBody>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r>
              <a:rPr lang="en-US" sz="3200" b="1" dirty="0">
                <a:solidFill>
                  <a:schemeClr val="tx1"/>
                </a:solidFill>
              </a:rPr>
              <a:t>SAE?</a:t>
            </a:r>
          </a:p>
        </p:txBody>
      </p:sp>
      <p:sp>
        <p:nvSpPr>
          <p:cNvPr id="31" name="Text Placeholder 3">
            <a:extLst>
              <a:ext uri="{FF2B5EF4-FFF2-40B4-BE49-F238E27FC236}">
                <a16:creationId xmlns:a16="http://schemas.microsoft.com/office/drawing/2014/main" id="{1BF36761-EA2D-0244-A9DD-6D30077DCA20}"/>
              </a:ext>
            </a:extLst>
          </p:cNvPr>
          <p:cNvSpPr txBox="1">
            <a:spLocks/>
          </p:cNvSpPr>
          <p:nvPr/>
        </p:nvSpPr>
        <p:spPr>
          <a:xfrm>
            <a:off x="7696200" y="4201442"/>
            <a:ext cx="4953000" cy="609600"/>
          </a:xfrm>
          <a:prstGeom prst="rect">
            <a:avLst/>
          </a:prstGeom>
        </p:spPr>
        <p:txBody>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r>
              <a:rPr lang="en-US" sz="3200" b="1" dirty="0">
                <a:solidFill>
                  <a:schemeClr val="tx1"/>
                </a:solidFill>
              </a:rPr>
              <a:t>SAE’s Purpose?</a:t>
            </a:r>
          </a:p>
        </p:txBody>
      </p:sp>
    </p:spTree>
    <p:extLst>
      <p:ext uri="{BB962C8B-B14F-4D97-AF65-F5344CB8AC3E}">
        <p14:creationId xmlns:p14="http://schemas.microsoft.com/office/powerpoint/2010/main" val="391450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30">
                                            <p:txEl>
                                              <p:pRg st="0" end="0"/>
                                            </p:txEl>
                                          </p:spTgt>
                                        </p:tgtEl>
                                        <p:attrNameLst>
                                          <p:attrName>style.visibility</p:attrName>
                                        </p:attrNameLst>
                                      </p:cBhvr>
                                      <p:to>
                                        <p:strVal val="visible"/>
                                      </p:to>
                                    </p:set>
                                    <p:animEffect transition="in" filter="wipe(left)">
                                      <p:cBhvr>
                                        <p:cTn id="7" dur="5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10000"/>
                                  </p:iterate>
                                  <p:childTnLst>
                                    <p:set>
                                      <p:cBhvr>
                                        <p:cTn id="11" dur="1" fill="hold">
                                          <p:stCondLst>
                                            <p:cond delay="0"/>
                                          </p:stCondLst>
                                        </p:cTn>
                                        <p:tgtEl>
                                          <p:spTgt spid="31">
                                            <p:txEl>
                                              <p:pRg st="0" end="0"/>
                                            </p:txEl>
                                          </p:spTgt>
                                        </p:tgtEl>
                                        <p:attrNameLst>
                                          <p:attrName>style.visibility</p:attrName>
                                        </p:attrNameLst>
                                      </p:cBhvr>
                                      <p:to>
                                        <p:strVal val="visible"/>
                                      </p:to>
                                    </p:set>
                                    <p:animEffect transition="in" filter="wipe(left)">
                                      <p:cBhvr>
                                        <p:cTn id="12"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bldLvl="5"/>
      <p:bldP spid="31" grpId="0" build="p" bldLvl="5"/>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graphicFrame>
        <p:nvGraphicFramePr>
          <p:cNvPr id="3" name="Table 2">
            <a:extLst>
              <a:ext uri="{FF2B5EF4-FFF2-40B4-BE49-F238E27FC236}">
                <a16:creationId xmlns:a16="http://schemas.microsoft.com/office/drawing/2014/main" id="{F10698E0-F6CF-7B46-9E60-D3D05078DE14}"/>
              </a:ext>
            </a:extLst>
          </p:cNvPr>
          <p:cNvGraphicFramePr>
            <a:graphicFrameLocks noGrp="1"/>
          </p:cNvGraphicFramePr>
          <p:nvPr>
            <p:extLst>
              <p:ext uri="{D42A27DB-BD31-4B8C-83A1-F6EECF244321}">
                <p14:modId xmlns:p14="http://schemas.microsoft.com/office/powerpoint/2010/main" val="2018979587"/>
              </p:ext>
            </p:extLst>
          </p:nvPr>
        </p:nvGraphicFramePr>
        <p:xfrm>
          <a:off x="609600" y="469901"/>
          <a:ext cx="10972799" cy="5684484"/>
        </p:xfrm>
        <a:graphic>
          <a:graphicData uri="http://schemas.openxmlformats.org/drawingml/2006/table">
            <a:tbl>
              <a:tblPr firstRow="1" bandRow="1">
                <a:tableStyleId>{5C22544A-7EE6-4342-B048-85BDC9FD1C3A}</a:tableStyleId>
              </a:tblPr>
              <a:tblGrid>
                <a:gridCol w="2764531">
                  <a:extLst>
                    <a:ext uri="{9D8B030D-6E8A-4147-A177-3AD203B41FA5}">
                      <a16:colId xmlns:a16="http://schemas.microsoft.com/office/drawing/2014/main" val="3293530340"/>
                    </a:ext>
                  </a:extLst>
                </a:gridCol>
                <a:gridCol w="4104134">
                  <a:extLst>
                    <a:ext uri="{9D8B030D-6E8A-4147-A177-3AD203B41FA5}">
                      <a16:colId xmlns:a16="http://schemas.microsoft.com/office/drawing/2014/main" val="3903232824"/>
                    </a:ext>
                  </a:extLst>
                </a:gridCol>
                <a:gridCol w="4104134">
                  <a:extLst>
                    <a:ext uri="{9D8B030D-6E8A-4147-A177-3AD203B41FA5}">
                      <a16:colId xmlns:a16="http://schemas.microsoft.com/office/drawing/2014/main" val="2603214748"/>
                    </a:ext>
                  </a:extLst>
                </a:gridCol>
              </a:tblGrid>
              <a:tr h="456864">
                <a:tc>
                  <a:txBody>
                    <a:bodyPr/>
                    <a:lstStyle/>
                    <a:p>
                      <a:pPr algn="ctr"/>
                      <a:r>
                        <a:rPr lang="en-US" dirty="0"/>
                        <a:t>SAE Outcome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543"/>
                    </a:solidFill>
                  </a:tcPr>
                </a:tc>
                <a:tc>
                  <a:txBody>
                    <a:bodyPr/>
                    <a:lstStyle/>
                    <a:p>
                      <a:pPr algn="ctr"/>
                      <a:r>
                        <a:rPr lang="en-US" dirty="0"/>
                        <a:t>Example Positive Effects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543"/>
                    </a:solidFill>
                  </a:tcPr>
                </a:tc>
                <a:tc>
                  <a:txBody>
                    <a:bodyPr/>
                    <a:lstStyle/>
                    <a:p>
                      <a:pPr algn="ctr"/>
                      <a:r>
                        <a:rPr lang="en-US" dirty="0"/>
                        <a:t>Example Negative Effects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543"/>
                    </a:solidFill>
                  </a:tcPr>
                </a:tc>
                <a:extLst>
                  <a:ext uri="{0D108BD9-81ED-4DB2-BD59-A6C34878D82A}">
                    <a16:rowId xmlns:a16="http://schemas.microsoft.com/office/drawing/2014/main" val="4095866150"/>
                  </a:ext>
                </a:extLst>
              </a:tr>
              <a:tr h="1487035">
                <a:tc>
                  <a:txBody>
                    <a:bodyPr/>
                    <a:lstStyle/>
                    <a:p>
                      <a:r>
                        <a:rPr lang="en-US" sz="1600" dirty="0"/>
                        <a:t>Awards and Recognition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US" sz="1600" dirty="0"/>
                        <a:t>Student is motivated by competitive nature of an award or prize.</a:t>
                      </a:r>
                    </a:p>
                    <a:p>
                      <a:pPr marL="285750" indent="-285750">
                        <a:buFont typeface="Arial" panose="020B0604020202020204" pitchFamily="34" charset="0"/>
                        <a:buChar char="•"/>
                      </a:pPr>
                      <a:r>
                        <a:rPr lang="en-US" sz="1600" dirty="0"/>
                        <a:t>Student sees clear examples of what highly successful projects look like.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US" sz="1600" dirty="0"/>
                        <a:t>Student is limited to projects that align neatly to award areas.</a:t>
                      </a:r>
                    </a:p>
                    <a:p>
                      <a:pPr marL="285750" indent="-285750">
                        <a:buFont typeface="Arial" panose="020B0604020202020204" pitchFamily="34" charset="0"/>
                        <a:buChar char="•"/>
                      </a:pPr>
                      <a:r>
                        <a:rPr lang="en-US" sz="1600" dirty="0"/>
                        <a:t>Student puts emphasis on attainment of a plaque rather than attainment of skills.</a:t>
                      </a:r>
                    </a:p>
                    <a:p>
                      <a:pPr marL="285750" indent="-285750">
                        <a:buFont typeface="Arial" panose="020B0604020202020204" pitchFamily="34" charset="0"/>
                        <a:buChar char="•"/>
                      </a:pPr>
                      <a:r>
                        <a:rPr lang="en-US" sz="1600" dirty="0"/>
                        <a:t>Some students get all the recognition and could turn other students off.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3052114"/>
                  </a:ext>
                </a:extLst>
              </a:tr>
              <a:tr h="1720295">
                <a:tc>
                  <a:txBody>
                    <a:bodyPr/>
                    <a:lstStyle/>
                    <a:p>
                      <a:r>
                        <a:rPr lang="en-US" sz="1600" dirty="0"/>
                        <a:t>Legacy SAE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US" sz="1600" dirty="0"/>
                        <a:t>Student has a head start courtesy of groundwork laid by others.</a:t>
                      </a:r>
                    </a:p>
                    <a:p>
                      <a:pPr marL="285750" indent="-285750">
                        <a:buFont typeface="Arial" panose="020B0604020202020204" pitchFamily="34" charset="0"/>
                        <a:buChar char="•"/>
                      </a:pPr>
                      <a:r>
                        <a:rPr lang="en-US" sz="1600" dirty="0"/>
                        <a:t>Student has access to mentors who are/have been intimately involved in project.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US" sz="1600" dirty="0"/>
                        <a:t>Student misses the opportunity to develop introductory skills because of head start.</a:t>
                      </a:r>
                    </a:p>
                    <a:p>
                      <a:pPr marL="285750" indent="-285750">
                        <a:buFont typeface="Arial" panose="020B0604020202020204" pitchFamily="34" charset="0"/>
                        <a:buChar char="•"/>
                      </a:pPr>
                      <a:r>
                        <a:rPr lang="en-US" sz="1600" dirty="0"/>
                        <a:t>Psychological ownership on the part of mentors may result in the student not having ownership themselves.</a:t>
                      </a:r>
                    </a:p>
                    <a:p>
                      <a:pPr marL="285750" indent="-285750">
                        <a:buFont typeface="Arial" panose="020B0604020202020204" pitchFamily="34" charset="0"/>
                        <a:buChar char="•"/>
                      </a:pPr>
                      <a:r>
                        <a:rPr lang="en-US" sz="1600" dirty="0"/>
                        <a:t>Student might not work hard to improve project.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1696830"/>
                  </a:ext>
                </a:extLst>
              </a:tr>
              <a:tr h="937410">
                <a:tc>
                  <a:txBody>
                    <a:bodyPr/>
                    <a:lstStyle/>
                    <a:p>
                      <a:r>
                        <a:rPr lang="en-US" sz="1600" dirty="0"/>
                        <a:t>Record Keeping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US" sz="1600" dirty="0"/>
                        <a:t>Student has a well-documented project.</a:t>
                      </a:r>
                    </a:p>
                    <a:p>
                      <a:pPr marL="285750" indent="-285750">
                        <a:buFont typeface="Arial" panose="020B0604020202020204" pitchFamily="34" charset="0"/>
                        <a:buChar char="•"/>
                      </a:pPr>
                      <a:r>
                        <a:rPr lang="en-US" sz="1600" dirty="0"/>
                        <a:t>Student develops a skill transferable to a number of contexts.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US" sz="1600" dirty="0"/>
                        <a:t>Student puts emphasis on record keeping over technical skills.</a:t>
                      </a:r>
                    </a:p>
                    <a:p>
                      <a:pPr marL="285750" indent="-285750">
                        <a:buFont typeface="Arial" panose="020B0604020202020204" pitchFamily="34" charset="0"/>
                        <a:buChar char="•"/>
                      </a:pPr>
                      <a:r>
                        <a:rPr lang="en-US" sz="1600" dirty="0"/>
                        <a:t>Student prioritizes profit over learning.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0246059"/>
                  </a:ext>
                </a:extLst>
              </a:tr>
              <a:tr h="937410">
                <a:tc>
                  <a:txBody>
                    <a:bodyPr/>
                    <a:lstStyle/>
                    <a:p>
                      <a:r>
                        <a:rPr lang="en-US" sz="1600" dirty="0"/>
                        <a:t>Application of Learned Skills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US" sz="1600" dirty="0"/>
                        <a:t>Student acquires technical skills relevant to the project.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US" sz="1600" dirty="0"/>
                        <a:t>Student develops skills through a project that may not align with intended career path.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3085640"/>
                  </a:ext>
                </a:extLst>
              </a:tr>
            </a:tbl>
          </a:graphicData>
        </a:graphic>
      </p:graphicFrame>
    </p:spTree>
    <p:custDataLst>
      <p:tags r:id="rId1"/>
    </p:custDataLst>
    <p:extLst>
      <p:ext uri="{BB962C8B-B14F-4D97-AF65-F5344CB8AC3E}">
        <p14:creationId xmlns:p14="http://schemas.microsoft.com/office/powerpoint/2010/main" val="32018477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pic>
        <p:nvPicPr>
          <p:cNvPr id="7" name="Graphic 6" descr="Plant">
            <a:extLst>
              <a:ext uri="{FF2B5EF4-FFF2-40B4-BE49-F238E27FC236}">
                <a16:creationId xmlns:a16="http://schemas.microsoft.com/office/drawing/2014/main" id="{28A39EF9-7B23-1C42-978A-F9A2F7F1807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298902" y="6045336"/>
            <a:ext cx="685800" cy="685800"/>
          </a:xfrm>
          <a:prstGeom prst="rect">
            <a:avLst/>
          </a:prstGeom>
        </p:spPr>
      </p:pic>
      <p:sp>
        <p:nvSpPr>
          <p:cNvPr id="2" name="Rectangle 1">
            <a:extLst>
              <a:ext uri="{FF2B5EF4-FFF2-40B4-BE49-F238E27FC236}">
                <a16:creationId xmlns:a16="http://schemas.microsoft.com/office/drawing/2014/main" id="{161FF7C9-F1DB-1349-ACDA-287081241969}"/>
              </a:ext>
            </a:extLst>
          </p:cNvPr>
          <p:cNvSpPr/>
          <p:nvPr/>
        </p:nvSpPr>
        <p:spPr>
          <a:xfrm>
            <a:off x="1981200" y="3031099"/>
            <a:ext cx="8229600" cy="2062103"/>
          </a:xfrm>
          <a:prstGeom prst="rect">
            <a:avLst/>
          </a:prstGeom>
        </p:spPr>
        <p:txBody>
          <a:bodyPr>
            <a:spAutoFit/>
          </a:bodyPr>
          <a:lstStyle/>
          <a:p>
            <a:pPr algn="ctr"/>
            <a:r>
              <a:rPr lang="en-US" sz="3200" dirty="0">
                <a:solidFill>
                  <a:srgbClr val="00845D"/>
                </a:solidFill>
              </a:rPr>
              <a:t>“Agricultural education prepares students for successful careers and a lifetime of informed choices in the global agriculture, food, fiber, and natural resources systems.”</a:t>
            </a:r>
          </a:p>
        </p:txBody>
      </p:sp>
      <p:cxnSp>
        <p:nvCxnSpPr>
          <p:cNvPr id="10" name="Straight Connector 9">
            <a:extLst>
              <a:ext uri="{FF2B5EF4-FFF2-40B4-BE49-F238E27FC236}">
                <a16:creationId xmlns:a16="http://schemas.microsoft.com/office/drawing/2014/main" id="{A1B103CF-1C30-0246-BCF9-495589B69BD6}"/>
              </a:ext>
            </a:extLst>
          </p:cNvPr>
          <p:cNvCxnSpPr>
            <a:cxnSpLocks/>
          </p:cNvCxnSpPr>
          <p:nvPr/>
        </p:nvCxnSpPr>
        <p:spPr>
          <a:xfrm rot="16200000">
            <a:off x="6096000" y="-1776150"/>
            <a:ext cx="0" cy="9144000"/>
          </a:xfrm>
          <a:prstGeom prst="line">
            <a:avLst/>
          </a:prstGeom>
          <a:ln>
            <a:solidFill>
              <a:srgbClr val="BFD630"/>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FAAA72CB-2511-6E4B-A967-2E5A3DC662A0}"/>
              </a:ext>
            </a:extLst>
          </p:cNvPr>
          <p:cNvSpPr txBox="1">
            <a:spLocks/>
          </p:cNvSpPr>
          <p:nvPr/>
        </p:nvSpPr>
        <p:spPr>
          <a:xfrm>
            <a:off x="1523999" y="1572026"/>
            <a:ext cx="9144001" cy="11522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005543"/>
                </a:solidFill>
                <a:latin typeface="Calibri" panose="020F0502020204030204" pitchFamily="34" charset="0"/>
                <a:cs typeface="Calibri" panose="020F0502020204030204" pitchFamily="34" charset="0"/>
              </a:rPr>
              <a:t>The Ag Ed Mission</a:t>
            </a:r>
          </a:p>
        </p:txBody>
      </p:sp>
    </p:spTree>
    <p:custDataLst>
      <p:tags r:id="rId1"/>
    </p:custDataLst>
    <p:extLst>
      <p:ext uri="{BB962C8B-B14F-4D97-AF65-F5344CB8AC3E}">
        <p14:creationId xmlns:p14="http://schemas.microsoft.com/office/powerpoint/2010/main" val="315166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5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11425</TotalTime>
  <Words>7432</Words>
  <Application>Microsoft Office PowerPoint</Application>
  <PresentationFormat>Widescreen</PresentationFormat>
  <Paragraphs>839</Paragraphs>
  <Slides>58</Slides>
  <Notes>58</Notes>
  <HiddenSlides>3</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58</vt:i4>
      </vt:variant>
    </vt:vector>
  </HeadingPairs>
  <TitlesOfParts>
    <vt:vector size="72" baseType="lpstr">
      <vt:lpstr>Arial</vt:lpstr>
      <vt:lpstr>Calibre</vt:lpstr>
      <vt:lpstr>Calibre Medium</vt:lpstr>
      <vt:lpstr>Calibre Semibold</vt:lpstr>
      <vt:lpstr>Calibri</vt:lpstr>
      <vt:lpstr>Calibri Light</vt:lpstr>
      <vt:lpstr>Gill Sans</vt:lpstr>
      <vt:lpstr>Gill Sans SemiBold</vt:lpstr>
      <vt:lpstr>Helvetica Light</vt:lpstr>
      <vt:lpstr>Wingdings</vt:lpstr>
      <vt:lpstr>Office Theme</vt:lpstr>
      <vt:lpstr>Custom Design</vt:lpstr>
      <vt:lpstr>1_Custom Design</vt:lpstr>
      <vt:lpstr>2_Custom Design</vt:lpstr>
      <vt:lpstr>Regional SAE Workshop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Foundational SAE in Action      Foundational SAE Portfolio</vt:lpstr>
      <vt:lpstr>Foundational SAE in Action                 SAE Activity Guide</vt:lpstr>
      <vt:lpstr>Student Testimonies for Foundational SAE</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Isackson, Abby S</dc:creator>
  <cp:keywords/>
  <dc:description/>
  <cp:lastModifiedBy>Gossen, Larry</cp:lastModifiedBy>
  <cp:revision>343</cp:revision>
  <cp:lastPrinted>2019-05-31T02:30:14Z</cp:lastPrinted>
  <dcterms:created xsi:type="dcterms:W3CDTF">2019-04-11T18:01:46Z</dcterms:created>
  <dcterms:modified xsi:type="dcterms:W3CDTF">2019-08-26T17:12:05Z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459753DE-8B3B-498D-A3EA-769EDE1819C1</vt:lpwstr>
  </property>
  <property fmtid="{D5CDD505-2E9C-101B-9397-08002B2CF9AE}" pid="3" name="ArticulatePath">
    <vt:lpwstr>Facilitator Guide_Alpha_190430</vt:lpwstr>
  </property>
</Properties>
</file>