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2" r:id="rId3"/>
    <p:sldId id="267" r:id="rId4"/>
    <p:sldId id="268" r:id="rId5"/>
    <p:sldId id="265" r:id="rId6"/>
    <p:sldId id="263" r:id="rId7"/>
    <p:sldId id="257" r:id="rId8"/>
    <p:sldId id="260" r:id="rId9"/>
    <p:sldId id="271" r:id="rId10"/>
    <p:sldId id="258" r:id="rId11"/>
    <p:sldId id="259" r:id="rId12"/>
    <p:sldId id="261" r:id="rId13"/>
    <p:sldId id="264" r:id="rId14"/>
    <p:sldId id="269" r:id="rId15"/>
    <p:sldId id="270" r:id="rId16"/>
    <p:sldId id="272" r:id="rId17"/>
    <p:sldId id="275"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1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95" autoAdjust="0"/>
  </p:normalViewPr>
  <p:slideViewPr>
    <p:cSldViewPr snapToGrid="0" snapToObjects="1">
      <p:cViewPr varScale="1">
        <p:scale>
          <a:sx n="104" d="100"/>
          <a:sy n="104" d="100"/>
        </p:scale>
        <p:origin x="114" y="23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D9B89-0AEE-474D-8E1F-CE6DC15CA0B3}" type="datetimeFigureOut">
              <a:rPr lang="en-US" smtClean="0"/>
              <a:t>8/27/2019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A424C-0382-442A-9A1C-C8A84A2E363F}" type="slidenum">
              <a:rPr lang="en-US" smtClean="0"/>
              <a:t>‹#›</a:t>
            </a:fld>
            <a:endParaRPr lang="en-US"/>
          </a:p>
        </p:txBody>
      </p:sp>
    </p:spTree>
    <p:extLst>
      <p:ext uri="{BB962C8B-B14F-4D97-AF65-F5344CB8AC3E}">
        <p14:creationId xmlns:p14="http://schemas.microsoft.com/office/powerpoint/2010/main" val="3878311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Large- </a:t>
            </a:r>
            <a:r>
              <a:rPr lang="en-US" baseline="0" dirty="0" smtClean="0"/>
              <a:t>Nationally, almost 50,000 students in grades 4 and 8 will be involved in NAEP this year.</a:t>
            </a:r>
            <a:endParaRPr lang="en-US" dirty="0" smtClean="0"/>
          </a:p>
          <a:p>
            <a:r>
              <a:rPr lang="en-US" b="1" dirty="0" smtClean="0"/>
              <a:t>Nationally representative </a:t>
            </a:r>
            <a:r>
              <a:rPr lang="en-US" dirty="0" smtClean="0"/>
              <a:t>– a sample of students</a:t>
            </a:r>
            <a:r>
              <a:rPr lang="en-US" baseline="0" dirty="0" smtClean="0"/>
              <a:t> are chosen. Not every student takes NAEP. </a:t>
            </a:r>
            <a:r>
              <a:rPr lang="en-US" dirty="0" smtClean="0"/>
              <a:t>LOTS of money is involved.  Psychometrically</a:t>
            </a:r>
            <a:r>
              <a:rPr lang="en-US" baseline="0" dirty="0" smtClean="0"/>
              <a:t> sound. NAEP is very picky about how data is collected and submitted. </a:t>
            </a:r>
          </a:p>
          <a:p>
            <a:r>
              <a:rPr lang="en-US" b="1" baseline="0" dirty="0" smtClean="0"/>
              <a:t>The Nation’s Report Card is a website where NAEP results are reported.</a:t>
            </a:r>
            <a:endParaRPr lang="en-US" b="1" dirty="0"/>
          </a:p>
        </p:txBody>
      </p:sp>
      <p:sp>
        <p:nvSpPr>
          <p:cNvPr id="4" name="Slide Number Placeholder 3"/>
          <p:cNvSpPr>
            <a:spLocks noGrp="1"/>
          </p:cNvSpPr>
          <p:nvPr>
            <p:ph type="sldNum" sz="quarter" idx="10"/>
          </p:nvPr>
        </p:nvSpPr>
        <p:spPr/>
        <p:txBody>
          <a:bodyPr/>
          <a:lstStyle/>
          <a:p>
            <a:fld id="{8FDA424C-0382-442A-9A1C-C8A84A2E363F}" type="slidenum">
              <a:rPr lang="en-US" smtClean="0"/>
              <a:t>3</a:t>
            </a:fld>
            <a:endParaRPr lang="en-US"/>
          </a:p>
        </p:txBody>
      </p:sp>
    </p:spTree>
    <p:extLst>
      <p:ext uri="{BB962C8B-B14F-4D97-AF65-F5344CB8AC3E}">
        <p14:creationId xmlns:p14="http://schemas.microsoft.com/office/powerpoint/2010/main" val="140959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15</a:t>
            </a:fld>
            <a:endParaRPr lang="en-US"/>
          </a:p>
        </p:txBody>
      </p:sp>
    </p:spTree>
    <p:extLst>
      <p:ext uri="{BB962C8B-B14F-4D97-AF65-F5344CB8AC3E}">
        <p14:creationId xmlns:p14="http://schemas.microsoft.com/office/powerpoint/2010/main" val="949088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Statewide Assessment</a:t>
            </a:r>
            <a:r>
              <a:rPr lang="en-US" baseline="0" dirty="0" smtClean="0"/>
              <a:t> landing page. You can access the NAEP pages from here.</a:t>
            </a:r>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16</a:t>
            </a:fld>
            <a:endParaRPr lang="en-US"/>
          </a:p>
        </p:txBody>
      </p:sp>
    </p:spTree>
    <p:extLst>
      <p:ext uri="{BB962C8B-B14F-4D97-AF65-F5344CB8AC3E}">
        <p14:creationId xmlns:p14="http://schemas.microsoft.com/office/powerpoint/2010/main" val="3005969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NAEP Landing page </a:t>
            </a:r>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17</a:t>
            </a:fld>
            <a:endParaRPr lang="en-US"/>
          </a:p>
        </p:txBody>
      </p:sp>
    </p:spTree>
    <p:extLst>
      <p:ext uri="{BB962C8B-B14F-4D97-AF65-F5344CB8AC3E}">
        <p14:creationId xmlns:p14="http://schemas.microsoft.com/office/powerpoint/2010/main" val="838280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a:t>
            </a:r>
            <a:r>
              <a:rPr lang="en-US" smtClean="0"/>
              <a:t>contact information</a:t>
            </a:r>
            <a:endParaRPr lang="en-US"/>
          </a:p>
        </p:txBody>
      </p:sp>
      <p:sp>
        <p:nvSpPr>
          <p:cNvPr id="4" name="Slide Number Placeholder 3"/>
          <p:cNvSpPr>
            <a:spLocks noGrp="1"/>
          </p:cNvSpPr>
          <p:nvPr>
            <p:ph type="sldNum" sz="quarter" idx="10"/>
          </p:nvPr>
        </p:nvSpPr>
        <p:spPr/>
        <p:txBody>
          <a:bodyPr/>
          <a:lstStyle/>
          <a:p>
            <a:fld id="{8FDA424C-0382-442A-9A1C-C8A84A2E363F}" type="slidenum">
              <a:rPr lang="en-US" smtClean="0"/>
              <a:t>18</a:t>
            </a:fld>
            <a:endParaRPr lang="en-US"/>
          </a:p>
        </p:txBody>
      </p:sp>
    </p:spTree>
    <p:extLst>
      <p:ext uri="{BB962C8B-B14F-4D97-AF65-F5344CB8AC3E}">
        <p14:creationId xmlns:p14="http://schemas.microsoft.com/office/powerpoint/2010/main" val="59356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 believe</a:t>
            </a:r>
            <a:r>
              <a:rPr lang="en-US" baseline="0" dirty="0" smtClean="0"/>
              <a:t> that NAEP is a bell that helps us keep our focus on education, motivates policy makers and elected officials to commit financial backing to provide a quality education.</a:t>
            </a:r>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4</a:t>
            </a:fld>
            <a:endParaRPr lang="en-US"/>
          </a:p>
        </p:txBody>
      </p:sp>
    </p:spTree>
    <p:extLst>
      <p:ext uri="{BB962C8B-B14F-4D97-AF65-F5344CB8AC3E}">
        <p14:creationId xmlns:p14="http://schemas.microsoft.com/office/powerpoint/2010/main" val="66443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Student identities are kept strictly confidential.</a:t>
            </a:r>
          </a:p>
          <a:p>
            <a:r>
              <a:rPr lang="en-US" dirty="0" smtClean="0"/>
              <a:t>Contextual data comes from the questionnaires</a:t>
            </a:r>
            <a:r>
              <a:rPr lang="en-US" baseline="0" dirty="0" smtClean="0"/>
              <a:t> students answer. The survey asks about their home, their classroom and their experiences.</a:t>
            </a:r>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5</a:t>
            </a:fld>
            <a:endParaRPr lang="en-US"/>
          </a:p>
        </p:txBody>
      </p:sp>
    </p:spTree>
    <p:extLst>
      <p:ext uri="{BB962C8B-B14F-4D97-AF65-F5344CB8AC3E}">
        <p14:creationId xmlns:p14="http://schemas.microsoft.com/office/powerpoint/2010/main" val="76369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During</a:t>
            </a:r>
            <a:r>
              <a:rPr lang="en-US" b="1" baseline="0" dirty="0" smtClean="0">
                <a:solidFill>
                  <a:srgbClr val="FF0000"/>
                </a:solidFill>
              </a:rPr>
              <a:t> odd numbered years, participation is required</a:t>
            </a:r>
            <a:r>
              <a:rPr lang="en-US" b="1" baseline="0" dirty="0" smtClean="0">
                <a:solidFill>
                  <a:srgbClr val="FF0000"/>
                </a:solidFill>
              </a:rPr>
              <a:t>. This year all state’s will get their 2019 NAEP data back probably around end of October or November. </a:t>
            </a:r>
          </a:p>
          <a:p>
            <a:r>
              <a:rPr lang="en-US" b="1" baseline="0" dirty="0" smtClean="0"/>
              <a:t>No NAEP testing for districts this year 2020. (This test is given in the spring of that year.)</a:t>
            </a:r>
          </a:p>
          <a:p>
            <a:endParaRPr lang="en-US" b="1" dirty="0"/>
          </a:p>
        </p:txBody>
      </p:sp>
      <p:sp>
        <p:nvSpPr>
          <p:cNvPr id="4" name="Slide Number Placeholder 3"/>
          <p:cNvSpPr>
            <a:spLocks noGrp="1"/>
          </p:cNvSpPr>
          <p:nvPr>
            <p:ph type="sldNum" sz="quarter" idx="10"/>
          </p:nvPr>
        </p:nvSpPr>
        <p:spPr/>
        <p:txBody>
          <a:bodyPr/>
          <a:lstStyle/>
          <a:p>
            <a:fld id="{8FDA424C-0382-442A-9A1C-C8A84A2E363F}" type="slidenum">
              <a:rPr lang="en-US" smtClean="0"/>
              <a:t>7</a:t>
            </a:fld>
            <a:endParaRPr lang="en-US"/>
          </a:p>
        </p:txBody>
      </p:sp>
    </p:spTree>
    <p:extLst>
      <p:ext uri="{BB962C8B-B14F-4D97-AF65-F5344CB8AC3E}">
        <p14:creationId xmlns:p14="http://schemas.microsoft.com/office/powerpoint/2010/main" val="2392388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 participation enforced?</a:t>
            </a:r>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8</a:t>
            </a:fld>
            <a:endParaRPr lang="en-US"/>
          </a:p>
        </p:txBody>
      </p:sp>
    </p:spTree>
    <p:extLst>
      <p:ext uri="{BB962C8B-B14F-4D97-AF65-F5344CB8AC3E}">
        <p14:creationId xmlns:p14="http://schemas.microsoft.com/office/powerpoint/2010/main" val="108407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International studies compare the US</a:t>
            </a:r>
            <a:r>
              <a:rPr lang="en-US" baseline="0" dirty="0" smtClean="0"/>
              <a:t> with other countries.  Results are not reported at the state level. Here are just a few of the international studies</a:t>
            </a:r>
            <a:r>
              <a:rPr lang="en-US" b="1" baseline="0" dirty="0" smtClean="0"/>
              <a:t>.  Participation is optional.</a:t>
            </a:r>
            <a:endParaRPr lang="en-US" b="1" dirty="0"/>
          </a:p>
        </p:txBody>
      </p:sp>
      <p:sp>
        <p:nvSpPr>
          <p:cNvPr id="4" name="Slide Number Placeholder 3"/>
          <p:cNvSpPr>
            <a:spLocks noGrp="1"/>
          </p:cNvSpPr>
          <p:nvPr>
            <p:ph type="sldNum" sz="quarter" idx="10"/>
          </p:nvPr>
        </p:nvSpPr>
        <p:spPr/>
        <p:txBody>
          <a:bodyPr/>
          <a:lstStyle/>
          <a:p>
            <a:fld id="{8FDA424C-0382-442A-9A1C-C8A84A2E363F}" type="slidenum">
              <a:rPr lang="en-US" smtClean="0"/>
              <a:t>9</a:t>
            </a:fld>
            <a:endParaRPr lang="en-US"/>
          </a:p>
        </p:txBody>
      </p:sp>
    </p:spTree>
    <p:extLst>
      <p:ext uri="{BB962C8B-B14F-4D97-AF65-F5344CB8AC3E}">
        <p14:creationId xmlns:p14="http://schemas.microsoft.com/office/powerpoint/2010/main" val="457062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10</a:t>
            </a:fld>
            <a:endParaRPr lang="en-US"/>
          </a:p>
        </p:txBody>
      </p:sp>
    </p:spTree>
    <p:extLst>
      <p:ext uri="{BB962C8B-B14F-4D97-AF65-F5344CB8AC3E}">
        <p14:creationId xmlns:p14="http://schemas.microsoft.com/office/powerpoint/2010/main" val="280073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smtClean="0"/>
              <a:t>The sample group is </a:t>
            </a:r>
            <a:r>
              <a:rPr lang="en-US" b="1" dirty="0" smtClean="0"/>
              <a:t>representative</a:t>
            </a:r>
            <a:r>
              <a:rPr lang="en-US" b="1" baseline="0" dirty="0" smtClean="0"/>
              <a:t> of the state if the study yields state-level results, representative of the nation if the study yields national or international results</a:t>
            </a:r>
            <a:r>
              <a:rPr lang="en-US" baseline="0" dirty="0" smtClean="0"/>
              <a:t>.  </a:t>
            </a:r>
            <a:r>
              <a:rPr lang="en-US" dirty="0" smtClean="0"/>
              <a:t>Schools who have </a:t>
            </a:r>
            <a:r>
              <a:rPr lang="en-US" baseline="0" dirty="0" smtClean="0"/>
              <a:t>more students in a given subgroup may be chosen more often so that the number of schools tested remains manageable.</a:t>
            </a:r>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12</a:t>
            </a:fld>
            <a:endParaRPr lang="en-US"/>
          </a:p>
        </p:txBody>
      </p:sp>
    </p:spTree>
    <p:extLst>
      <p:ext uri="{BB962C8B-B14F-4D97-AF65-F5344CB8AC3E}">
        <p14:creationId xmlns:p14="http://schemas.microsoft.com/office/powerpoint/2010/main" val="2630161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See https://www.educationdive.com/news/report-says-naeps-proficiency-term-is-misleading/514842/  The</a:t>
            </a:r>
            <a:r>
              <a:rPr lang="en-US" baseline="0" dirty="0" smtClean="0"/>
              <a:t> Basic level is still on grade level.  NAEP calls these achievement levels “aspirational.”  Proficient is the “aspired” level at which they would hope all 4</a:t>
            </a:r>
            <a:r>
              <a:rPr lang="en-US" baseline="30000" dirty="0" smtClean="0"/>
              <a:t>th</a:t>
            </a:r>
            <a:r>
              <a:rPr lang="en-US" baseline="0" dirty="0" smtClean="0"/>
              <a:t> and 8</a:t>
            </a:r>
            <a:r>
              <a:rPr lang="en-US" baseline="30000" dirty="0" smtClean="0"/>
              <a:t>th</a:t>
            </a:r>
            <a:r>
              <a:rPr lang="en-US" baseline="0" dirty="0" smtClean="0"/>
              <a:t> graders will perform.</a:t>
            </a:r>
            <a:endParaRPr lang="en-US" dirty="0" smtClean="0"/>
          </a:p>
          <a:p>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13</a:t>
            </a:fld>
            <a:endParaRPr lang="en-US"/>
          </a:p>
        </p:txBody>
      </p:sp>
    </p:spTree>
    <p:extLst>
      <p:ext uri="{BB962C8B-B14F-4D97-AF65-F5344CB8AC3E}">
        <p14:creationId xmlns:p14="http://schemas.microsoft.com/office/powerpoint/2010/main" val="128592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C2092C-1839-3E42-9881-B1BC212151F0}"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8714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2092C-1839-3E42-9881-B1BC212151F0}"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98194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2092C-1839-3E42-9881-B1BC212151F0}"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380846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2092C-1839-3E42-9881-B1BC212151F0}"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6807" y="5102302"/>
            <a:ext cx="1110109" cy="1436611"/>
          </a:xfrm>
          <a:prstGeom prst="rect">
            <a:avLst/>
          </a:prstGeom>
        </p:spPr>
      </p:pic>
    </p:spTree>
    <p:extLst>
      <p:ext uri="{BB962C8B-B14F-4D97-AF65-F5344CB8AC3E}">
        <p14:creationId xmlns:p14="http://schemas.microsoft.com/office/powerpoint/2010/main" val="14210461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C2092C-1839-3E42-9881-B1BC212151F0}"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212521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C2092C-1839-3E42-9881-B1BC212151F0}"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01068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C2092C-1839-3E42-9881-B1BC212151F0}" type="datetimeFigureOut">
              <a:rPr lang="en-US" smtClean="0"/>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98271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C2092C-1839-3E42-9881-B1BC212151F0}" type="datetimeFigureOut">
              <a:rPr lang="en-US" smtClean="0"/>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28620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2092C-1839-3E42-9881-B1BC212151F0}" type="datetimeFigureOut">
              <a:rPr lang="en-US" smtClean="0"/>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256299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2092C-1839-3E42-9881-B1BC212151F0}"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68024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2092C-1839-3E42-9881-B1BC212151F0}"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355522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2092C-1839-3E42-9881-B1BC212151F0}" type="datetimeFigureOut">
              <a:rPr lang="en-US" smtClean="0"/>
              <a:t>8/27/2019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19839-9A15-9240-A47A-520DE2FBAC43}" type="slidenum">
              <a:rPr lang="en-US" smtClean="0"/>
              <a:t>‹#›</a:t>
            </a:fld>
            <a:endParaRPr lang="en-US"/>
          </a:p>
        </p:txBody>
      </p:sp>
    </p:spTree>
    <p:extLst>
      <p:ext uri="{BB962C8B-B14F-4D97-AF65-F5344CB8AC3E}">
        <p14:creationId xmlns:p14="http://schemas.microsoft.com/office/powerpoint/2010/main" val="4024169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ough@Nebraska.gov"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05569" y="2580314"/>
            <a:ext cx="6050621" cy="1862608"/>
          </a:xfrm>
        </p:spPr>
        <p:txBody>
          <a:bodyPr>
            <a:normAutofit/>
          </a:bodyPr>
          <a:lstStyle/>
          <a:p>
            <a:r>
              <a:rPr lang="en-US" dirty="0" smtClean="0">
                <a:solidFill>
                  <a:srgbClr val="001689"/>
                </a:solidFill>
                <a:latin typeface="Berlin Sans FB Demi" panose="020E0802020502020306" pitchFamily="34" charset="0"/>
              </a:rPr>
              <a:t>National Assessment of Educational Progress</a:t>
            </a:r>
            <a:endParaRPr lang="en-US" dirty="0">
              <a:solidFill>
                <a:srgbClr val="001689"/>
              </a:solidFill>
              <a:latin typeface="Berlin Sans FB Demi" panose="020E0802020502020306" pitchFamily="34" charset="0"/>
            </a:endParaRPr>
          </a:p>
        </p:txBody>
      </p:sp>
      <p:grpSp>
        <p:nvGrpSpPr>
          <p:cNvPr id="7" name="Group 6"/>
          <p:cNvGrpSpPr/>
          <p:nvPr/>
        </p:nvGrpSpPr>
        <p:grpSpPr>
          <a:xfrm>
            <a:off x="9315212" y="604161"/>
            <a:ext cx="1557061" cy="2063079"/>
            <a:chOff x="2909456" y="230909"/>
            <a:chExt cx="1782618" cy="2142836"/>
          </a:xfrm>
        </p:grpSpPr>
        <p:sp>
          <p:nvSpPr>
            <p:cNvPr id="5" name="Rectangle 4"/>
            <p:cNvSpPr/>
            <p:nvPr/>
          </p:nvSpPr>
          <p:spPr>
            <a:xfrm>
              <a:off x="2909456" y="230909"/>
              <a:ext cx="1782618" cy="214283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704" y="321194"/>
              <a:ext cx="1516296" cy="1962265"/>
            </a:xfrm>
            <a:prstGeom prst="rect">
              <a:avLst/>
            </a:prstGeom>
          </p:spPr>
        </p:pic>
      </p:grpSp>
      <p:sp>
        <p:nvSpPr>
          <p:cNvPr id="9" name="TextBox 8"/>
          <p:cNvSpPr txBox="1"/>
          <p:nvPr/>
        </p:nvSpPr>
        <p:spPr>
          <a:xfrm>
            <a:off x="5185130" y="5160304"/>
            <a:ext cx="4729021" cy="1200329"/>
          </a:xfrm>
          <a:prstGeom prst="rect">
            <a:avLst/>
          </a:prstGeom>
          <a:noFill/>
        </p:spPr>
        <p:txBody>
          <a:bodyPr wrap="square" rtlCol="0">
            <a:spAutoFit/>
          </a:bodyPr>
          <a:lstStyle/>
          <a:p>
            <a:r>
              <a:rPr lang="en-US" sz="2400" dirty="0" smtClean="0"/>
              <a:t>Rhonda True </a:t>
            </a:r>
            <a:endParaRPr lang="en-US" sz="2400" dirty="0"/>
          </a:p>
          <a:p>
            <a:r>
              <a:rPr lang="en-US" sz="2400" dirty="0" smtClean="0"/>
              <a:t>Interim Nebraska </a:t>
            </a:r>
            <a:r>
              <a:rPr lang="en-US" sz="2400" dirty="0"/>
              <a:t>NAEP Coordinator</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359" y="-150471"/>
            <a:ext cx="3129023" cy="3129023"/>
          </a:xfrm>
          <a:prstGeom prst="rect">
            <a:avLst/>
          </a:prstGeom>
        </p:spPr>
      </p:pic>
      <p:sp>
        <p:nvSpPr>
          <p:cNvPr id="11" name="TextBox 10"/>
          <p:cNvSpPr txBox="1"/>
          <p:nvPr/>
        </p:nvSpPr>
        <p:spPr>
          <a:xfrm>
            <a:off x="3062463" y="177093"/>
            <a:ext cx="5644119" cy="800219"/>
          </a:xfrm>
          <a:prstGeom prst="rect">
            <a:avLst/>
          </a:prstGeom>
          <a:noFill/>
        </p:spPr>
        <p:txBody>
          <a:bodyPr wrap="square" rtlCol="0">
            <a:spAutoFit/>
          </a:bodyPr>
          <a:lstStyle/>
          <a:p>
            <a:r>
              <a:rPr lang="en-US" sz="1400" dirty="0">
                <a:solidFill>
                  <a:schemeClr val="accent1">
                    <a:lumMod val="20000"/>
                    <a:lumOff val="80000"/>
                  </a:schemeClr>
                </a:solidFill>
              </a:rPr>
              <a:t>NDE Logo by Nebraska Department of Education is licensed under CC-BY 4.0</a:t>
            </a:r>
          </a:p>
          <a:p>
            <a:endParaRPr lang="en-US" dirty="0"/>
          </a:p>
        </p:txBody>
      </p:sp>
    </p:spTree>
    <p:extLst>
      <p:ext uri="{BB962C8B-B14F-4D97-AF65-F5344CB8AC3E}">
        <p14:creationId xmlns:p14="http://schemas.microsoft.com/office/powerpoint/2010/main" val="2178302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1689"/>
                </a:solidFill>
              </a:rPr>
              <a:t>My role…</a:t>
            </a:r>
            <a:endParaRPr lang="en-US" dirty="0">
              <a:solidFill>
                <a:srgbClr val="001689"/>
              </a:solidFill>
            </a:endParaRPr>
          </a:p>
        </p:txBody>
      </p:sp>
      <p:sp>
        <p:nvSpPr>
          <p:cNvPr id="3" name="Content Placeholder 2"/>
          <p:cNvSpPr>
            <a:spLocks noGrp="1"/>
          </p:cNvSpPr>
          <p:nvPr>
            <p:ph idx="1"/>
          </p:nvPr>
        </p:nvSpPr>
        <p:spPr>
          <a:xfrm>
            <a:off x="844952" y="2099389"/>
            <a:ext cx="9365848" cy="4026775"/>
          </a:xfrm>
        </p:spPr>
        <p:txBody>
          <a:bodyPr/>
          <a:lstStyle/>
          <a:p>
            <a:pPr marL="0" indent="0">
              <a:buNone/>
            </a:pPr>
            <a:r>
              <a:rPr lang="en-US" dirty="0" smtClean="0"/>
              <a:t>To facilitate the process by being a communicator and a resource and to make this the best experience possible for the schools that are in the sample.</a:t>
            </a:r>
            <a:endParaRPr lang="en-US" dirty="0"/>
          </a:p>
        </p:txBody>
      </p:sp>
    </p:spTree>
    <p:extLst>
      <p:ext uri="{BB962C8B-B14F-4D97-AF65-F5344CB8AC3E}">
        <p14:creationId xmlns:p14="http://schemas.microsoft.com/office/powerpoint/2010/main" val="2412389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972809"/>
            <a:ext cx="8229600" cy="1143000"/>
          </a:xfrm>
        </p:spPr>
        <p:txBody>
          <a:bodyPr>
            <a:normAutofit fontScale="90000"/>
          </a:bodyPr>
          <a:lstStyle/>
          <a:p>
            <a:pPr algn="l"/>
            <a:r>
              <a:rPr lang="en-US" dirty="0" smtClean="0">
                <a:solidFill>
                  <a:srgbClr val="FFFFFF"/>
                </a:solidFill>
              </a:rPr>
              <a:t>Why are some schools chosen more than others?</a:t>
            </a:r>
            <a:endParaRPr lang="en-US" dirty="0">
              <a:solidFill>
                <a:srgbClr val="FFFFFF"/>
              </a:solidFill>
            </a:endParaRPr>
          </a:p>
        </p:txBody>
      </p:sp>
      <p:sp>
        <p:nvSpPr>
          <p:cNvPr id="3" name="Rectangle 2"/>
          <p:cNvSpPr/>
          <p:nvPr/>
        </p:nvSpPr>
        <p:spPr>
          <a:xfrm>
            <a:off x="10637134" y="5023167"/>
            <a:ext cx="1307939" cy="1644858"/>
          </a:xfrm>
          <a:prstGeom prst="rect">
            <a:avLst/>
          </a:prstGeom>
          <a:solidFill>
            <a:srgbClr val="2531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435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Stratified Random Sampling</a:t>
            </a:r>
            <a:endParaRPr lang="en-US" dirty="0"/>
          </a:p>
        </p:txBody>
      </p:sp>
      <p:pic>
        <p:nvPicPr>
          <p:cNvPr id="1026" name="Picture 2" descr="https://c6.staticflickr.com/9/8452/7939520322_1a31fee0ca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191" y="1179310"/>
            <a:ext cx="8047844" cy="5369422"/>
          </a:xfrm>
          <a:prstGeom prst="rect">
            <a:avLst/>
          </a:prstGeom>
          <a:solidFill>
            <a:schemeClr val="tx2"/>
          </a:solidFill>
          <a:ln>
            <a:solidFill>
              <a:schemeClr val="tx2"/>
            </a:solidFill>
          </a:ln>
          <a:extLst/>
        </p:spPr>
      </p:pic>
      <p:sp>
        <p:nvSpPr>
          <p:cNvPr id="4" name="TextBox 3"/>
          <p:cNvSpPr txBox="1"/>
          <p:nvPr/>
        </p:nvSpPr>
        <p:spPr>
          <a:xfrm>
            <a:off x="2156959" y="6548732"/>
            <a:ext cx="8724122" cy="276999"/>
          </a:xfrm>
          <a:prstGeom prst="rect">
            <a:avLst/>
          </a:prstGeom>
          <a:noFill/>
        </p:spPr>
        <p:txBody>
          <a:bodyPr wrap="square" rtlCol="0">
            <a:spAutoFit/>
          </a:bodyPr>
          <a:lstStyle/>
          <a:p>
            <a:r>
              <a:rPr lang="en-US" sz="1200" dirty="0"/>
              <a:t>"Nebraska State Fair: World record tractor parade" by Visit Grand Island is licensed under CC BY 2.0</a:t>
            </a:r>
          </a:p>
        </p:txBody>
      </p:sp>
      <p:sp>
        <p:nvSpPr>
          <p:cNvPr id="5" name="Rectangle 4"/>
          <p:cNvSpPr/>
          <p:nvPr/>
        </p:nvSpPr>
        <p:spPr>
          <a:xfrm rot="20038272">
            <a:off x="3613351" y="3116624"/>
            <a:ext cx="5189241" cy="923330"/>
          </a:xfrm>
          <a:prstGeom prst="rect">
            <a:avLst/>
          </a:prstGeom>
          <a:solidFill>
            <a:schemeClr val="bg1"/>
          </a:solidFill>
        </p:spPr>
        <p:txBody>
          <a:bodyPr wrap="none" lIns="91440" tIns="45720" rIns="91440" bIns="45720">
            <a:spAutoFit/>
          </a:bodyPr>
          <a:lstStyle/>
          <a:p>
            <a:pPr algn="ctr"/>
            <a:r>
              <a:rPr lang="en-US" sz="5400" b="1" dirty="0">
                <a:ln w="10160">
                  <a:solidFill>
                    <a:schemeClr val="tx1"/>
                  </a:solidFill>
                  <a:prstDash val="solid"/>
                </a:ln>
                <a:effectLst>
                  <a:outerShdw blurRad="38100" dist="22860" dir="5400000" algn="tl" rotWithShape="0">
                    <a:srgbClr val="000000">
                      <a:alpha val="30000"/>
                    </a:srgbClr>
                  </a:outerShdw>
                </a:effectLst>
              </a:rPr>
              <a:t>Representative</a:t>
            </a:r>
          </a:p>
        </p:txBody>
      </p:sp>
      <p:sp>
        <p:nvSpPr>
          <p:cNvPr id="6" name="Rectangle 5"/>
          <p:cNvSpPr/>
          <p:nvPr/>
        </p:nvSpPr>
        <p:spPr>
          <a:xfrm>
            <a:off x="3212138" y="1151150"/>
            <a:ext cx="5484194"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rgbClr val="FFFF00"/>
                </a:solidFill>
              </a:rPr>
              <a:t>free and reduced lunch</a:t>
            </a:r>
          </a:p>
        </p:txBody>
      </p:sp>
      <p:sp>
        <p:nvSpPr>
          <p:cNvPr id="8" name="Rectangle 7"/>
          <p:cNvSpPr/>
          <p:nvPr/>
        </p:nvSpPr>
        <p:spPr>
          <a:xfrm>
            <a:off x="3826558" y="5210762"/>
            <a:ext cx="3347391"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race/ethnicity</a:t>
            </a:r>
          </a:p>
        </p:txBody>
      </p:sp>
      <p:sp>
        <p:nvSpPr>
          <p:cNvPr id="9" name="Rectangle 8"/>
          <p:cNvSpPr/>
          <p:nvPr/>
        </p:nvSpPr>
        <p:spPr>
          <a:xfrm>
            <a:off x="7792078" y="4278545"/>
            <a:ext cx="1808508"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6"/>
                </a:solidFill>
              </a:rPr>
              <a:t>gender</a:t>
            </a:r>
          </a:p>
        </p:txBody>
      </p:sp>
      <p:sp>
        <p:nvSpPr>
          <p:cNvPr id="10" name="Rectangle 9"/>
          <p:cNvSpPr/>
          <p:nvPr/>
        </p:nvSpPr>
        <p:spPr>
          <a:xfrm>
            <a:off x="7451664" y="3348148"/>
            <a:ext cx="2226893"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ELL status</a:t>
            </a:r>
          </a:p>
        </p:txBody>
      </p:sp>
      <p:sp>
        <p:nvSpPr>
          <p:cNvPr id="11" name="Rectangle 10"/>
          <p:cNvSpPr/>
          <p:nvPr/>
        </p:nvSpPr>
        <p:spPr>
          <a:xfrm>
            <a:off x="1910275" y="2463643"/>
            <a:ext cx="4272323"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bg1"/>
                </a:solidFill>
              </a:rPr>
              <a:t>special education</a:t>
            </a:r>
          </a:p>
        </p:txBody>
      </p:sp>
      <p:sp>
        <p:nvSpPr>
          <p:cNvPr id="12" name="Rectangle 11"/>
          <p:cNvSpPr/>
          <p:nvPr/>
        </p:nvSpPr>
        <p:spPr>
          <a:xfrm>
            <a:off x="8110273" y="1776283"/>
            <a:ext cx="1172117"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rPr>
              <a:t>rural</a:t>
            </a:r>
          </a:p>
        </p:txBody>
      </p:sp>
      <p:sp>
        <p:nvSpPr>
          <p:cNvPr id="13" name="Rectangle 12"/>
          <p:cNvSpPr/>
          <p:nvPr/>
        </p:nvSpPr>
        <p:spPr>
          <a:xfrm>
            <a:off x="1967191" y="1817312"/>
            <a:ext cx="1495923"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rPr>
              <a:t>urban</a:t>
            </a:r>
          </a:p>
        </p:txBody>
      </p:sp>
    </p:spTree>
    <p:extLst>
      <p:ext uri="{BB962C8B-B14F-4D97-AF65-F5344CB8AC3E}">
        <p14:creationId xmlns:p14="http://schemas.microsoft.com/office/powerpoint/2010/main" val="111385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 Levels Differ</a:t>
            </a:r>
            <a:endParaRPr lang="en-US" dirty="0"/>
          </a:p>
        </p:txBody>
      </p:sp>
      <p:sp>
        <p:nvSpPr>
          <p:cNvPr id="3" name="Content Placeholder 2"/>
          <p:cNvSpPr>
            <a:spLocks noGrp="1"/>
          </p:cNvSpPr>
          <p:nvPr>
            <p:ph idx="1"/>
          </p:nvPr>
        </p:nvSpPr>
        <p:spPr>
          <a:xfrm>
            <a:off x="1676402" y="2625435"/>
            <a:ext cx="3542145" cy="3858491"/>
          </a:xfrm>
        </p:spPr>
        <p:txBody>
          <a:bodyPr/>
          <a:lstStyle/>
          <a:p>
            <a:pPr marL="0" indent="0" algn="r">
              <a:buNone/>
            </a:pPr>
            <a:r>
              <a:rPr lang="en-US" dirty="0" smtClean="0"/>
              <a:t>CCR Benchmark</a:t>
            </a:r>
          </a:p>
          <a:p>
            <a:pPr marL="0" indent="0" algn="r">
              <a:buNone/>
            </a:pPr>
            <a:endParaRPr lang="en-US" dirty="0"/>
          </a:p>
          <a:p>
            <a:pPr marL="0" indent="0" algn="r">
              <a:buNone/>
            </a:pPr>
            <a:r>
              <a:rPr lang="en-US" dirty="0" smtClean="0"/>
              <a:t>On Track</a:t>
            </a:r>
          </a:p>
          <a:p>
            <a:pPr marL="0" indent="0" algn="r">
              <a:buNone/>
            </a:pPr>
            <a:endParaRPr lang="en-US" dirty="0"/>
          </a:p>
          <a:p>
            <a:pPr marL="0" indent="0" algn="r">
              <a:buNone/>
            </a:pPr>
            <a:r>
              <a:rPr lang="en-US" dirty="0" smtClean="0"/>
              <a:t>Developing</a:t>
            </a:r>
            <a:endParaRPr lang="en-US" dirty="0"/>
          </a:p>
        </p:txBody>
      </p:sp>
      <p:sp>
        <p:nvSpPr>
          <p:cNvPr id="4" name="Content Placeholder 2"/>
          <p:cNvSpPr txBox="1">
            <a:spLocks/>
          </p:cNvSpPr>
          <p:nvPr/>
        </p:nvSpPr>
        <p:spPr>
          <a:xfrm>
            <a:off x="8077200" y="2625434"/>
            <a:ext cx="2784764" cy="38584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Advanced</a:t>
            </a:r>
          </a:p>
          <a:p>
            <a:pPr marL="0" indent="0">
              <a:buNone/>
            </a:pPr>
            <a:endParaRPr lang="en-US" dirty="0"/>
          </a:p>
          <a:p>
            <a:pPr marL="0" indent="0">
              <a:buNone/>
            </a:pPr>
            <a:r>
              <a:rPr lang="en-US" dirty="0"/>
              <a:t>Proficient</a:t>
            </a:r>
          </a:p>
          <a:p>
            <a:pPr marL="0" indent="0">
              <a:buNone/>
            </a:pPr>
            <a:endParaRPr lang="en-US" dirty="0"/>
          </a:p>
          <a:p>
            <a:pPr marL="0" indent="0">
              <a:buNone/>
            </a:pPr>
            <a:r>
              <a:rPr lang="en-US" dirty="0"/>
              <a:t>Basic</a:t>
            </a:r>
          </a:p>
        </p:txBody>
      </p:sp>
      <p:sp>
        <p:nvSpPr>
          <p:cNvPr id="5" name="Left-Right Arrow 4"/>
          <p:cNvSpPr/>
          <p:nvPr/>
        </p:nvSpPr>
        <p:spPr>
          <a:xfrm>
            <a:off x="5158510" y="3491345"/>
            <a:ext cx="2918690" cy="110027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 not compare </a:t>
            </a:r>
            <a:endParaRPr lang="en-US" dirty="0"/>
          </a:p>
        </p:txBody>
      </p:sp>
      <p:sp>
        <p:nvSpPr>
          <p:cNvPr id="7" name="Left-Right Arrow 6"/>
          <p:cNvSpPr/>
          <p:nvPr/>
        </p:nvSpPr>
        <p:spPr>
          <a:xfrm>
            <a:off x="5098471" y="2407226"/>
            <a:ext cx="2918690" cy="107141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 not compare</a:t>
            </a:r>
            <a:endParaRPr lang="en-US" dirty="0"/>
          </a:p>
        </p:txBody>
      </p:sp>
      <p:sp>
        <p:nvSpPr>
          <p:cNvPr id="9" name="Left-Right Arrow 8"/>
          <p:cNvSpPr/>
          <p:nvPr/>
        </p:nvSpPr>
        <p:spPr>
          <a:xfrm>
            <a:off x="5176983" y="4757879"/>
            <a:ext cx="2918690" cy="107141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 not compare </a:t>
            </a:r>
            <a:endParaRPr lang="en-US" dirty="0"/>
          </a:p>
        </p:txBody>
      </p:sp>
      <p:sp>
        <p:nvSpPr>
          <p:cNvPr id="11" name="TextBox 10"/>
          <p:cNvSpPr txBox="1"/>
          <p:nvPr/>
        </p:nvSpPr>
        <p:spPr>
          <a:xfrm>
            <a:off x="3186547" y="1616213"/>
            <a:ext cx="2309091" cy="707886"/>
          </a:xfrm>
          <a:prstGeom prst="rect">
            <a:avLst/>
          </a:prstGeom>
          <a:noFill/>
        </p:spPr>
        <p:txBody>
          <a:bodyPr wrap="square" rtlCol="0">
            <a:spAutoFit/>
          </a:bodyPr>
          <a:lstStyle/>
          <a:p>
            <a:r>
              <a:rPr lang="en-US" sz="4000" dirty="0" smtClean="0">
                <a:solidFill>
                  <a:srgbClr val="FF0000"/>
                </a:solidFill>
              </a:rPr>
              <a:t>NSCAS</a:t>
            </a:r>
            <a:endParaRPr lang="en-US" sz="4000" dirty="0">
              <a:solidFill>
                <a:srgbClr val="FF0000"/>
              </a:solidFill>
            </a:endParaRPr>
          </a:p>
        </p:txBody>
      </p:sp>
      <p:sp>
        <p:nvSpPr>
          <p:cNvPr id="12" name="TextBox 11"/>
          <p:cNvSpPr txBox="1"/>
          <p:nvPr/>
        </p:nvSpPr>
        <p:spPr>
          <a:xfrm>
            <a:off x="8358910" y="1623138"/>
            <a:ext cx="2309091" cy="707886"/>
          </a:xfrm>
          <a:prstGeom prst="rect">
            <a:avLst/>
          </a:prstGeom>
          <a:noFill/>
        </p:spPr>
        <p:txBody>
          <a:bodyPr wrap="square" rtlCol="0">
            <a:spAutoFit/>
          </a:bodyPr>
          <a:lstStyle/>
          <a:p>
            <a:r>
              <a:rPr lang="en-US" sz="4000" dirty="0">
                <a:solidFill>
                  <a:srgbClr val="FF0000"/>
                </a:solidFill>
              </a:rPr>
              <a:t>NAEP</a:t>
            </a:r>
          </a:p>
        </p:txBody>
      </p:sp>
      <p:sp>
        <p:nvSpPr>
          <p:cNvPr id="10" name="TextBox 9"/>
          <p:cNvSpPr txBox="1"/>
          <p:nvPr/>
        </p:nvSpPr>
        <p:spPr>
          <a:xfrm>
            <a:off x="5689599" y="1616213"/>
            <a:ext cx="3722255" cy="4795358"/>
          </a:xfrm>
          <a:prstGeom prst="rect">
            <a:avLst/>
          </a:prstGeom>
          <a:noFill/>
        </p:spPr>
        <p:txBody>
          <a:bodyPr wrap="square" rtlCol="0">
            <a:spAutoFit/>
          </a:bodyPr>
          <a:lstStyle/>
          <a:p>
            <a:r>
              <a:rPr lang="en-US" sz="29600" dirty="0" smtClean="0">
                <a:solidFill>
                  <a:srgbClr val="FF0000"/>
                </a:solidFill>
              </a:rPr>
              <a:t>x</a:t>
            </a:r>
            <a:endParaRPr lang="en-US" sz="29600" dirty="0">
              <a:solidFill>
                <a:srgbClr val="FF0000"/>
              </a:solidFill>
            </a:endParaRPr>
          </a:p>
        </p:txBody>
      </p:sp>
    </p:spTree>
    <p:extLst>
      <p:ext uri="{BB962C8B-B14F-4D97-AF65-F5344CB8AC3E}">
        <p14:creationId xmlns:p14="http://schemas.microsoft.com/office/powerpoint/2010/main" val="4270324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972809"/>
            <a:ext cx="8229600" cy="1143000"/>
          </a:xfrm>
        </p:spPr>
        <p:txBody>
          <a:bodyPr>
            <a:normAutofit fontScale="90000"/>
          </a:bodyPr>
          <a:lstStyle/>
          <a:p>
            <a:pPr algn="l"/>
            <a:r>
              <a:rPr lang="en-US" dirty="0" smtClean="0">
                <a:solidFill>
                  <a:srgbClr val="FFFFFF"/>
                </a:solidFill>
              </a:rPr>
              <a:t>How can DACs support NAEP?</a:t>
            </a:r>
            <a:endParaRPr lang="en-US" dirty="0">
              <a:solidFill>
                <a:srgbClr val="FFFFFF"/>
              </a:solidFill>
            </a:endParaRPr>
          </a:p>
        </p:txBody>
      </p:sp>
    </p:spTree>
    <p:extLst>
      <p:ext uri="{BB962C8B-B14F-4D97-AF65-F5344CB8AC3E}">
        <p14:creationId xmlns:p14="http://schemas.microsoft.com/office/powerpoint/2010/main" val="1960117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DACs help?</a:t>
            </a:r>
            <a:endParaRPr lang="en-US" dirty="0"/>
          </a:p>
        </p:txBody>
      </p:sp>
      <p:sp>
        <p:nvSpPr>
          <p:cNvPr id="3" name="Content Placeholder 2"/>
          <p:cNvSpPr>
            <a:spLocks noGrp="1"/>
          </p:cNvSpPr>
          <p:nvPr>
            <p:ph idx="1"/>
          </p:nvPr>
        </p:nvSpPr>
        <p:spPr/>
        <p:txBody>
          <a:bodyPr>
            <a:normAutofit/>
          </a:bodyPr>
          <a:lstStyle/>
          <a:p>
            <a:r>
              <a:rPr lang="en-US" dirty="0" smtClean="0"/>
              <a:t>Where NAEP is concerned, be positive!</a:t>
            </a:r>
          </a:p>
          <a:p>
            <a:endParaRPr lang="en-US" dirty="0" smtClean="0"/>
          </a:p>
          <a:p>
            <a:r>
              <a:rPr lang="en-US" dirty="0" smtClean="0"/>
              <a:t>Remind principals and school coordinators to complete the tasks required.</a:t>
            </a:r>
          </a:p>
          <a:p>
            <a:endParaRPr lang="en-US" dirty="0"/>
          </a:p>
          <a:p>
            <a:r>
              <a:rPr lang="en-US" dirty="0" smtClean="0"/>
              <a:t>During even numbered years, when NAEP is optional, communicate to schools that participation is not required.</a:t>
            </a:r>
          </a:p>
          <a:p>
            <a:endParaRPr lang="en-US" dirty="0"/>
          </a:p>
        </p:txBody>
      </p:sp>
    </p:spTree>
    <p:extLst>
      <p:ext uri="{BB962C8B-B14F-4D97-AF65-F5344CB8AC3E}">
        <p14:creationId xmlns:p14="http://schemas.microsoft.com/office/powerpoint/2010/main" val="497282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46" y="1342886"/>
            <a:ext cx="10780426" cy="5300982"/>
          </a:xfrm>
          <a:prstGeom prst="rect">
            <a:avLst/>
          </a:prstGeom>
        </p:spPr>
      </p:pic>
      <p:sp>
        <p:nvSpPr>
          <p:cNvPr id="3" name="Title 1"/>
          <p:cNvSpPr txBox="1">
            <a:spLocks/>
          </p:cNvSpPr>
          <p:nvPr/>
        </p:nvSpPr>
        <p:spPr>
          <a:xfrm>
            <a:off x="1981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t>NAEP Website</a:t>
            </a:r>
            <a:endParaRPr lang="en-US" dirty="0"/>
          </a:p>
        </p:txBody>
      </p:sp>
    </p:spTree>
    <p:extLst>
      <p:ext uri="{BB962C8B-B14F-4D97-AF65-F5344CB8AC3E}">
        <p14:creationId xmlns:p14="http://schemas.microsoft.com/office/powerpoint/2010/main" val="612198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7213" y="787300"/>
            <a:ext cx="8586787" cy="5884497"/>
          </a:xfrm>
          <a:prstGeom prst="rect">
            <a:avLst/>
          </a:prstGeom>
        </p:spPr>
        <p:style>
          <a:lnRef idx="2">
            <a:schemeClr val="dk1"/>
          </a:lnRef>
          <a:fillRef idx="1">
            <a:schemeClr val="lt1"/>
          </a:fillRef>
          <a:effectRef idx="0">
            <a:schemeClr val="dk1"/>
          </a:effectRef>
          <a:fontRef idx="minor">
            <a:schemeClr val="dk1"/>
          </a:fontRef>
        </p:style>
      </p:pic>
      <p:sp>
        <p:nvSpPr>
          <p:cNvPr id="4" name="Oval 3"/>
          <p:cNvSpPr/>
          <p:nvPr/>
        </p:nvSpPr>
        <p:spPr>
          <a:xfrm>
            <a:off x="4442691" y="3186545"/>
            <a:ext cx="1634836" cy="57265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627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617" y="2048719"/>
            <a:ext cx="9307975" cy="2563531"/>
          </a:xfrm>
        </p:spPr>
        <p:txBody>
          <a:bodyPr>
            <a:normAutofit fontScale="90000"/>
          </a:bodyPr>
          <a:lstStyle/>
          <a:p>
            <a:pPr algn="l"/>
            <a:r>
              <a:rPr lang="en-US" sz="6000" b="1" dirty="0" smtClean="0"/>
              <a:t>Rhonda True</a:t>
            </a:r>
            <a:br>
              <a:rPr lang="en-US" sz="6000" b="1" dirty="0" smtClean="0"/>
            </a:br>
            <a:r>
              <a:rPr lang="en-US" sz="6000" b="1" dirty="0" smtClean="0">
                <a:solidFill>
                  <a:schemeClr val="accent1"/>
                </a:solidFill>
              </a:rPr>
              <a:t>rhonda.true</a:t>
            </a:r>
            <a:r>
              <a:rPr lang="en-US" sz="6000" b="1" dirty="0" smtClean="0">
                <a:hlinkClick r:id="rId3"/>
              </a:rPr>
              <a:t>@nebraska.gov</a:t>
            </a:r>
            <a:r>
              <a:rPr lang="en-US" sz="6000" b="1" dirty="0" smtClean="0"/>
              <a:t/>
            </a:r>
            <a:br>
              <a:rPr lang="en-US" sz="6000" b="1" dirty="0" smtClean="0"/>
            </a:br>
            <a:r>
              <a:rPr lang="en-US" sz="6000" b="1" dirty="0" smtClean="0"/>
              <a:t>(402) </a:t>
            </a:r>
            <a:r>
              <a:rPr lang="en-US" sz="6000" b="1" dirty="0" smtClean="0"/>
              <a:t>471-2959</a:t>
            </a:r>
            <a:endParaRPr lang="en-US" sz="6000" b="1" dirty="0"/>
          </a:p>
        </p:txBody>
      </p:sp>
    </p:spTree>
    <p:extLst>
      <p:ext uri="{BB962C8B-B14F-4D97-AF65-F5344CB8AC3E}">
        <p14:creationId xmlns:p14="http://schemas.microsoft.com/office/powerpoint/2010/main" val="395751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Answered</a:t>
            </a:r>
            <a:endParaRPr lang="en-US" dirty="0"/>
          </a:p>
        </p:txBody>
      </p:sp>
      <p:sp>
        <p:nvSpPr>
          <p:cNvPr id="3" name="Content Placeholder 2"/>
          <p:cNvSpPr>
            <a:spLocks noGrp="1"/>
          </p:cNvSpPr>
          <p:nvPr>
            <p:ph idx="1"/>
          </p:nvPr>
        </p:nvSpPr>
        <p:spPr>
          <a:xfrm>
            <a:off x="1053296" y="1898248"/>
            <a:ext cx="10289894" cy="4890478"/>
          </a:xfrm>
        </p:spPr>
        <p:txBody>
          <a:bodyPr/>
          <a:lstStyle/>
          <a:p>
            <a:pPr>
              <a:spcBef>
                <a:spcPts val="0"/>
              </a:spcBef>
              <a:spcAft>
                <a:spcPts val="600"/>
              </a:spcAft>
            </a:pPr>
            <a:r>
              <a:rPr lang="en-US" dirty="0" smtClean="0"/>
              <a:t>What is NAEP?</a:t>
            </a:r>
          </a:p>
          <a:p>
            <a:pPr>
              <a:spcBef>
                <a:spcPts val="0"/>
              </a:spcBef>
              <a:spcAft>
                <a:spcPts val="600"/>
              </a:spcAft>
            </a:pPr>
            <a:r>
              <a:rPr lang="en-US" dirty="0" smtClean="0"/>
              <a:t>At what level </a:t>
            </a:r>
            <a:r>
              <a:rPr lang="en-US" dirty="0"/>
              <a:t>are results reported</a:t>
            </a:r>
            <a:r>
              <a:rPr lang="en-US" dirty="0" smtClean="0"/>
              <a:t>?</a:t>
            </a:r>
          </a:p>
          <a:p>
            <a:pPr>
              <a:spcBef>
                <a:spcPts val="0"/>
              </a:spcBef>
              <a:spcAft>
                <a:spcPts val="600"/>
              </a:spcAft>
            </a:pPr>
            <a:r>
              <a:rPr lang="en-US" dirty="0" smtClean="0"/>
              <a:t>Do schools have to participate in NAEP?</a:t>
            </a:r>
          </a:p>
          <a:p>
            <a:pPr>
              <a:spcBef>
                <a:spcPts val="0"/>
              </a:spcBef>
              <a:spcAft>
                <a:spcPts val="600"/>
              </a:spcAft>
            </a:pPr>
            <a:r>
              <a:rPr lang="en-US" dirty="0" smtClean="0"/>
              <a:t>Why are some schools chosen more than others?</a:t>
            </a:r>
          </a:p>
          <a:p>
            <a:pPr>
              <a:spcBef>
                <a:spcPts val="0"/>
              </a:spcBef>
              <a:spcAft>
                <a:spcPts val="600"/>
              </a:spcAft>
            </a:pPr>
            <a:r>
              <a:rPr lang="en-US" dirty="0" smtClean="0"/>
              <a:t>How can DACs support NAEP?</a:t>
            </a:r>
            <a:endParaRPr lang="en-US" dirty="0"/>
          </a:p>
        </p:txBody>
      </p:sp>
    </p:spTree>
    <p:extLst>
      <p:ext uri="{BB962C8B-B14F-4D97-AF65-F5344CB8AC3E}">
        <p14:creationId xmlns:p14="http://schemas.microsoft.com/office/powerpoint/2010/main" val="2259909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NAEP?</a:t>
            </a:r>
            <a:endParaRPr lang="en-US" dirty="0"/>
          </a:p>
        </p:txBody>
      </p:sp>
      <p:sp>
        <p:nvSpPr>
          <p:cNvPr id="3" name="Content Placeholder 2"/>
          <p:cNvSpPr>
            <a:spLocks noGrp="1"/>
          </p:cNvSpPr>
          <p:nvPr>
            <p:ph idx="1"/>
          </p:nvPr>
        </p:nvSpPr>
        <p:spPr>
          <a:xfrm>
            <a:off x="1263570" y="1713528"/>
            <a:ext cx="9664860" cy="4418661"/>
          </a:xfrm>
        </p:spPr>
        <p:txBody>
          <a:bodyPr>
            <a:normAutofit/>
          </a:bodyPr>
          <a:lstStyle/>
          <a:p>
            <a:pPr marL="0" indent="0">
              <a:lnSpc>
                <a:spcPct val="150000"/>
              </a:lnSpc>
              <a:buNone/>
            </a:pPr>
            <a:r>
              <a:rPr lang="en-US" dirty="0"/>
              <a:t>The National Assessment of Educational Progress (NAEP) is the largest </a:t>
            </a:r>
            <a:r>
              <a:rPr lang="en-US" b="1" dirty="0"/>
              <a:t>nationally representative </a:t>
            </a:r>
            <a:r>
              <a:rPr lang="en-US" dirty="0"/>
              <a:t>and continuing assessment of what America's students know and can do in various subject areas.</a:t>
            </a:r>
            <a:endParaRPr lang="en-US" sz="2400" dirty="0">
              <a:latin typeface="Arial Narrow" panose="020B0606020202030204" pitchFamily="34" charset="0"/>
            </a:endParaRPr>
          </a:p>
        </p:txBody>
      </p:sp>
      <p:sp>
        <p:nvSpPr>
          <p:cNvPr id="4" name="TextBox 3"/>
          <p:cNvSpPr txBox="1"/>
          <p:nvPr/>
        </p:nvSpPr>
        <p:spPr>
          <a:xfrm>
            <a:off x="6000479" y="5320253"/>
            <a:ext cx="5310910" cy="646331"/>
          </a:xfrm>
          <a:prstGeom prst="rect">
            <a:avLst/>
          </a:prstGeom>
          <a:noFill/>
        </p:spPr>
        <p:txBody>
          <a:bodyPr wrap="square" rtlCol="0">
            <a:spAutoFit/>
          </a:bodyPr>
          <a:lstStyle/>
          <a:p>
            <a:r>
              <a:rPr lang="en-US" dirty="0">
                <a:latin typeface="Arial Narrow" panose="020B0606020202030204" pitchFamily="34" charset="0"/>
              </a:rPr>
              <a:t>(Taken from </a:t>
            </a:r>
            <a:r>
              <a:rPr lang="en-US" i="1" dirty="0">
                <a:latin typeface="Arial Narrow" panose="020B0606020202030204" pitchFamily="34" charset="0"/>
              </a:rPr>
              <a:t>The Nation’s Report Card.)</a:t>
            </a: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280743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0129"/>
            <a:ext cx="8229600" cy="1143000"/>
          </a:xfrm>
        </p:spPr>
        <p:txBody>
          <a:bodyPr/>
          <a:lstStyle/>
          <a:p>
            <a:r>
              <a:rPr lang="en-US" dirty="0" smtClean="0"/>
              <a:t>What is NAEP?</a:t>
            </a:r>
            <a:endParaRPr lang="en-US" dirty="0"/>
          </a:p>
        </p:txBody>
      </p:sp>
      <p:sp>
        <p:nvSpPr>
          <p:cNvPr id="3" name="Content Placeholder 2"/>
          <p:cNvSpPr>
            <a:spLocks noGrp="1"/>
          </p:cNvSpPr>
          <p:nvPr>
            <p:ph idx="1"/>
          </p:nvPr>
        </p:nvSpPr>
        <p:spPr>
          <a:xfrm>
            <a:off x="729205" y="1707503"/>
            <a:ext cx="10174147" cy="4418661"/>
          </a:xfrm>
        </p:spPr>
        <p:txBody>
          <a:bodyPr>
            <a:noAutofit/>
          </a:bodyPr>
          <a:lstStyle/>
          <a:p>
            <a:pPr marL="0" indent="0">
              <a:lnSpc>
                <a:spcPct val="150000"/>
              </a:lnSpc>
              <a:buNone/>
            </a:pPr>
            <a:r>
              <a:rPr lang="en-US" sz="2800" dirty="0">
                <a:latin typeface="Arial Narrow" panose="020B0606020202030204" pitchFamily="34" charset="0"/>
              </a:rPr>
              <a:t>The Nation’s Report Card is a resource—a national wakeup call—because it offers a window into the state of our education system and what our children are learning. The results provide educators, policymakers, elected officials, and parents across the country with invaluable information regarding how our children are doing compared to other children in participating large urban districts, other states, and the nation. </a:t>
            </a:r>
            <a:r>
              <a:rPr lang="en-US" sz="2800" dirty="0" smtClean="0">
                <a:latin typeface="Arial Narrow" panose="020B0606020202030204" pitchFamily="34" charset="0"/>
              </a:rPr>
              <a:t> (</a:t>
            </a:r>
            <a:r>
              <a:rPr lang="en-US" sz="2800" dirty="0">
                <a:latin typeface="Arial Narrow" panose="020B0606020202030204" pitchFamily="34" charset="0"/>
              </a:rPr>
              <a:t>Taken from </a:t>
            </a:r>
            <a:r>
              <a:rPr lang="en-US" sz="2800" i="1" dirty="0">
                <a:latin typeface="Arial Narrow" panose="020B0606020202030204" pitchFamily="34" charset="0"/>
              </a:rPr>
              <a:t>The Nation’s Report Card.)</a:t>
            </a:r>
            <a:endParaRPr lang="en-US" sz="2800" dirty="0">
              <a:latin typeface="Arial Narrow" panose="020B0606020202030204" pitchFamily="34" charset="0"/>
            </a:endParaRPr>
          </a:p>
        </p:txBody>
      </p:sp>
    </p:spTree>
    <p:extLst>
      <p:ext uri="{BB962C8B-B14F-4D97-AF65-F5344CB8AC3E}">
        <p14:creationId xmlns:p14="http://schemas.microsoft.com/office/powerpoint/2010/main" val="3722285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600" y="717984"/>
            <a:ext cx="8229600" cy="1143000"/>
          </a:xfrm>
        </p:spPr>
        <p:txBody>
          <a:bodyPr/>
          <a:lstStyle/>
          <a:p>
            <a:r>
              <a:rPr lang="en-US" dirty="0" smtClean="0"/>
              <a:t>How are scores reported?</a:t>
            </a:r>
            <a:endParaRPr lang="en-US" dirty="0"/>
          </a:p>
        </p:txBody>
      </p:sp>
      <p:sp>
        <p:nvSpPr>
          <p:cNvPr id="3" name="Content Placeholder 2"/>
          <p:cNvSpPr>
            <a:spLocks noGrp="1"/>
          </p:cNvSpPr>
          <p:nvPr>
            <p:ph idx="1"/>
          </p:nvPr>
        </p:nvSpPr>
        <p:spPr>
          <a:xfrm>
            <a:off x="1319514" y="2087418"/>
            <a:ext cx="8891286" cy="4038745"/>
          </a:xfrm>
        </p:spPr>
        <p:txBody>
          <a:bodyPr>
            <a:normAutofit lnSpcReduction="10000"/>
          </a:bodyPr>
          <a:lstStyle/>
          <a:p>
            <a:r>
              <a:rPr lang="en-US" dirty="0" smtClean="0"/>
              <a:t>NOT at the school level</a:t>
            </a:r>
          </a:p>
          <a:p>
            <a:r>
              <a:rPr lang="en-US" dirty="0" smtClean="0"/>
              <a:t>NOT at the student level</a:t>
            </a:r>
          </a:p>
          <a:p>
            <a:r>
              <a:rPr lang="en-US" dirty="0" smtClean="0"/>
              <a:t>NOT tied to accountability</a:t>
            </a:r>
          </a:p>
          <a:p>
            <a:endParaRPr lang="en-US" dirty="0"/>
          </a:p>
          <a:p>
            <a:r>
              <a:rPr lang="en-US" i="1" dirty="0" smtClean="0"/>
              <a:t>Nation’s Report Card- </a:t>
            </a:r>
            <a:r>
              <a:rPr lang="en-US" dirty="0" smtClean="0"/>
              <a:t>aggregate data</a:t>
            </a:r>
          </a:p>
          <a:p>
            <a:r>
              <a:rPr lang="en-US" i="1" dirty="0"/>
              <a:t>Nation’s Report Card-</a:t>
            </a:r>
            <a:r>
              <a:rPr lang="en-US" dirty="0" smtClean="0"/>
              <a:t> subgroup data</a:t>
            </a:r>
          </a:p>
          <a:p>
            <a:r>
              <a:rPr lang="en-US" i="1" dirty="0"/>
              <a:t>Nation’s Report Card-</a:t>
            </a:r>
            <a:r>
              <a:rPr lang="en-US" dirty="0" smtClean="0"/>
              <a:t> contextual data</a:t>
            </a:r>
            <a:endParaRPr lang="en-US" dirty="0"/>
          </a:p>
        </p:txBody>
      </p:sp>
    </p:spTree>
    <p:extLst>
      <p:ext uri="{BB962C8B-B14F-4D97-AF65-F5344CB8AC3E}">
        <p14:creationId xmlns:p14="http://schemas.microsoft.com/office/powerpoint/2010/main" val="2582775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972809"/>
            <a:ext cx="8229600" cy="1143000"/>
          </a:xfrm>
        </p:spPr>
        <p:txBody>
          <a:bodyPr>
            <a:normAutofit/>
          </a:bodyPr>
          <a:lstStyle/>
          <a:p>
            <a:r>
              <a:rPr lang="en-US" dirty="0" smtClean="0">
                <a:solidFill>
                  <a:srgbClr val="FFFFFF"/>
                </a:solidFill>
              </a:rPr>
              <a:t>Is participation required?</a:t>
            </a:r>
            <a:endParaRPr lang="en-US" dirty="0">
              <a:solidFill>
                <a:srgbClr val="FFFFFF"/>
              </a:solidFill>
            </a:endParaRPr>
          </a:p>
        </p:txBody>
      </p:sp>
      <p:sp>
        <p:nvSpPr>
          <p:cNvPr id="3" name="Rectangle 2"/>
          <p:cNvSpPr/>
          <p:nvPr/>
        </p:nvSpPr>
        <p:spPr>
          <a:xfrm>
            <a:off x="10637134" y="5023167"/>
            <a:ext cx="1307939" cy="1644858"/>
          </a:xfrm>
          <a:prstGeom prst="rect">
            <a:avLst/>
          </a:prstGeom>
          <a:solidFill>
            <a:srgbClr val="2531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225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92780"/>
            <a:ext cx="8229599" cy="1143000"/>
          </a:xfrm>
        </p:spPr>
        <p:txBody>
          <a:bodyPr/>
          <a:lstStyle/>
          <a:p>
            <a:pPr algn="l"/>
            <a:r>
              <a:rPr lang="en-US" dirty="0" smtClean="0">
                <a:solidFill>
                  <a:srgbClr val="001689"/>
                </a:solidFill>
              </a:rPr>
              <a:t>Is Participation Required?   </a:t>
            </a:r>
            <a:endParaRPr lang="en-US" dirty="0">
              <a:solidFill>
                <a:srgbClr val="001689"/>
              </a:solidFill>
            </a:endParaRPr>
          </a:p>
        </p:txBody>
      </p:sp>
      <p:sp>
        <p:nvSpPr>
          <p:cNvPr id="3" name="Content Placeholder 2"/>
          <p:cNvSpPr>
            <a:spLocks noGrp="1"/>
          </p:cNvSpPr>
          <p:nvPr>
            <p:ph idx="1"/>
          </p:nvPr>
        </p:nvSpPr>
        <p:spPr>
          <a:xfrm>
            <a:off x="891250" y="1794076"/>
            <a:ext cx="9919503" cy="3775452"/>
          </a:xfrm>
        </p:spPr>
        <p:txBody>
          <a:bodyPr/>
          <a:lstStyle/>
          <a:p>
            <a:pPr marL="0" indent="0">
              <a:lnSpc>
                <a:spcPct val="150000"/>
              </a:lnSpc>
              <a:buNone/>
            </a:pPr>
            <a:r>
              <a:rPr lang="en-US" dirty="0" smtClean="0"/>
              <a:t>The United States Department of Education requires all states who receive Title 1 funding to participate in NAEP in reading and math every two years at fourth and eighth grades.</a:t>
            </a:r>
            <a:endParaRPr lang="en-US" dirty="0"/>
          </a:p>
        </p:txBody>
      </p:sp>
      <p:sp>
        <p:nvSpPr>
          <p:cNvPr id="4" name="Rectangle 3"/>
          <p:cNvSpPr/>
          <p:nvPr/>
        </p:nvSpPr>
        <p:spPr>
          <a:xfrm>
            <a:off x="891250" y="5394518"/>
            <a:ext cx="8417884" cy="923330"/>
          </a:xfrm>
          <a:prstGeom prst="rect">
            <a:avLst/>
          </a:prstGeom>
          <a:noFill/>
        </p:spPr>
        <p:txBody>
          <a:bodyPr wrap="square" lIns="91440" tIns="45720" rIns="91440" bIns="45720">
            <a:spAutoFit/>
          </a:bodyPr>
          <a:lstStyle/>
          <a:p>
            <a:pPr algn="ctr"/>
            <a:r>
              <a:rPr lang="en-US" sz="5400" b="1" spc="50" dirty="0">
                <a:ln w="0"/>
                <a:solidFill>
                  <a:schemeClr val="bg1">
                    <a:lumMod val="85000"/>
                  </a:schemeClr>
                </a:solidFill>
                <a:effectLst>
                  <a:innerShdw blurRad="63500" dist="50800" dir="13500000">
                    <a:srgbClr val="000000">
                      <a:alpha val="50000"/>
                    </a:srgbClr>
                  </a:innerShdw>
                </a:effectLst>
              </a:rPr>
              <a:t>2019, </a:t>
            </a:r>
            <a:r>
              <a:rPr lang="en-US" sz="5400" b="1" spc="50" dirty="0" smtClean="0">
                <a:ln w="0"/>
                <a:solidFill>
                  <a:schemeClr val="bg1">
                    <a:lumMod val="85000"/>
                  </a:schemeClr>
                </a:solidFill>
                <a:effectLst>
                  <a:innerShdw blurRad="63500" dist="50800" dir="13500000">
                    <a:srgbClr val="000000">
                      <a:alpha val="50000"/>
                    </a:srgbClr>
                  </a:innerShdw>
                </a:effectLst>
              </a:rPr>
              <a:t> 2021,  </a:t>
            </a:r>
            <a:r>
              <a:rPr lang="en-US" sz="5400" b="1" spc="50" dirty="0">
                <a:ln w="0"/>
                <a:solidFill>
                  <a:schemeClr val="bg1">
                    <a:lumMod val="85000"/>
                  </a:schemeClr>
                </a:solidFill>
                <a:effectLst>
                  <a:innerShdw blurRad="63500" dist="50800" dir="13500000">
                    <a:srgbClr val="000000">
                      <a:alpha val="50000"/>
                    </a:srgbClr>
                  </a:innerShdw>
                </a:effectLst>
              </a:rPr>
              <a:t>2023, </a:t>
            </a:r>
            <a:r>
              <a:rPr lang="en-US" sz="5400" b="1" spc="50" dirty="0" smtClean="0">
                <a:ln w="0"/>
                <a:solidFill>
                  <a:schemeClr val="bg1">
                    <a:lumMod val="85000"/>
                  </a:schemeClr>
                </a:solidFill>
                <a:effectLst>
                  <a:innerShdw blurRad="63500" dist="50800" dir="13500000">
                    <a:srgbClr val="000000">
                      <a:alpha val="50000"/>
                    </a:srgbClr>
                  </a:innerShdw>
                </a:effectLst>
              </a:rPr>
              <a:t> 2025</a:t>
            </a:r>
            <a:endParaRPr lang="en-US" sz="5400" b="1" spc="50" dirty="0">
              <a:ln w="0"/>
              <a:solidFill>
                <a:schemeClr val="bg1">
                  <a:lumMod val="8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347573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92780"/>
            <a:ext cx="8229599" cy="1143000"/>
          </a:xfrm>
        </p:spPr>
        <p:txBody>
          <a:bodyPr/>
          <a:lstStyle/>
          <a:p>
            <a:pPr algn="l"/>
            <a:r>
              <a:rPr lang="en-US" dirty="0" smtClean="0">
                <a:solidFill>
                  <a:srgbClr val="001689"/>
                </a:solidFill>
              </a:rPr>
              <a:t>Is Participation Required?   </a:t>
            </a:r>
            <a:endParaRPr lang="en-US" dirty="0">
              <a:solidFill>
                <a:srgbClr val="001689"/>
              </a:solidFill>
            </a:endParaRPr>
          </a:p>
        </p:txBody>
      </p:sp>
      <p:sp>
        <p:nvSpPr>
          <p:cNvPr id="3" name="Content Placeholder 2"/>
          <p:cNvSpPr>
            <a:spLocks noGrp="1"/>
          </p:cNvSpPr>
          <p:nvPr>
            <p:ph idx="1"/>
          </p:nvPr>
        </p:nvSpPr>
        <p:spPr>
          <a:xfrm>
            <a:off x="1041722" y="1881402"/>
            <a:ext cx="9169078" cy="4525963"/>
          </a:xfrm>
        </p:spPr>
        <p:txBody>
          <a:bodyPr/>
          <a:lstStyle/>
          <a:p>
            <a:pPr marL="0" indent="0">
              <a:lnSpc>
                <a:spcPct val="150000"/>
              </a:lnSpc>
              <a:buNone/>
            </a:pPr>
            <a:r>
              <a:rPr lang="en-US" dirty="0" smtClean="0"/>
              <a:t>Included in the NDE district application request for Title 1 funding is an assurance that the district applying </a:t>
            </a:r>
            <a:r>
              <a:rPr lang="en-US" i="1" dirty="0" smtClean="0"/>
              <a:t>will </a:t>
            </a:r>
            <a:r>
              <a:rPr lang="en-US" dirty="0" smtClean="0"/>
              <a:t>participate in NAEP.</a:t>
            </a:r>
            <a:endParaRPr lang="en-US" dirty="0"/>
          </a:p>
        </p:txBody>
      </p:sp>
    </p:spTree>
    <p:extLst>
      <p:ext uri="{BB962C8B-B14F-4D97-AF65-F5344CB8AC3E}">
        <p14:creationId xmlns:p14="http://schemas.microsoft.com/office/powerpoint/2010/main" val="511378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055" y="528250"/>
            <a:ext cx="8229600" cy="1143000"/>
          </a:xfrm>
        </p:spPr>
        <p:txBody>
          <a:bodyPr>
            <a:normAutofit fontScale="90000"/>
          </a:bodyPr>
          <a:lstStyle/>
          <a:p>
            <a:r>
              <a:rPr lang="en-US" dirty="0" smtClean="0"/>
              <a:t>International Studies - Optional</a:t>
            </a:r>
            <a:endParaRPr lang="en-US" dirty="0"/>
          </a:p>
        </p:txBody>
      </p:sp>
      <p:sp>
        <p:nvSpPr>
          <p:cNvPr id="3" name="Rectangle 2"/>
          <p:cNvSpPr/>
          <p:nvPr/>
        </p:nvSpPr>
        <p:spPr>
          <a:xfrm>
            <a:off x="790274" y="3138357"/>
            <a:ext cx="201369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TIMSS</a:t>
            </a:r>
          </a:p>
        </p:txBody>
      </p:sp>
      <p:sp>
        <p:nvSpPr>
          <p:cNvPr id="4" name="Rectangle 3"/>
          <p:cNvSpPr/>
          <p:nvPr/>
        </p:nvSpPr>
        <p:spPr>
          <a:xfrm>
            <a:off x="4935412" y="5515628"/>
            <a:ext cx="1640194"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PISA</a:t>
            </a:r>
          </a:p>
        </p:txBody>
      </p:sp>
      <p:sp>
        <p:nvSpPr>
          <p:cNvPr id="6" name="TextBox 5"/>
          <p:cNvSpPr txBox="1"/>
          <p:nvPr/>
        </p:nvSpPr>
        <p:spPr>
          <a:xfrm>
            <a:off x="2803966" y="3333245"/>
            <a:ext cx="3889094" cy="646331"/>
          </a:xfrm>
          <a:prstGeom prst="rect">
            <a:avLst/>
          </a:prstGeom>
          <a:noFill/>
        </p:spPr>
        <p:txBody>
          <a:bodyPr wrap="square" rtlCol="0">
            <a:spAutoFit/>
          </a:bodyPr>
          <a:lstStyle/>
          <a:p>
            <a:r>
              <a:rPr lang="en-US" dirty="0"/>
              <a:t>Trends in International Mathematics and Science Study</a:t>
            </a:r>
          </a:p>
        </p:txBody>
      </p:sp>
      <p:sp>
        <p:nvSpPr>
          <p:cNvPr id="7" name="TextBox 6"/>
          <p:cNvSpPr txBox="1"/>
          <p:nvPr/>
        </p:nvSpPr>
        <p:spPr>
          <a:xfrm>
            <a:off x="6685344" y="5680995"/>
            <a:ext cx="3657600" cy="646331"/>
          </a:xfrm>
          <a:prstGeom prst="rect">
            <a:avLst/>
          </a:prstGeom>
          <a:noFill/>
        </p:spPr>
        <p:txBody>
          <a:bodyPr wrap="square" rtlCol="0">
            <a:spAutoFit/>
          </a:bodyPr>
          <a:lstStyle/>
          <a:p>
            <a:r>
              <a:rPr lang="en-US" dirty="0"/>
              <a:t>Program for International Student Assessment</a:t>
            </a:r>
          </a:p>
        </p:txBody>
      </p:sp>
      <p:sp>
        <p:nvSpPr>
          <p:cNvPr id="8" name="Rectangle 7"/>
          <p:cNvSpPr/>
          <p:nvPr/>
        </p:nvSpPr>
        <p:spPr>
          <a:xfrm>
            <a:off x="1137926" y="4622366"/>
            <a:ext cx="137890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IELS</a:t>
            </a:r>
          </a:p>
        </p:txBody>
      </p:sp>
      <p:sp>
        <p:nvSpPr>
          <p:cNvPr id="9" name="TextBox 8"/>
          <p:cNvSpPr txBox="1"/>
          <p:nvPr/>
        </p:nvSpPr>
        <p:spPr>
          <a:xfrm>
            <a:off x="2493380" y="4760867"/>
            <a:ext cx="2602375" cy="646331"/>
          </a:xfrm>
          <a:prstGeom prst="rect">
            <a:avLst/>
          </a:prstGeom>
          <a:noFill/>
        </p:spPr>
        <p:txBody>
          <a:bodyPr wrap="square" rtlCol="0">
            <a:spAutoFit/>
          </a:bodyPr>
          <a:lstStyle/>
          <a:p>
            <a:r>
              <a:rPr lang="en-US" dirty="0"/>
              <a:t>International Early Learning Study</a:t>
            </a:r>
          </a:p>
        </p:txBody>
      </p:sp>
      <p:sp>
        <p:nvSpPr>
          <p:cNvPr id="10" name="TextBox 9"/>
          <p:cNvSpPr txBox="1"/>
          <p:nvPr/>
        </p:nvSpPr>
        <p:spPr>
          <a:xfrm>
            <a:off x="7690383" y="2124278"/>
            <a:ext cx="3723190" cy="646331"/>
          </a:xfrm>
          <a:prstGeom prst="rect">
            <a:avLst/>
          </a:prstGeom>
          <a:noFill/>
        </p:spPr>
        <p:txBody>
          <a:bodyPr wrap="square" rtlCol="0">
            <a:spAutoFit/>
          </a:bodyPr>
          <a:lstStyle/>
          <a:p>
            <a:r>
              <a:rPr lang="en-US" dirty="0"/>
              <a:t>International Computer and Information Literacy Study </a:t>
            </a:r>
          </a:p>
        </p:txBody>
      </p:sp>
      <p:sp>
        <p:nvSpPr>
          <p:cNvPr id="11" name="Rectangle 10"/>
          <p:cNvSpPr/>
          <p:nvPr/>
        </p:nvSpPr>
        <p:spPr>
          <a:xfrm>
            <a:off x="5839027" y="1960485"/>
            <a:ext cx="1778051"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ICILS</a:t>
            </a:r>
          </a:p>
        </p:txBody>
      </p:sp>
      <p:sp>
        <p:nvSpPr>
          <p:cNvPr id="13" name="TextBox 12"/>
          <p:cNvSpPr txBox="1"/>
          <p:nvPr/>
        </p:nvSpPr>
        <p:spPr>
          <a:xfrm>
            <a:off x="2586166" y="1849638"/>
            <a:ext cx="3027556" cy="646331"/>
          </a:xfrm>
          <a:prstGeom prst="rect">
            <a:avLst/>
          </a:prstGeom>
          <a:noFill/>
        </p:spPr>
        <p:txBody>
          <a:bodyPr wrap="square" rtlCol="0">
            <a:spAutoFit/>
          </a:bodyPr>
          <a:lstStyle/>
          <a:p>
            <a:r>
              <a:rPr lang="en-US" dirty="0" smtClean="0"/>
              <a:t>Teaching and Learning International Survey</a:t>
            </a:r>
            <a:endParaRPr lang="en-US" dirty="0"/>
          </a:p>
        </p:txBody>
      </p:sp>
      <p:sp>
        <p:nvSpPr>
          <p:cNvPr id="14" name="Rectangle 13"/>
          <p:cNvSpPr/>
          <p:nvPr/>
        </p:nvSpPr>
        <p:spPr>
          <a:xfrm>
            <a:off x="558668" y="1711138"/>
            <a:ext cx="1814920"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TALIS</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5" name="Rectangle 14"/>
          <p:cNvSpPr/>
          <p:nvPr/>
        </p:nvSpPr>
        <p:spPr>
          <a:xfrm>
            <a:off x="6516895" y="3957964"/>
            <a:ext cx="1836324" cy="923330"/>
          </a:xfrm>
          <a:prstGeom prst="rect">
            <a:avLst/>
          </a:prstGeom>
          <a:noFill/>
        </p:spPr>
        <p:txBody>
          <a:bodyPr wrap="squar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PIRLS</a:t>
            </a:r>
            <a:endParaRPr lang="en-US" sz="5400" dirty="0">
              <a:ln w="0"/>
              <a:solidFill>
                <a:schemeClr val="accent1"/>
              </a:solidFill>
              <a:effectLst>
                <a:outerShdw blurRad="38100" dist="25400" dir="5400000" algn="ctr" rotWithShape="0">
                  <a:srgbClr val="6E747A">
                    <a:alpha val="43000"/>
                  </a:srgbClr>
                </a:outerShdw>
              </a:effectLst>
            </a:endParaRPr>
          </a:p>
        </p:txBody>
      </p:sp>
      <p:sp>
        <p:nvSpPr>
          <p:cNvPr id="16" name="TextBox 15"/>
          <p:cNvSpPr txBox="1"/>
          <p:nvPr/>
        </p:nvSpPr>
        <p:spPr>
          <a:xfrm>
            <a:off x="8514144" y="4149338"/>
            <a:ext cx="3465653" cy="646331"/>
          </a:xfrm>
          <a:prstGeom prst="rect">
            <a:avLst/>
          </a:prstGeom>
          <a:noFill/>
        </p:spPr>
        <p:txBody>
          <a:bodyPr wrap="square" rtlCol="0">
            <a:spAutoFit/>
          </a:bodyPr>
          <a:lstStyle/>
          <a:p>
            <a:r>
              <a:rPr lang="en-US" dirty="0" smtClean="0"/>
              <a:t>Progress in International Reading Literacy Study</a:t>
            </a:r>
            <a:endParaRPr lang="en-US" dirty="0"/>
          </a:p>
        </p:txBody>
      </p:sp>
    </p:spTree>
    <p:extLst>
      <p:ext uri="{BB962C8B-B14F-4D97-AF65-F5344CB8AC3E}">
        <p14:creationId xmlns:p14="http://schemas.microsoft.com/office/powerpoint/2010/main" val="2492033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DE Theme">
      <a:dk1>
        <a:srgbClr val="1F1646"/>
      </a:dk1>
      <a:lt1>
        <a:sysClr val="window" lastClr="FFFFFF"/>
      </a:lt1>
      <a:dk2>
        <a:srgbClr val="1F1646"/>
      </a:dk2>
      <a:lt2>
        <a:srgbClr val="FFFFFF"/>
      </a:lt2>
      <a:accent1>
        <a:srgbClr val="001689"/>
      </a:accent1>
      <a:accent2>
        <a:srgbClr val="E74C3C"/>
      </a:accent2>
      <a:accent3>
        <a:srgbClr val="FF6C00"/>
      </a:accent3>
      <a:accent4>
        <a:srgbClr val="A15CBD"/>
      </a:accent4>
      <a:accent5>
        <a:srgbClr val="1ABC9C"/>
      </a:accent5>
      <a:accent6>
        <a:srgbClr val="FFCE00"/>
      </a:accent6>
      <a:hlink>
        <a:srgbClr val="001689"/>
      </a:hlink>
      <a:folHlink>
        <a:srgbClr val="3593D9"/>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830</Words>
  <Application>Microsoft Office PowerPoint</Application>
  <PresentationFormat>Widescreen</PresentationFormat>
  <Paragraphs>109</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Berlin Sans FB Demi</vt:lpstr>
      <vt:lpstr>Calibri</vt:lpstr>
      <vt:lpstr>Century Gothic</vt:lpstr>
      <vt:lpstr>Office Theme</vt:lpstr>
      <vt:lpstr>National Assessment of Educational Progress</vt:lpstr>
      <vt:lpstr>Questions Answered</vt:lpstr>
      <vt:lpstr>What is NAEP?</vt:lpstr>
      <vt:lpstr>What is NAEP?</vt:lpstr>
      <vt:lpstr>How are scores reported?</vt:lpstr>
      <vt:lpstr>Is participation required?</vt:lpstr>
      <vt:lpstr>Is Participation Required?   </vt:lpstr>
      <vt:lpstr>Is Participation Required?   </vt:lpstr>
      <vt:lpstr>International Studies - Optional</vt:lpstr>
      <vt:lpstr>My role…</vt:lpstr>
      <vt:lpstr>Why are some schools chosen more than others?</vt:lpstr>
      <vt:lpstr>Stratified Random Sampling</vt:lpstr>
      <vt:lpstr>Achievement Levels Differ</vt:lpstr>
      <vt:lpstr>How can DACs support NAEP?</vt:lpstr>
      <vt:lpstr>How can DACs help?</vt:lpstr>
      <vt:lpstr>PowerPoint Presentation</vt:lpstr>
      <vt:lpstr>PowerPoint Presentation</vt:lpstr>
      <vt:lpstr>Rhonda True rhonda.true@nebraska.gov (402) 471-2959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Bieber</dc:creator>
  <cp:lastModifiedBy>True, Rhonda</cp:lastModifiedBy>
  <cp:revision>57</cp:revision>
  <dcterms:created xsi:type="dcterms:W3CDTF">2015-03-03T20:12:18Z</dcterms:created>
  <dcterms:modified xsi:type="dcterms:W3CDTF">2019-08-27T20:58:16Z</dcterms:modified>
</cp:coreProperties>
</file>