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1"/>
  </p:notesMasterIdLst>
  <p:sldIdLst>
    <p:sldId id="258" r:id="rId2"/>
    <p:sldId id="257" r:id="rId3"/>
    <p:sldId id="256" r:id="rId4"/>
    <p:sldId id="259" r:id="rId5"/>
    <p:sldId id="260" r:id="rId6"/>
    <p:sldId id="261" r:id="rId7"/>
    <p:sldId id="262" r:id="rId8"/>
    <p:sldId id="834" r:id="rId9"/>
    <p:sldId id="266" r:id="rId10"/>
    <p:sldId id="268" r:id="rId11"/>
    <p:sldId id="833" r:id="rId12"/>
    <p:sldId id="837" r:id="rId13"/>
    <p:sldId id="835" r:id="rId14"/>
    <p:sldId id="839" r:id="rId15"/>
    <p:sldId id="806" r:id="rId16"/>
    <p:sldId id="836" r:id="rId17"/>
    <p:sldId id="841" r:id="rId18"/>
    <p:sldId id="282" r:id="rId19"/>
    <p:sldId id="83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0718789-9A74-47C6-A264-505A1DC12337}">
          <p14:sldIdLst>
            <p14:sldId id="258"/>
            <p14:sldId id="257"/>
            <p14:sldId id="256"/>
            <p14:sldId id="259"/>
            <p14:sldId id="260"/>
            <p14:sldId id="261"/>
            <p14:sldId id="262"/>
            <p14:sldId id="834"/>
            <p14:sldId id="266"/>
            <p14:sldId id="268"/>
            <p14:sldId id="833"/>
            <p14:sldId id="837"/>
          </p14:sldIdLst>
        </p14:section>
        <p14:section name="Untitled Section" id="{E0C65CF6-A83F-45C2-BE25-F399D0731ACA}">
          <p14:sldIdLst>
            <p14:sldId id="835"/>
            <p14:sldId id="839"/>
            <p14:sldId id="806"/>
            <p14:sldId id="836"/>
            <p14:sldId id="841"/>
            <p14:sldId id="282"/>
            <p14:sldId id="83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422" autoAdjust="0"/>
    <p:restoredTop sz="86410"/>
  </p:normalViewPr>
  <p:slideViewPr>
    <p:cSldViewPr snapToGrid="0">
      <p:cViewPr varScale="1">
        <p:scale>
          <a:sx n="59" d="100"/>
          <a:sy n="59" d="100"/>
        </p:scale>
        <p:origin x="448" y="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8" d="100"/>
          <a:sy n="58" d="100"/>
        </p:scale>
        <p:origin x="302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F99A64-E00F-442F-8BAD-8AB45E253B33}" type="doc">
      <dgm:prSet loTypeId="urn:microsoft.com/office/officeart/2005/8/layout/hChevron3" loCatId="Inbox" qsTypeId="urn:microsoft.com/office/officeart/2005/8/quickstyle/simple1" qsCatId="simple" csTypeId="urn:microsoft.com/office/officeart/2005/8/colors/colorful2" csCatId="colorful" phldr="1"/>
      <dgm:spPr/>
      <dgm:t>
        <a:bodyPr/>
        <a:lstStyle/>
        <a:p>
          <a:endParaRPr lang="en-US"/>
        </a:p>
      </dgm:t>
    </dgm:pt>
    <dgm:pt modelId="{21C31758-E17C-4AF0-BBA1-86A6478F9ED8}">
      <dgm:prSet/>
      <dgm:spPr/>
      <dgm:t>
        <a:bodyPr/>
        <a:lstStyle/>
        <a:p>
          <a:r>
            <a:rPr lang="en-US" dirty="0"/>
            <a:t>By changing the way under-resourced individuals think about themselves and their situation, AND putting tools in their “tool- box” </a:t>
          </a:r>
        </a:p>
      </dgm:t>
    </dgm:pt>
    <dgm:pt modelId="{BD31AE9A-9A62-432F-84CD-78B1F55C4EC3}" type="parTrans" cxnId="{3A9E15E2-561E-442A-88A0-F784B5C423CD}">
      <dgm:prSet/>
      <dgm:spPr/>
      <dgm:t>
        <a:bodyPr/>
        <a:lstStyle/>
        <a:p>
          <a:endParaRPr lang="en-US"/>
        </a:p>
      </dgm:t>
    </dgm:pt>
    <dgm:pt modelId="{87EFB886-E156-44C3-9467-F902280D2DE6}" type="sibTrans" cxnId="{3A9E15E2-561E-442A-88A0-F784B5C423CD}">
      <dgm:prSet/>
      <dgm:spPr/>
      <dgm:t>
        <a:bodyPr/>
        <a:lstStyle/>
        <a:p>
          <a:endParaRPr lang="en-US"/>
        </a:p>
      </dgm:t>
    </dgm:pt>
    <dgm:pt modelId="{33A7844F-6BDB-4844-8DA3-4C5323E04F07}">
      <dgm:prSet/>
      <dgm:spPr/>
      <dgm:t>
        <a:bodyPr/>
        <a:lstStyle/>
        <a:p>
          <a:r>
            <a:rPr lang="en-US" dirty="0"/>
            <a:t>By educating the WHOLE community on the effects of poverty, and challenges facing under-resourced individuals </a:t>
          </a:r>
        </a:p>
      </dgm:t>
    </dgm:pt>
    <dgm:pt modelId="{F8398A52-3F11-445E-B79F-596A0625B59C}" type="parTrans" cxnId="{BACED8D9-4271-4950-AA75-8A5376C39325}">
      <dgm:prSet/>
      <dgm:spPr/>
      <dgm:t>
        <a:bodyPr/>
        <a:lstStyle/>
        <a:p>
          <a:endParaRPr lang="en-US"/>
        </a:p>
      </dgm:t>
    </dgm:pt>
    <dgm:pt modelId="{FEC431B0-48D0-4954-B5C0-310FBDF38664}" type="sibTrans" cxnId="{BACED8D9-4271-4950-AA75-8A5376C39325}">
      <dgm:prSet/>
      <dgm:spPr/>
      <dgm:t>
        <a:bodyPr/>
        <a:lstStyle/>
        <a:p>
          <a:endParaRPr lang="en-US"/>
        </a:p>
      </dgm:t>
    </dgm:pt>
    <dgm:pt modelId="{07261332-39D5-4D1B-ACB5-139C065EEBF8}">
      <dgm:prSet/>
      <dgm:spPr/>
      <dgm:t>
        <a:bodyPr/>
        <a:lstStyle/>
        <a:p>
          <a:r>
            <a:rPr lang="en-US" dirty="0"/>
            <a:t>By connecting under-resourced people to agencies and employers across the metro	 </a:t>
          </a:r>
        </a:p>
      </dgm:t>
    </dgm:pt>
    <dgm:pt modelId="{D6549076-8D63-411D-B4EB-ECD8D51E5871}" type="parTrans" cxnId="{F7E62321-B2FF-4308-8512-170A20A4D7B0}">
      <dgm:prSet/>
      <dgm:spPr/>
      <dgm:t>
        <a:bodyPr/>
        <a:lstStyle/>
        <a:p>
          <a:endParaRPr lang="en-US"/>
        </a:p>
      </dgm:t>
    </dgm:pt>
    <dgm:pt modelId="{C7B14BF6-3E27-48E8-8185-8C8B880EC1E7}" type="sibTrans" cxnId="{F7E62321-B2FF-4308-8512-170A20A4D7B0}">
      <dgm:prSet/>
      <dgm:spPr/>
      <dgm:t>
        <a:bodyPr/>
        <a:lstStyle/>
        <a:p>
          <a:endParaRPr lang="en-US"/>
        </a:p>
      </dgm:t>
    </dgm:pt>
    <dgm:pt modelId="{BA2ABFE5-C793-453B-9054-ED02FBF22E65}" type="pres">
      <dgm:prSet presAssocID="{17F99A64-E00F-442F-8BAD-8AB45E253B33}" presName="Name0" presStyleCnt="0">
        <dgm:presLayoutVars>
          <dgm:dir/>
          <dgm:resizeHandles val="exact"/>
        </dgm:presLayoutVars>
      </dgm:prSet>
      <dgm:spPr/>
      <dgm:t>
        <a:bodyPr/>
        <a:lstStyle/>
        <a:p>
          <a:endParaRPr lang="en-US"/>
        </a:p>
      </dgm:t>
    </dgm:pt>
    <dgm:pt modelId="{61B2404D-5589-48CE-9E31-4A5BE88D4E60}" type="pres">
      <dgm:prSet presAssocID="{21C31758-E17C-4AF0-BBA1-86A6478F9ED8}" presName="parTxOnly" presStyleLbl="node1" presStyleIdx="0" presStyleCnt="3">
        <dgm:presLayoutVars>
          <dgm:bulletEnabled val="1"/>
        </dgm:presLayoutVars>
      </dgm:prSet>
      <dgm:spPr/>
      <dgm:t>
        <a:bodyPr/>
        <a:lstStyle/>
        <a:p>
          <a:endParaRPr lang="en-US"/>
        </a:p>
      </dgm:t>
    </dgm:pt>
    <dgm:pt modelId="{86B36535-6229-46BA-BE78-0F4DBCDC4514}" type="pres">
      <dgm:prSet presAssocID="{87EFB886-E156-44C3-9467-F902280D2DE6}" presName="parSpace" presStyleCnt="0"/>
      <dgm:spPr/>
    </dgm:pt>
    <dgm:pt modelId="{32215658-56D0-4511-A40E-FBECE12865FA}" type="pres">
      <dgm:prSet presAssocID="{33A7844F-6BDB-4844-8DA3-4C5323E04F07}" presName="parTxOnly" presStyleLbl="node1" presStyleIdx="1" presStyleCnt="3">
        <dgm:presLayoutVars>
          <dgm:bulletEnabled val="1"/>
        </dgm:presLayoutVars>
      </dgm:prSet>
      <dgm:spPr/>
      <dgm:t>
        <a:bodyPr/>
        <a:lstStyle/>
        <a:p>
          <a:endParaRPr lang="en-US"/>
        </a:p>
      </dgm:t>
    </dgm:pt>
    <dgm:pt modelId="{0C7E3C22-3796-40A2-A1EC-CDF4B605E18C}" type="pres">
      <dgm:prSet presAssocID="{FEC431B0-48D0-4954-B5C0-310FBDF38664}" presName="parSpace" presStyleCnt="0"/>
      <dgm:spPr/>
    </dgm:pt>
    <dgm:pt modelId="{D354934C-EFDD-4497-9D2B-14D497553A2D}" type="pres">
      <dgm:prSet presAssocID="{07261332-39D5-4D1B-ACB5-139C065EEBF8}" presName="parTxOnly" presStyleLbl="node1" presStyleIdx="2" presStyleCnt="3">
        <dgm:presLayoutVars>
          <dgm:bulletEnabled val="1"/>
        </dgm:presLayoutVars>
      </dgm:prSet>
      <dgm:spPr/>
      <dgm:t>
        <a:bodyPr/>
        <a:lstStyle/>
        <a:p>
          <a:endParaRPr lang="en-US"/>
        </a:p>
      </dgm:t>
    </dgm:pt>
  </dgm:ptLst>
  <dgm:cxnLst>
    <dgm:cxn modelId="{E6E630BA-C5C0-44B0-9FC8-27B0F9B3A5C4}" type="presOf" srcId="{33A7844F-6BDB-4844-8DA3-4C5323E04F07}" destId="{32215658-56D0-4511-A40E-FBECE12865FA}" srcOrd="0" destOrd="0" presId="urn:microsoft.com/office/officeart/2005/8/layout/hChevron3"/>
    <dgm:cxn modelId="{BACED8D9-4271-4950-AA75-8A5376C39325}" srcId="{17F99A64-E00F-442F-8BAD-8AB45E253B33}" destId="{33A7844F-6BDB-4844-8DA3-4C5323E04F07}" srcOrd="1" destOrd="0" parTransId="{F8398A52-3F11-445E-B79F-596A0625B59C}" sibTransId="{FEC431B0-48D0-4954-B5C0-310FBDF38664}"/>
    <dgm:cxn modelId="{3A9E15E2-561E-442A-88A0-F784B5C423CD}" srcId="{17F99A64-E00F-442F-8BAD-8AB45E253B33}" destId="{21C31758-E17C-4AF0-BBA1-86A6478F9ED8}" srcOrd="0" destOrd="0" parTransId="{BD31AE9A-9A62-432F-84CD-78B1F55C4EC3}" sibTransId="{87EFB886-E156-44C3-9467-F902280D2DE6}"/>
    <dgm:cxn modelId="{3F7D5285-6D7D-4389-9C73-930BF89AD797}" type="presOf" srcId="{17F99A64-E00F-442F-8BAD-8AB45E253B33}" destId="{BA2ABFE5-C793-453B-9054-ED02FBF22E65}" srcOrd="0" destOrd="0" presId="urn:microsoft.com/office/officeart/2005/8/layout/hChevron3"/>
    <dgm:cxn modelId="{6571C6A6-E08F-4A03-BFBA-04398D22824E}" type="presOf" srcId="{21C31758-E17C-4AF0-BBA1-86A6478F9ED8}" destId="{61B2404D-5589-48CE-9E31-4A5BE88D4E60}" srcOrd="0" destOrd="0" presId="urn:microsoft.com/office/officeart/2005/8/layout/hChevron3"/>
    <dgm:cxn modelId="{2168240E-7035-4067-BC23-C9B22FC6ECEE}" type="presOf" srcId="{07261332-39D5-4D1B-ACB5-139C065EEBF8}" destId="{D354934C-EFDD-4497-9D2B-14D497553A2D}" srcOrd="0" destOrd="0" presId="urn:microsoft.com/office/officeart/2005/8/layout/hChevron3"/>
    <dgm:cxn modelId="{F7E62321-B2FF-4308-8512-170A20A4D7B0}" srcId="{17F99A64-E00F-442F-8BAD-8AB45E253B33}" destId="{07261332-39D5-4D1B-ACB5-139C065EEBF8}" srcOrd="2" destOrd="0" parTransId="{D6549076-8D63-411D-B4EB-ECD8D51E5871}" sibTransId="{C7B14BF6-3E27-48E8-8185-8C8B880EC1E7}"/>
    <dgm:cxn modelId="{B3B27586-F32C-4DE5-84B4-09736569E9E3}" type="presParOf" srcId="{BA2ABFE5-C793-453B-9054-ED02FBF22E65}" destId="{61B2404D-5589-48CE-9E31-4A5BE88D4E60}" srcOrd="0" destOrd="0" presId="urn:microsoft.com/office/officeart/2005/8/layout/hChevron3"/>
    <dgm:cxn modelId="{FF25E6E9-6EC2-4BB7-AF3F-5BA59F3D6DF1}" type="presParOf" srcId="{BA2ABFE5-C793-453B-9054-ED02FBF22E65}" destId="{86B36535-6229-46BA-BE78-0F4DBCDC4514}" srcOrd="1" destOrd="0" presId="urn:microsoft.com/office/officeart/2005/8/layout/hChevron3"/>
    <dgm:cxn modelId="{0D487669-601A-4BCA-9312-54AC682A85B8}" type="presParOf" srcId="{BA2ABFE5-C793-453B-9054-ED02FBF22E65}" destId="{32215658-56D0-4511-A40E-FBECE12865FA}" srcOrd="2" destOrd="0" presId="urn:microsoft.com/office/officeart/2005/8/layout/hChevron3"/>
    <dgm:cxn modelId="{40729185-C12E-42FE-A10F-21268B47730E}" type="presParOf" srcId="{BA2ABFE5-C793-453B-9054-ED02FBF22E65}" destId="{0C7E3C22-3796-40A2-A1EC-CDF4B605E18C}" srcOrd="3" destOrd="0" presId="urn:microsoft.com/office/officeart/2005/8/layout/hChevron3"/>
    <dgm:cxn modelId="{66538171-A382-48D5-A5E6-DEF2307046F2}" type="presParOf" srcId="{BA2ABFE5-C793-453B-9054-ED02FBF22E65}" destId="{D354934C-EFDD-4497-9D2B-14D497553A2D}" srcOrd="4"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2404D-5589-48CE-9E31-4A5BE88D4E60}">
      <dsp:nvSpPr>
        <dsp:cNvPr id="0" name=""/>
        <dsp:cNvSpPr/>
      </dsp:nvSpPr>
      <dsp:spPr>
        <a:xfrm>
          <a:off x="4226" y="1307534"/>
          <a:ext cx="3696030" cy="1478412"/>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n-US" sz="1600" kern="1200" dirty="0"/>
            <a:t>By changing the way under-resourced individuals think about themselves and their situation, AND putting tools in their “tool- box” </a:t>
          </a:r>
        </a:p>
      </dsp:txBody>
      <dsp:txXfrm>
        <a:off x="4226" y="1307534"/>
        <a:ext cx="3326427" cy="1478412"/>
      </dsp:txXfrm>
    </dsp:sp>
    <dsp:sp modelId="{32215658-56D0-4511-A40E-FBECE12865FA}">
      <dsp:nvSpPr>
        <dsp:cNvPr id="0" name=""/>
        <dsp:cNvSpPr/>
      </dsp:nvSpPr>
      <dsp:spPr>
        <a:xfrm>
          <a:off x="2961051" y="1307534"/>
          <a:ext cx="3696030" cy="1478412"/>
        </a:xfrm>
        <a:prstGeom prst="chevron">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kern="1200" dirty="0"/>
            <a:t>By educating the WHOLE community on the effects of poverty, and challenges facing under-resourced individuals </a:t>
          </a:r>
        </a:p>
      </dsp:txBody>
      <dsp:txXfrm>
        <a:off x="3700257" y="1307534"/>
        <a:ext cx="2217618" cy="1478412"/>
      </dsp:txXfrm>
    </dsp:sp>
    <dsp:sp modelId="{D354934C-EFDD-4497-9D2B-14D497553A2D}">
      <dsp:nvSpPr>
        <dsp:cNvPr id="0" name=""/>
        <dsp:cNvSpPr/>
      </dsp:nvSpPr>
      <dsp:spPr>
        <a:xfrm>
          <a:off x="5917875" y="1307534"/>
          <a:ext cx="3696030" cy="1478412"/>
        </a:xfrm>
        <a:prstGeom prst="chevron">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600" kern="1200" dirty="0"/>
            <a:t>By connecting under-resourced people to agencies and employers across the metro	 </a:t>
          </a:r>
        </a:p>
      </dsp:txBody>
      <dsp:txXfrm>
        <a:off x="6657081" y="1307534"/>
        <a:ext cx="2217618" cy="147841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88A7B2-93EC-4E79-A4F4-380102A11E96}" type="datetimeFigureOut">
              <a:rPr lang="en-US" smtClean="0"/>
              <a:t>9/3/2019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1019E9-36C1-4ACD-A810-A60A44DE1C9F}" type="slidenum">
              <a:rPr lang="en-US" smtClean="0"/>
              <a:t>‹#›</a:t>
            </a:fld>
            <a:endParaRPr lang="en-US"/>
          </a:p>
        </p:txBody>
      </p:sp>
    </p:spTree>
    <p:extLst>
      <p:ext uri="{BB962C8B-B14F-4D97-AF65-F5344CB8AC3E}">
        <p14:creationId xmlns:p14="http://schemas.microsoft.com/office/powerpoint/2010/main" val="1472053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Wouldn’t this be nice?  A key on the keyboard that would help us be successful with each and every child!  </a:t>
            </a:r>
          </a:p>
          <a:p>
            <a:r>
              <a:rPr lang="en-US" dirty="0"/>
              <a:t>Hi I’m John Parsons, and we will be discussing Resources, and Solutions – some general, some individualized – for working with children in Poverty. </a:t>
            </a:r>
          </a:p>
          <a:p>
            <a:r>
              <a:rPr lang="en-US" dirty="0"/>
              <a:t>Some of OUR solutions may not be what you automatically think is/are the answer.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a:t>
            </a:r>
            <a:r>
              <a:rPr lang="en-US" baseline="0" dirty="0"/>
              <a:t> INTRODUCTION FOR MR P HERE  --- Get a Demographic layout of Audience – show of hands for Omaha, Lincoln, mid, western?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That’s what we’re here to explore this afternoon.  Let’s begin the discussion. </a:t>
            </a:r>
          </a:p>
        </p:txBody>
      </p:sp>
      <p:sp>
        <p:nvSpPr>
          <p:cNvPr id="4" name="Slide Number Placeholder 3"/>
          <p:cNvSpPr>
            <a:spLocks noGrp="1"/>
          </p:cNvSpPr>
          <p:nvPr>
            <p:ph type="sldNum" sz="quarter" idx="5"/>
          </p:nvPr>
        </p:nvSpPr>
        <p:spPr/>
        <p:txBody>
          <a:bodyPr/>
          <a:lstStyle/>
          <a:p>
            <a:fld id="{F01019E9-36C1-4ACD-A810-A60A44DE1C9F}" type="slidenum">
              <a:rPr lang="en-US" smtClean="0"/>
              <a:t>1</a:t>
            </a:fld>
            <a:endParaRPr lang="en-US"/>
          </a:p>
        </p:txBody>
      </p:sp>
    </p:spTree>
    <p:extLst>
      <p:ext uri="{BB962C8B-B14F-4D97-AF65-F5344CB8AC3E}">
        <p14:creationId xmlns:p14="http://schemas.microsoft.com/office/powerpoint/2010/main" val="606966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TextEdit="1"/>
          </p:cNvSpPr>
          <p:nvPr>
            <p:ph type="sldImg"/>
          </p:nvPr>
        </p:nvSpPr>
        <p:spPr>
          <a:ln/>
        </p:spPr>
      </p:sp>
      <p:sp>
        <p:nvSpPr>
          <p:cNvPr id="74754" name="Rectangle 3"/>
          <p:cNvSpPr>
            <a:spLocks noGrp="1"/>
          </p:cNvSpPr>
          <p:nvPr>
            <p:ph type="body" idx="1"/>
          </p:nvPr>
        </p:nvSpPr>
        <p:spPr>
          <a:xfrm>
            <a:off x="1137920" y="4561634"/>
            <a:ext cx="5120640" cy="4319394"/>
          </a:xfrm>
          <a:noFill/>
          <a:ln/>
        </p:spPr>
        <p:txBody>
          <a:bodyPr/>
          <a:lstStyle/>
          <a:p>
            <a:r>
              <a:rPr lang="en-US" dirty="0"/>
              <a:t>Refer to the article “Toward a Cognitive Model for Better Understanding Socioeconomic Class.” It looks at patterns and how your relationships, the knowledge you have access to, and the resources you have are connected.  It impacts your thinking. Knowledge is a form of privilege. The more under-resourced you are, the more you live on the left-hand side of the chart. The more resourced you are, the more time you spend on the right-hand side of the chart. If you do not like the terms </a:t>
            </a:r>
            <a:r>
              <a:rPr lang="en-US" i="1" dirty="0"/>
              <a:t>poverty, middle class</a:t>
            </a:r>
            <a:r>
              <a:rPr lang="en-US" dirty="0"/>
              <a:t> and </a:t>
            </a:r>
            <a:r>
              <a:rPr lang="en-US" i="1" dirty="0"/>
              <a:t>wealth,</a:t>
            </a:r>
            <a:r>
              <a:rPr lang="en-US" dirty="0"/>
              <a:t> then use </a:t>
            </a:r>
            <a:r>
              <a:rPr lang="en-US" i="1" dirty="0"/>
              <a:t>resourced</a:t>
            </a:r>
            <a:r>
              <a:rPr lang="en-US" dirty="0"/>
              <a:t> and </a:t>
            </a:r>
            <a:r>
              <a:rPr lang="en-US" i="1" dirty="0"/>
              <a:t>under-resourced.</a:t>
            </a:r>
          </a:p>
          <a:p>
            <a:r>
              <a:rPr lang="en-US" dirty="0"/>
              <a:t>  </a:t>
            </a:r>
            <a:endParaRPr lang="en-US" b="1" i="1" dirty="0"/>
          </a:p>
          <a:p>
            <a:r>
              <a:rPr lang="en-US" b="0" i="0" dirty="0">
                <a:ea typeface="ＭＳ Ｐゴシック"/>
              </a:rPr>
              <a:t>Middle class connotes stability and the predictability of the resources </a:t>
            </a:r>
            <a:r>
              <a:rPr lang="en-US" b="0" i="0" baseline="0" dirty="0">
                <a:ea typeface="ＭＳ Ｐゴシック"/>
              </a:rPr>
              <a:t>that are available to you. I</a:t>
            </a:r>
            <a:r>
              <a:rPr lang="en-US" b="0" i="0" dirty="0">
                <a:ea typeface="ＭＳ Ｐゴシック"/>
              </a:rPr>
              <a:t>f you don’t like the concepts of poverty, middle class, and/or wealth, you can define economic differences based on the stability of the resources available. </a:t>
            </a:r>
            <a:r>
              <a:rPr lang="en-US" dirty="0"/>
              <a:t>The fewer resources a person has, the more that person lives in an under-resourced world with those characteristics. The more resources a person has, the more that person lives in a resourced world.</a:t>
            </a:r>
            <a:endParaRPr lang="en-US" b="0" i="0" dirty="0">
              <a:ea typeface="ＭＳ Ｐゴシック"/>
            </a:endParaRPr>
          </a:p>
        </p:txBody>
      </p:sp>
      <p:sp>
        <p:nvSpPr>
          <p:cNvPr id="2" name="Slide Number Placeholder 1"/>
          <p:cNvSpPr>
            <a:spLocks noGrp="1"/>
          </p:cNvSpPr>
          <p:nvPr>
            <p:ph type="sldNum" sz="quarter" idx="10"/>
          </p:nvPr>
        </p:nvSpPr>
        <p:spPr/>
        <p:txBody>
          <a:bodyPr/>
          <a:lstStyle/>
          <a:p>
            <a:pPr>
              <a:defRPr/>
            </a:pPr>
            <a:r>
              <a:rPr lang="en-US"/>
              <a:t> Slide </a:t>
            </a:r>
            <a:fld id="{BBC216C4-A0EC-48EA-AA49-04A5334A2861}" type="slidenum">
              <a:rPr lang="en-US" smtClean="0"/>
              <a:pPr>
                <a:defRPr/>
              </a:pPr>
              <a:t>10</a:t>
            </a:fld>
            <a:endParaRPr lang="en-US"/>
          </a:p>
        </p:txBody>
      </p:sp>
    </p:spTree>
    <p:extLst>
      <p:ext uri="{BB962C8B-B14F-4D97-AF65-F5344CB8AC3E}">
        <p14:creationId xmlns:p14="http://schemas.microsoft.com/office/powerpoint/2010/main" val="2055715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4787" name="Rectangle 3"/>
          <p:cNvSpPr>
            <a:spLocks noGrp="1" noChangeArrowheads="1"/>
          </p:cNvSpPr>
          <p:nvPr>
            <p:ph type="body" idx="1"/>
          </p:nvPr>
        </p:nvSpPr>
        <p:spPr>
          <a:xfrm>
            <a:off x="731838" y="4560888"/>
            <a:ext cx="5851525" cy="4479925"/>
          </a:xfrm>
        </p:spPr>
        <p:txBody>
          <a:bodyPr wrap="square" numCol="1" anchor="t" anchorCtr="0" compatLnSpc="1">
            <a:prstTxWarp prst="textNoShape">
              <a:avLst/>
            </a:prstTxWarp>
            <a:normAutofit/>
          </a:bodyPr>
          <a:lstStyle/>
          <a:p>
            <a:pPr marL="171450" indent="-171450" eaLnBrk="1" hangingPunct="1">
              <a:spcBef>
                <a:spcPct val="0"/>
              </a:spcBef>
              <a:buFont typeface="Wingdings" pitchFamily="2" charset="2"/>
              <a:buChar char="§"/>
            </a:pPr>
            <a:r>
              <a:rPr lang="en-US" altLang="en-US" sz="1100" dirty="0"/>
              <a:t>Brain research indicates that the best time to develop learning capacity is from birth to age 3 (birth</a:t>
            </a:r>
            <a:r>
              <a:rPr lang="en-US" altLang="en-US" sz="1100" i="1" dirty="0"/>
              <a:t>–</a:t>
            </a:r>
            <a:r>
              <a:rPr lang="en-US" altLang="en-US" sz="1100" dirty="0"/>
              <a:t>3). </a:t>
            </a:r>
          </a:p>
          <a:p>
            <a:pPr marL="171450" indent="-171450" eaLnBrk="1" hangingPunct="1">
              <a:spcBef>
                <a:spcPct val="0"/>
              </a:spcBef>
              <a:buFont typeface="Wingdings" pitchFamily="2" charset="2"/>
              <a:buChar char="§"/>
            </a:pPr>
            <a:r>
              <a:rPr lang="en-US" altLang="en-US" sz="1100" dirty="0"/>
              <a:t>Children in poverty typically enter kindergarten two years behind their peers. How do children make up 20 million words when they get to kindergarten?</a:t>
            </a:r>
          </a:p>
          <a:p>
            <a:pPr marL="171450" indent="-171450" eaLnBrk="1" hangingPunct="1">
              <a:spcBef>
                <a:spcPct val="0"/>
              </a:spcBef>
              <a:buFont typeface="Wingdings" pitchFamily="2" charset="2"/>
              <a:buChar char="§"/>
            </a:pPr>
            <a:r>
              <a:rPr lang="en-US" altLang="en-US" sz="1100" dirty="0"/>
              <a:t>Affirmations encourage children to speak</a:t>
            </a:r>
            <a:r>
              <a:rPr lang="en-US" altLang="en-US" sz="1100" dirty="0">
                <a:cs typeface="Arial" pitchFamily="34" charset="0"/>
              </a:rPr>
              <a:t>—</a:t>
            </a:r>
            <a:r>
              <a:rPr lang="en-US" altLang="en-US" sz="1100" dirty="0"/>
              <a:t>questions such as, “What are you looking at? What does the bird look like? What is the bird doing? He’s tugging on a worm? Yes, he’s torturing the worm and is going to gobble it up!” This is the amount and type of talk initiated by parents in a professional home when a 3-year-old climbs on the couch to look out the window. In many welfare homes, the situation is handled in two words: “Get down.” In professional homes there were five questions of “What are you looking at?” to every one “Get down.”</a:t>
            </a:r>
          </a:p>
          <a:p>
            <a:pPr marL="171450" indent="-171450" eaLnBrk="1" hangingPunct="1">
              <a:spcBef>
                <a:spcPct val="0"/>
              </a:spcBef>
              <a:buFont typeface="Wingdings" pitchFamily="2" charset="2"/>
              <a:buChar char="§"/>
            </a:pPr>
            <a:r>
              <a:rPr lang="en-US" altLang="en-US" sz="1100" dirty="0"/>
              <a:t>Parents in poverty love their children. The “tyranny of the moment” influences the amount and kind of talk in the home. </a:t>
            </a:r>
          </a:p>
          <a:p>
            <a:pPr marL="171450" indent="-171450" eaLnBrk="1" hangingPunct="1">
              <a:spcBef>
                <a:spcPct val="0"/>
              </a:spcBef>
              <a:buFont typeface="Wingdings" pitchFamily="2" charset="2"/>
              <a:buChar char="§"/>
            </a:pPr>
            <a:r>
              <a:rPr lang="en-US" altLang="en-US" sz="1100" dirty="0"/>
              <a:t>Several attorneys in Denver developed a birth</a:t>
            </a:r>
            <a:r>
              <a:rPr lang="en-US" altLang="en-US" sz="1100" i="1" dirty="0"/>
              <a:t>–</a:t>
            </a:r>
            <a:r>
              <a:rPr lang="en-US" altLang="en-US" sz="1100" dirty="0"/>
              <a:t>3 visiting nurse program to address the problem of adolescent recidivism in the courts. The attorneys convinced a Colorado state representative that interventions needed to take place earlier. State funding was acquired. The group recognized that the birth</a:t>
            </a:r>
            <a:r>
              <a:rPr lang="en-US" altLang="en-US" sz="1100" i="1" dirty="0"/>
              <a:t>–</a:t>
            </a:r>
            <a:r>
              <a:rPr lang="en-US" altLang="en-US" sz="1100" dirty="0"/>
              <a:t>3 experience is vital.</a:t>
            </a:r>
          </a:p>
          <a:p>
            <a:pPr marL="171450" indent="-171450" eaLnBrk="1" hangingPunct="1">
              <a:spcBef>
                <a:spcPct val="0"/>
              </a:spcBef>
              <a:buFont typeface="Wingdings" pitchFamily="2" charset="2"/>
              <a:buChar char="§"/>
            </a:pPr>
            <a:r>
              <a:rPr lang="en-US" altLang="en-US" sz="1100" dirty="0"/>
              <a:t>This slide also demonstrates the importance of positive self-talk. How can you increase positive talk with your customers? How can you have them begin to nurture personal positive talk?</a:t>
            </a:r>
          </a:p>
          <a:p>
            <a:pPr marL="171450" indent="-171450" eaLnBrk="1" hangingPunct="1">
              <a:spcBef>
                <a:spcPct val="0"/>
              </a:spcBef>
            </a:pPr>
            <a:endParaRPr lang="en-US" altLang="en-US" sz="1100" dirty="0"/>
          </a:p>
          <a:p>
            <a:pPr marL="171450" indent="-171450" eaLnBrk="1" hangingPunct="1">
              <a:spcBef>
                <a:spcPct val="0"/>
              </a:spcBef>
            </a:pPr>
            <a:r>
              <a:rPr lang="en-US" altLang="en-US" sz="1100" b="1" dirty="0"/>
              <a:t>ANCHOR:</a:t>
            </a:r>
            <a:endParaRPr lang="en-US" altLang="en-US" sz="1100" dirty="0"/>
          </a:p>
          <a:p>
            <a:pPr eaLnBrk="1" hangingPunct="1">
              <a:spcBef>
                <a:spcPct val="0"/>
              </a:spcBef>
            </a:pPr>
            <a:r>
              <a:rPr lang="en-US" altLang="en-US" sz="1100" dirty="0"/>
              <a:t>What programs in your community work with parents to increase language experience in the birth</a:t>
            </a:r>
            <a:r>
              <a:rPr lang="en-US" altLang="en-US" sz="1100" i="1" dirty="0"/>
              <a:t>–</a:t>
            </a:r>
            <a:r>
              <a:rPr lang="en-US" altLang="en-US" sz="1100" dirty="0"/>
              <a:t>3 time period? How will you initiate or support these programs? </a:t>
            </a:r>
          </a:p>
        </p:txBody>
      </p:sp>
      <p:sp>
        <p:nvSpPr>
          <p:cNvPr id="132100"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cs typeface="Times New Roman" pitchFamily="18" charset="0"/>
              </a:defRPr>
            </a:lvl1pPr>
            <a:lvl2pPr marL="742950" indent="-285750">
              <a:spcBef>
                <a:spcPct val="30000"/>
              </a:spcBef>
              <a:defRPr sz="1200">
                <a:solidFill>
                  <a:schemeClr val="tx1"/>
                </a:solidFill>
                <a:latin typeface="Times New Roman" pitchFamily="18" charset="0"/>
                <a:cs typeface="Times New Roman" pitchFamily="18" charset="0"/>
              </a:defRPr>
            </a:lvl2pPr>
            <a:lvl3pPr marL="1143000" indent="-228600">
              <a:spcBef>
                <a:spcPct val="30000"/>
              </a:spcBef>
              <a:defRPr sz="1200">
                <a:solidFill>
                  <a:schemeClr val="tx1"/>
                </a:solidFill>
                <a:latin typeface="Times New Roman" pitchFamily="18" charset="0"/>
                <a:cs typeface="Times New Roman" pitchFamily="18" charset="0"/>
              </a:defRPr>
            </a:lvl3pPr>
            <a:lvl4pPr marL="1600200" indent="-228600">
              <a:spcBef>
                <a:spcPct val="30000"/>
              </a:spcBef>
              <a:defRPr sz="1200">
                <a:solidFill>
                  <a:schemeClr val="tx1"/>
                </a:solidFill>
                <a:latin typeface="Times New Roman" pitchFamily="18" charset="0"/>
                <a:cs typeface="Times New Roman" pitchFamily="18" charset="0"/>
              </a:defRPr>
            </a:lvl4pPr>
            <a:lvl5pPr marL="2057400" indent="-228600">
              <a:spcBef>
                <a:spcPct val="30000"/>
              </a:spcBef>
              <a:defRPr sz="1200">
                <a:solidFill>
                  <a:schemeClr val="tx1"/>
                </a:solidFill>
                <a:latin typeface="Times New Roman" pitchFamily="18" charset="0"/>
                <a:cs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a:spcBef>
                <a:spcPct val="0"/>
              </a:spcBef>
            </a:pPr>
            <a:r>
              <a:rPr lang="en-US" altLang="en-US" dirty="0">
                <a:latin typeface="Arial" pitchFamily="34" charset="0"/>
                <a:cs typeface="Arial" pitchFamily="34" charset="0"/>
              </a:rPr>
              <a:t> Slide </a:t>
            </a:r>
            <a:fld id="{D678CD7A-5FD4-49C8-A35B-A596085B1B4D}" type="slidenum">
              <a:rPr lang="en-US" altLang="en-US">
                <a:latin typeface="Arial" pitchFamily="34" charset="0"/>
                <a:cs typeface="Arial" pitchFamily="34" charset="0"/>
              </a:rPr>
              <a:pPr>
                <a:spcBef>
                  <a:spcPct val="0"/>
                </a:spcBef>
              </a:pPr>
              <a:t>11</a:t>
            </a:fld>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822981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OB, we went thru the following progression: 1) What’s the size of the problem?  2) What’s currently being done? And 3) How do we solve for the remainder/the gap?  </a:t>
            </a:r>
          </a:p>
          <a:p>
            <a:endParaRPr lang="en-US" dirty="0"/>
          </a:p>
          <a:p>
            <a:r>
              <a:rPr lang="en-US" dirty="0"/>
              <a:t>So … #1 According to NCCP, 21% of US Children live in households that are at or below Federal poverty level </a:t>
            </a:r>
          </a:p>
          <a:p>
            <a:r>
              <a:rPr lang="en-US" dirty="0"/>
              <a:t>Per the report, it’s a number that UNDERESTIMATES the NEEDS OF FAMILIES who live in unstable situations </a:t>
            </a:r>
          </a:p>
          <a:p>
            <a:endParaRPr lang="en-US" dirty="0"/>
          </a:p>
          <a:p>
            <a:r>
              <a:rPr lang="en-US" dirty="0"/>
              <a:t>And in NE, almost 14% of children live in households below Federal poverty level (</a:t>
            </a:r>
            <a:r>
              <a:rPr lang="en-US" dirty="0" err="1"/>
              <a:t>appox</a:t>
            </a:r>
            <a:r>
              <a:rPr lang="en-US" dirty="0"/>
              <a:t>. $24,500 for family of 4) </a:t>
            </a:r>
          </a:p>
          <a:p>
            <a:r>
              <a:rPr lang="en-US" dirty="0"/>
              <a:t>That ranks 14</a:t>
            </a:r>
            <a:r>
              <a:rPr lang="en-US" baseline="30000" dirty="0"/>
              <a:t>th</a:t>
            </a:r>
            <a:r>
              <a:rPr lang="en-US" dirty="0"/>
              <a:t> in the U.S., so NE better than many states, BUT … I don’t think we’re satisfied w/ this percentage (are we??) </a:t>
            </a:r>
          </a:p>
          <a:p>
            <a:endParaRPr lang="en-US" dirty="0"/>
          </a:p>
        </p:txBody>
      </p:sp>
      <p:sp>
        <p:nvSpPr>
          <p:cNvPr id="4" name="Slide Number Placeholder 3"/>
          <p:cNvSpPr>
            <a:spLocks noGrp="1"/>
          </p:cNvSpPr>
          <p:nvPr>
            <p:ph type="sldNum" sz="quarter" idx="5"/>
          </p:nvPr>
        </p:nvSpPr>
        <p:spPr/>
        <p:txBody>
          <a:bodyPr/>
          <a:lstStyle/>
          <a:p>
            <a:fld id="{F01019E9-36C1-4ACD-A810-A60A44DE1C9F}" type="slidenum">
              <a:rPr lang="en-US" smtClean="0"/>
              <a:t>12</a:t>
            </a:fld>
            <a:endParaRPr lang="en-US"/>
          </a:p>
        </p:txBody>
      </p:sp>
    </p:spTree>
    <p:extLst>
      <p:ext uri="{BB962C8B-B14F-4D97-AF65-F5344CB8AC3E}">
        <p14:creationId xmlns:p14="http://schemas.microsoft.com/office/powerpoint/2010/main" val="2317384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minute and share with your neighbor on efforts, initiatives, nonprofits, etc. that are currently working in your community, specifically toward children impacted by poverty </a:t>
            </a:r>
          </a:p>
          <a:p>
            <a:endParaRPr lang="en-US" dirty="0"/>
          </a:p>
          <a:p>
            <a:r>
              <a:rPr lang="en-US" dirty="0"/>
              <a:t>If you can’t think of anything, or what you think might work isn’t present in your community, PONDER what things would benefit you or your school? </a:t>
            </a:r>
          </a:p>
          <a:p>
            <a:r>
              <a:rPr lang="en-US" dirty="0"/>
              <a:t>For example, I like the B &amp; G Club model, but we don’t have any in GI (sure you do, but that’s just an example </a:t>
            </a:r>
            <a:r>
              <a:rPr lang="en-US" dirty="0">
                <a:sym typeface="Wingdings" panose="05000000000000000000" pitchFamily="2" charset="2"/>
              </a:rPr>
              <a:t>)  </a:t>
            </a:r>
          </a:p>
          <a:p>
            <a:endParaRPr lang="en-US" dirty="0"/>
          </a:p>
          <a:p>
            <a:endParaRPr lang="en-US" dirty="0"/>
          </a:p>
        </p:txBody>
      </p:sp>
      <p:sp>
        <p:nvSpPr>
          <p:cNvPr id="4" name="Slide Number Placeholder 3"/>
          <p:cNvSpPr>
            <a:spLocks noGrp="1"/>
          </p:cNvSpPr>
          <p:nvPr>
            <p:ph type="sldNum" sz="quarter" idx="5"/>
          </p:nvPr>
        </p:nvSpPr>
        <p:spPr/>
        <p:txBody>
          <a:bodyPr/>
          <a:lstStyle/>
          <a:p>
            <a:fld id="{F01019E9-36C1-4ACD-A810-A60A44DE1C9F}" type="slidenum">
              <a:rPr lang="en-US" smtClean="0"/>
              <a:t>13</a:t>
            </a:fld>
            <a:endParaRPr lang="en-US"/>
          </a:p>
        </p:txBody>
      </p:sp>
    </p:spTree>
    <p:extLst>
      <p:ext uri="{BB962C8B-B14F-4D97-AF65-F5344CB8AC3E}">
        <p14:creationId xmlns:p14="http://schemas.microsoft.com/office/powerpoint/2010/main" val="920869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MTSS check-in:  Can the Business solution model be applied to Education?   </a:t>
            </a:r>
          </a:p>
          <a:p>
            <a:endParaRPr lang="en-US" dirty="0"/>
          </a:p>
          <a:p>
            <a:endParaRPr lang="en-US" dirty="0"/>
          </a:p>
          <a:p>
            <a:r>
              <a:rPr lang="en-US" dirty="0"/>
              <a:t>Core Instruction targets the largest percentage, Tier 1 </a:t>
            </a:r>
          </a:p>
          <a:p>
            <a:r>
              <a:rPr lang="en-US" dirty="0"/>
              <a:t>A Substantial Piece of the Problem can be used by Core Instruction</a:t>
            </a:r>
          </a:p>
          <a:p>
            <a:r>
              <a:rPr lang="en-US" dirty="0"/>
              <a:t>***don’t’ generalize or label students from poverty – right?  They are bright, and often ready, to learn </a:t>
            </a:r>
          </a:p>
          <a:p>
            <a:r>
              <a:rPr lang="en-US" dirty="0"/>
              <a:t>     WHAT THEN, MIGHT BE THE GAP, OR THE FACTOR, THAT SEEMS TO BE  STUMBLING BLOCK?  </a:t>
            </a:r>
          </a:p>
          <a:p>
            <a:r>
              <a:rPr lang="en-US" dirty="0"/>
              <a:t>Core will be enough to motivate and create opportunity </a:t>
            </a:r>
          </a:p>
          <a:p>
            <a:endParaRPr lang="en-US" dirty="0"/>
          </a:p>
          <a:p>
            <a:endParaRPr lang="en-US" dirty="0"/>
          </a:p>
        </p:txBody>
      </p:sp>
      <p:sp>
        <p:nvSpPr>
          <p:cNvPr id="4" name="Slide Number Placeholder 3"/>
          <p:cNvSpPr>
            <a:spLocks noGrp="1"/>
          </p:cNvSpPr>
          <p:nvPr>
            <p:ph type="sldNum" sz="quarter" idx="5"/>
          </p:nvPr>
        </p:nvSpPr>
        <p:spPr/>
        <p:txBody>
          <a:bodyPr/>
          <a:lstStyle/>
          <a:p>
            <a:fld id="{F01019E9-36C1-4ACD-A810-A60A44DE1C9F}" type="slidenum">
              <a:rPr lang="en-US" smtClean="0"/>
              <a:t>14</a:t>
            </a:fld>
            <a:endParaRPr lang="en-US"/>
          </a:p>
        </p:txBody>
      </p:sp>
    </p:spTree>
    <p:extLst>
      <p:ext uri="{BB962C8B-B14F-4D97-AF65-F5344CB8AC3E}">
        <p14:creationId xmlns:p14="http://schemas.microsoft.com/office/powerpoint/2010/main" val="962141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Rectangle 3"/>
          <p:cNvSpPr>
            <a:spLocks noGrp="1" noChangeArrowheads="1"/>
          </p:cNvSpPr>
          <p:nvPr>
            <p:ph type="body" idx="1"/>
          </p:nvPr>
        </p:nvSpPr>
        <p:spPr bwMode="auto">
          <a:xfrm>
            <a:off x="946380" y="4459837"/>
            <a:ext cx="5209715" cy="42238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Often, when we think about poverty, we just think it means FINANCIAL struggles, or a lack of money </a:t>
            </a:r>
          </a:p>
          <a:p>
            <a:pPr eaLnBrk="1" hangingPunct="1">
              <a:spcBef>
                <a:spcPct val="0"/>
              </a:spcBef>
            </a:pPr>
            <a:r>
              <a:rPr lang="en-US" altLang="en-US" dirty="0"/>
              <a:t>Johns Hopkins U did a study in Baltimore on families living in poverty (article published in ‘16 in The Atlantic). </a:t>
            </a:r>
          </a:p>
          <a:p>
            <a:pPr eaLnBrk="1" hangingPunct="1">
              <a:spcBef>
                <a:spcPct val="0"/>
              </a:spcBef>
            </a:pPr>
            <a:r>
              <a:rPr lang="en-US" altLang="en-US" dirty="0"/>
              <a:t>Possible for kids who grow up in poverty to be successful – SO, why do some make it out and others do not. </a:t>
            </a:r>
          </a:p>
          <a:p>
            <a:pPr eaLnBrk="1" hangingPunct="1">
              <a:spcBef>
                <a:spcPct val="0"/>
              </a:spcBef>
            </a:pPr>
            <a:r>
              <a:rPr lang="en-US" altLang="en-US" dirty="0"/>
              <a:t>It’s why I like this definition of poverty, as it explains the many facets to culture and how these resources all TIE together.  </a:t>
            </a:r>
          </a:p>
          <a:p>
            <a:pPr eaLnBrk="1" hangingPunct="1">
              <a:spcBef>
                <a:spcPct val="0"/>
              </a:spcBef>
            </a:pPr>
            <a:endParaRPr lang="en-US" altLang="en-US" dirty="0"/>
          </a:p>
          <a:p>
            <a:pPr eaLnBrk="1" hangingPunct="1">
              <a:spcBef>
                <a:spcPct val="0"/>
              </a:spcBef>
            </a:pPr>
            <a:r>
              <a:rPr lang="en-US" altLang="en-US" dirty="0"/>
              <a:t>Resources are interconnected, and strengths in one area tend to lead to increased levels in another. Physical health can influence emotional health. Cognitive reasoning can influence emotional stability.</a:t>
            </a:r>
          </a:p>
        </p:txBody>
      </p:sp>
      <p:sp>
        <p:nvSpPr>
          <p:cNvPr id="166916"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cs typeface="Times New Roman" pitchFamily="18" charset="0"/>
              </a:defRPr>
            </a:lvl1pPr>
            <a:lvl2pPr marL="724228" indent="-278549">
              <a:spcBef>
                <a:spcPct val="30000"/>
              </a:spcBef>
              <a:defRPr sz="1200">
                <a:solidFill>
                  <a:schemeClr val="tx1"/>
                </a:solidFill>
                <a:latin typeface="Times New Roman" pitchFamily="18" charset="0"/>
                <a:cs typeface="Times New Roman" pitchFamily="18" charset="0"/>
              </a:defRPr>
            </a:lvl2pPr>
            <a:lvl3pPr marL="1114196" indent="-222839">
              <a:spcBef>
                <a:spcPct val="30000"/>
              </a:spcBef>
              <a:defRPr sz="1200">
                <a:solidFill>
                  <a:schemeClr val="tx1"/>
                </a:solidFill>
                <a:latin typeface="Times New Roman" pitchFamily="18" charset="0"/>
                <a:cs typeface="Times New Roman" pitchFamily="18" charset="0"/>
              </a:defRPr>
            </a:lvl3pPr>
            <a:lvl4pPr marL="1559875" indent="-222839">
              <a:spcBef>
                <a:spcPct val="30000"/>
              </a:spcBef>
              <a:defRPr sz="1200">
                <a:solidFill>
                  <a:schemeClr val="tx1"/>
                </a:solidFill>
                <a:latin typeface="Times New Roman" pitchFamily="18" charset="0"/>
                <a:cs typeface="Times New Roman" pitchFamily="18" charset="0"/>
              </a:defRPr>
            </a:lvl4pPr>
            <a:lvl5pPr marL="2005554" indent="-222839">
              <a:spcBef>
                <a:spcPct val="30000"/>
              </a:spcBef>
              <a:defRPr sz="1200">
                <a:solidFill>
                  <a:schemeClr val="tx1"/>
                </a:solidFill>
                <a:latin typeface="Times New Roman" pitchFamily="18" charset="0"/>
                <a:cs typeface="Times New Roman" pitchFamily="18" charset="0"/>
              </a:defRPr>
            </a:lvl5pPr>
            <a:lvl6pPr marL="2451232" indent="-222839"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896911" indent="-222839"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342589" indent="-222839"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788268" indent="-222839"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a:spcBef>
                <a:spcPct val="0"/>
              </a:spcBef>
            </a:pPr>
            <a:r>
              <a:rPr lang="en-US" altLang="en-US" dirty="0">
                <a:latin typeface="Arial" pitchFamily="34" charset="0"/>
                <a:cs typeface="Arial" pitchFamily="34" charset="0"/>
              </a:rPr>
              <a:t> Slide </a:t>
            </a:r>
            <a:fld id="{9B9FDB04-2BB5-4E55-88C4-8432D50154A2}" type="slidenum">
              <a:rPr lang="en-US" altLang="en-US">
                <a:latin typeface="Arial" pitchFamily="34" charset="0"/>
                <a:cs typeface="Arial" pitchFamily="34" charset="0"/>
              </a:rPr>
              <a:pPr>
                <a:spcBef>
                  <a:spcPct val="0"/>
                </a:spcBef>
              </a:pPr>
              <a:t>15</a:t>
            </a:fld>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804790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children impacted by poverty, a variety of resources, like those listed in previous slide, could improve the outcomes (success) you/school desires.  </a:t>
            </a:r>
          </a:p>
          <a:p>
            <a:endParaRPr lang="en-US" dirty="0"/>
          </a:p>
          <a:p>
            <a:r>
              <a:rPr lang="en-US" dirty="0"/>
              <a:t>In last 3 years I’ve learned that while I did get a good education, and my own life experiences are valuable, there isn’t a better way to keep learning than to ask questions of the people that are struggling.  They are resilient and strong, so we include in our Solution discussion the input of the people living in Insecurity and Instability.  What do they need?  </a:t>
            </a:r>
          </a:p>
          <a:p>
            <a:endParaRPr lang="en-US" dirty="0"/>
          </a:p>
          <a:p>
            <a:r>
              <a:rPr lang="en-US" dirty="0"/>
              <a:t>Share with the group, rather than at your tables, what are some Resources being shared in your community, that helps Families in Poverty, and therefore, is helping in your school or district?  (Hopefully, we have some examples!)  </a:t>
            </a:r>
          </a:p>
          <a:p>
            <a:endParaRPr lang="en-US" dirty="0"/>
          </a:p>
        </p:txBody>
      </p:sp>
      <p:sp>
        <p:nvSpPr>
          <p:cNvPr id="4" name="Slide Number Placeholder 3"/>
          <p:cNvSpPr>
            <a:spLocks noGrp="1"/>
          </p:cNvSpPr>
          <p:nvPr>
            <p:ph type="sldNum" sz="quarter" idx="5"/>
          </p:nvPr>
        </p:nvSpPr>
        <p:spPr/>
        <p:txBody>
          <a:bodyPr/>
          <a:lstStyle/>
          <a:p>
            <a:fld id="{F01019E9-36C1-4ACD-A810-A60A44DE1C9F}" type="slidenum">
              <a:rPr lang="en-US" smtClean="0"/>
              <a:t>16</a:t>
            </a:fld>
            <a:endParaRPr lang="en-US"/>
          </a:p>
        </p:txBody>
      </p:sp>
    </p:spTree>
    <p:extLst>
      <p:ext uri="{BB962C8B-B14F-4D97-AF65-F5344CB8AC3E}">
        <p14:creationId xmlns:p14="http://schemas.microsoft.com/office/powerpoint/2010/main" val="3559753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determine “need”, we use an ASSESSMENT known as the Stability Scale, or the Self-Sufficiency Matrix </a:t>
            </a:r>
          </a:p>
          <a:p>
            <a:endParaRPr lang="en-US" dirty="0"/>
          </a:p>
        </p:txBody>
      </p:sp>
      <p:sp>
        <p:nvSpPr>
          <p:cNvPr id="4" name="Slide Number Placeholder 3"/>
          <p:cNvSpPr>
            <a:spLocks noGrp="1"/>
          </p:cNvSpPr>
          <p:nvPr>
            <p:ph type="sldNum" sz="quarter" idx="5"/>
          </p:nvPr>
        </p:nvSpPr>
        <p:spPr/>
        <p:txBody>
          <a:bodyPr/>
          <a:lstStyle/>
          <a:p>
            <a:fld id="{F01019E9-36C1-4ACD-A810-A60A44DE1C9F}" type="slidenum">
              <a:rPr lang="en-US" smtClean="0"/>
              <a:t>18</a:t>
            </a:fld>
            <a:endParaRPr lang="en-US"/>
          </a:p>
        </p:txBody>
      </p:sp>
    </p:spTree>
    <p:extLst>
      <p:ext uri="{BB962C8B-B14F-4D97-AF65-F5344CB8AC3E}">
        <p14:creationId xmlns:p14="http://schemas.microsoft.com/office/powerpoint/2010/main" val="2913829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benefits to seeing success with all children, especially those in poverty, is that no one is excluded from opportunities to succeed, and … </a:t>
            </a:r>
          </a:p>
          <a:p>
            <a:r>
              <a:rPr lang="en-US" dirty="0"/>
              <a:t>The value isn’t purely EDUCATIONAL, but it also creates EMOTIONAL development, enhances ECONOMIC growth in the state, and … </a:t>
            </a:r>
          </a:p>
          <a:p>
            <a:r>
              <a:rPr lang="en-US" dirty="0"/>
              <a:t>The inclusive concept has SOCIAL JUSTICE components – there are plenty of reasons why DEVELOPING RESOURCES is a win/win/win for all.  </a:t>
            </a:r>
          </a:p>
          <a:p>
            <a:r>
              <a:rPr lang="en-US" dirty="0"/>
              <a:t>MTSS seems to have a similar mindset, to see ALL children succeed – and GRADUATE high school.  And that’s a WIN </a:t>
            </a:r>
            <a:r>
              <a:rPr lang="en-US"/>
              <a:t>for everyone!  </a:t>
            </a:r>
            <a:endParaRPr lang="en-US" dirty="0"/>
          </a:p>
        </p:txBody>
      </p:sp>
      <p:sp>
        <p:nvSpPr>
          <p:cNvPr id="4" name="Slide Number Placeholder 3"/>
          <p:cNvSpPr>
            <a:spLocks noGrp="1"/>
          </p:cNvSpPr>
          <p:nvPr>
            <p:ph type="sldNum" sz="quarter" idx="5"/>
          </p:nvPr>
        </p:nvSpPr>
        <p:spPr/>
        <p:txBody>
          <a:bodyPr/>
          <a:lstStyle/>
          <a:p>
            <a:fld id="{F01019E9-36C1-4ACD-A810-A60A44DE1C9F}" type="slidenum">
              <a:rPr lang="en-US" smtClean="0"/>
              <a:t>19</a:t>
            </a:fld>
            <a:endParaRPr lang="en-US"/>
          </a:p>
        </p:txBody>
      </p:sp>
    </p:spTree>
    <p:extLst>
      <p:ext uri="{BB962C8B-B14F-4D97-AF65-F5344CB8AC3E}">
        <p14:creationId xmlns:p14="http://schemas.microsoft.com/office/powerpoint/2010/main" val="3366831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Cute, right?  Get the double entendre?</a:t>
            </a:r>
            <a:r>
              <a:rPr lang="en-US" baseline="0" dirty="0"/>
              <a:t>  Feel free to use this in the coming months, it’s an obvious and easy way to prepare for next year.  </a:t>
            </a:r>
          </a:p>
          <a:p>
            <a:r>
              <a:rPr lang="en-US" baseline="0" dirty="0"/>
              <a:t>You/We are in a spot where WE can determine the course and direction of the future – but we need a VIEW that is 1) truly futuristic, not “I’m just getting by”   </a:t>
            </a:r>
          </a:p>
          <a:p>
            <a:r>
              <a:rPr lang="en-US" baseline="0" dirty="0"/>
              <a:t>AND, I’ll suggest we need a view that is 2) Holistic by design, encompassing what we know about children – and sometimes what we don’t exactly know </a:t>
            </a:r>
          </a:p>
          <a:p>
            <a:r>
              <a:rPr lang="en-US" dirty="0"/>
              <a:t>MTSS provides a vehicle thru which YOU can accomplish those goals, and such a MODEL is needed when working with kids in poverty. </a:t>
            </a:r>
          </a:p>
        </p:txBody>
      </p:sp>
      <p:sp>
        <p:nvSpPr>
          <p:cNvPr id="4" name="Slide Number Placeholder 3"/>
          <p:cNvSpPr>
            <a:spLocks noGrp="1"/>
          </p:cNvSpPr>
          <p:nvPr>
            <p:ph type="sldNum" sz="quarter" idx="5"/>
          </p:nvPr>
        </p:nvSpPr>
        <p:spPr/>
        <p:txBody>
          <a:bodyPr/>
          <a:lstStyle/>
          <a:p>
            <a:fld id="{F01019E9-36C1-4ACD-A810-A60A44DE1C9F}" type="slidenum">
              <a:rPr lang="en-US" smtClean="0"/>
              <a:t>2</a:t>
            </a:fld>
            <a:endParaRPr lang="en-US"/>
          </a:p>
        </p:txBody>
      </p:sp>
    </p:spTree>
    <p:extLst>
      <p:ext uri="{BB962C8B-B14F-4D97-AF65-F5344CB8AC3E}">
        <p14:creationId xmlns:p14="http://schemas.microsoft.com/office/powerpoint/2010/main" val="2738981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Last 3 years I’ve worked along side a retired Omaha CPA whose mission became “ to defeat poverty in Omaha”  - (ok to smile) </a:t>
            </a:r>
          </a:p>
          <a:p>
            <a:r>
              <a:rPr lang="en-US" baseline="0" dirty="0"/>
              <a:t>Like everyone, I smiled too.  “Out of curiosity”, I asked, “how do you intend to do that?”  He had an idea, and we added on.  </a:t>
            </a:r>
          </a:p>
          <a:p>
            <a:r>
              <a:rPr lang="en-US" baseline="0" dirty="0"/>
              <a:t> </a:t>
            </a:r>
            <a:endParaRPr lang="en-US" dirty="0"/>
          </a:p>
          <a:p>
            <a:r>
              <a:rPr lang="en-US" dirty="0"/>
              <a:t>We began OB with a business principle, from Steven Covey, “Begin w/ the End in Mind” – then built a 10-year plan around the GOAL </a:t>
            </a:r>
          </a:p>
          <a:p>
            <a:r>
              <a:rPr lang="en-US" dirty="0"/>
              <a:t> </a:t>
            </a:r>
          </a:p>
          <a:p>
            <a:r>
              <a:rPr lang="en-US" dirty="0"/>
              <a:t>So, in your school or district, what is the end game?  How do you measure Success?  If so, what does a success look like?  </a:t>
            </a:r>
          </a:p>
          <a:p>
            <a:endParaRPr lang="en-US" dirty="0"/>
          </a:p>
          <a:p>
            <a:r>
              <a:rPr lang="en-US" dirty="0"/>
              <a:t>Turn to your neighbor and answer that Q for YOUR</a:t>
            </a:r>
            <a:r>
              <a:rPr lang="en-US" baseline="0" dirty="0"/>
              <a:t> school </a:t>
            </a:r>
          </a:p>
          <a:p>
            <a:r>
              <a:rPr lang="en-US" dirty="0"/>
              <a:t> </a:t>
            </a:r>
          </a:p>
        </p:txBody>
      </p:sp>
      <p:sp>
        <p:nvSpPr>
          <p:cNvPr id="4" name="Slide Number Placeholder 3"/>
          <p:cNvSpPr>
            <a:spLocks noGrp="1"/>
          </p:cNvSpPr>
          <p:nvPr>
            <p:ph type="sldNum" sz="quarter" idx="5"/>
          </p:nvPr>
        </p:nvSpPr>
        <p:spPr/>
        <p:txBody>
          <a:bodyPr/>
          <a:lstStyle/>
          <a:p>
            <a:fld id="{F01019E9-36C1-4ACD-A810-A60A44DE1C9F}" type="slidenum">
              <a:rPr lang="en-US" smtClean="0"/>
              <a:t>3</a:t>
            </a:fld>
            <a:endParaRPr lang="en-US"/>
          </a:p>
        </p:txBody>
      </p:sp>
    </p:spTree>
    <p:extLst>
      <p:ext uri="{BB962C8B-B14F-4D97-AF65-F5344CB8AC3E}">
        <p14:creationId xmlns:p14="http://schemas.microsoft.com/office/powerpoint/2010/main" val="1493314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answered,</a:t>
            </a:r>
            <a:r>
              <a:rPr lang="en-US" baseline="0" dirty="0"/>
              <a:t> did you … BEGIN WITH THE END IN MIND? </a:t>
            </a:r>
          </a:p>
          <a:p>
            <a:endParaRPr lang="en-US" baseline="0" dirty="0"/>
          </a:p>
          <a:p>
            <a:r>
              <a:rPr lang="en-US" baseline="0" dirty="0"/>
              <a:t>How many thought the 1</a:t>
            </a:r>
            <a:r>
              <a:rPr lang="en-US" baseline="30000" dirty="0"/>
              <a:t>st</a:t>
            </a:r>
            <a:r>
              <a:rPr lang="en-US" baseline="0" dirty="0"/>
              <a:t> day?  The 1</a:t>
            </a:r>
            <a:r>
              <a:rPr lang="en-US" baseline="30000" dirty="0"/>
              <a:t>st</a:t>
            </a:r>
            <a:r>
              <a:rPr lang="en-US" baseline="0" dirty="0"/>
              <a:t> month?  This semester?  Or an entire school year?  </a:t>
            </a:r>
          </a:p>
          <a:p>
            <a:r>
              <a:rPr lang="en-US" baseline="0" dirty="0"/>
              <a:t>Intentionally not defined so you could begin to contemplate your own parameters as teacher, counselor, Admin </a:t>
            </a:r>
          </a:p>
          <a:p>
            <a:r>
              <a:rPr lang="en-US" baseline="0" dirty="0"/>
              <a:t>BUT … I’d like to push us out as far as practicable for you --- help me with “usual” “end” dates?  1 school year?  Several? </a:t>
            </a:r>
          </a:p>
          <a:p>
            <a:r>
              <a:rPr lang="en-US" baseline="0" dirty="0"/>
              <a:t>Caveat:  I think I understand why schools go ONE year at a time, but is this the ‘best’ way to plan?  </a:t>
            </a:r>
          </a:p>
          <a:p>
            <a:r>
              <a:rPr lang="en-US" baseline="0" dirty="0"/>
              <a:t>**Does anyone use a model that allows for multi-year planning?  Have someone/anyone share if they do (??)  </a:t>
            </a:r>
          </a:p>
          <a:p>
            <a:endParaRPr lang="en-US" baseline="0" dirty="0"/>
          </a:p>
          <a:p>
            <a:endParaRPr lang="en-US" baseline="0" dirty="0"/>
          </a:p>
          <a:p>
            <a:r>
              <a:rPr lang="en-US" baseline="0" dirty="0"/>
              <a:t> </a:t>
            </a:r>
            <a:endParaRPr lang="en-US" dirty="0"/>
          </a:p>
        </p:txBody>
      </p:sp>
      <p:sp>
        <p:nvSpPr>
          <p:cNvPr id="4" name="Slide Number Placeholder 3"/>
          <p:cNvSpPr>
            <a:spLocks noGrp="1"/>
          </p:cNvSpPr>
          <p:nvPr>
            <p:ph type="sldNum" sz="quarter" idx="5"/>
          </p:nvPr>
        </p:nvSpPr>
        <p:spPr/>
        <p:txBody>
          <a:bodyPr/>
          <a:lstStyle/>
          <a:p>
            <a:fld id="{F01019E9-36C1-4ACD-A810-A60A44DE1C9F}" type="slidenum">
              <a:rPr lang="en-US" smtClean="0"/>
              <a:t>4</a:t>
            </a:fld>
            <a:endParaRPr lang="en-US"/>
          </a:p>
        </p:txBody>
      </p:sp>
    </p:spTree>
    <p:extLst>
      <p:ext uri="{BB962C8B-B14F-4D97-AF65-F5344CB8AC3E}">
        <p14:creationId xmlns:p14="http://schemas.microsoft.com/office/powerpoint/2010/main" val="1982671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Shoot some measurements out to me: (Guessing they’ll be middle class things like test scores, grades, etc.) </a:t>
            </a:r>
          </a:p>
          <a:p>
            <a:r>
              <a:rPr lang="en-US" dirty="0"/>
              <a:t>What about lower performing schools or districts – do you/they possess the same measurements?  </a:t>
            </a:r>
          </a:p>
          <a:p>
            <a:r>
              <a:rPr lang="en-US" dirty="0"/>
              <a:t>At OSS, our average reading level for HIGH SCHOOL-AGED Students was 7</a:t>
            </a:r>
            <a:r>
              <a:rPr lang="en-US" baseline="30000" dirty="0"/>
              <a:t>th</a:t>
            </a:r>
            <a:r>
              <a:rPr lang="en-US" dirty="0"/>
              <a:t> grade, 3</a:t>
            </a:r>
            <a:r>
              <a:rPr lang="en-US" baseline="30000" dirty="0"/>
              <a:t>rd</a:t>
            </a:r>
            <a:r>
              <a:rPr lang="en-US" dirty="0"/>
              <a:t> month </a:t>
            </a:r>
          </a:p>
          <a:p>
            <a:r>
              <a:rPr lang="en-US" dirty="0"/>
              <a:t>My success measurements did not look like those at Creighton Prep, Millard North or Westside </a:t>
            </a:r>
          </a:p>
          <a:p>
            <a:endParaRPr lang="en-US" dirty="0"/>
          </a:p>
          <a:p>
            <a:r>
              <a:rPr lang="en-US" dirty="0"/>
              <a:t>Take a minute and talk to your neighbor about “success” at your school – compare similarities &amp; note any differences </a:t>
            </a:r>
          </a:p>
          <a:p>
            <a:endParaRPr lang="en-US" dirty="0"/>
          </a:p>
          <a:p>
            <a:endParaRPr lang="en-US" dirty="0"/>
          </a:p>
        </p:txBody>
      </p:sp>
      <p:sp>
        <p:nvSpPr>
          <p:cNvPr id="4" name="Slide Number Placeholder 3"/>
          <p:cNvSpPr>
            <a:spLocks noGrp="1"/>
          </p:cNvSpPr>
          <p:nvPr>
            <p:ph type="sldNum" sz="quarter" idx="5"/>
          </p:nvPr>
        </p:nvSpPr>
        <p:spPr/>
        <p:txBody>
          <a:bodyPr/>
          <a:lstStyle/>
          <a:p>
            <a:fld id="{F01019E9-36C1-4ACD-A810-A60A44DE1C9F}" type="slidenum">
              <a:rPr lang="en-US" smtClean="0"/>
              <a:t>5</a:t>
            </a:fld>
            <a:endParaRPr lang="en-US"/>
          </a:p>
        </p:txBody>
      </p:sp>
    </p:spTree>
    <p:extLst>
      <p:ext uri="{BB962C8B-B14F-4D97-AF65-F5344CB8AC3E}">
        <p14:creationId xmlns:p14="http://schemas.microsoft.com/office/powerpoint/2010/main" val="3186996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the “end” question, and/or the Success question – what does it look like for ALL your students?  </a:t>
            </a:r>
          </a:p>
          <a:p>
            <a:r>
              <a:rPr lang="en-US" dirty="0"/>
              <a:t>Will ONE solution fit all?  Duh, clearly one solution “could” fit all, if you didn’t wish to consider influence of other factors. </a:t>
            </a:r>
          </a:p>
          <a:p>
            <a:r>
              <a:rPr lang="en-US" dirty="0"/>
              <a:t>Proposing something you might know, intellectually and intuitively, we NEED multiple solutions to achieve success </a:t>
            </a:r>
          </a:p>
        </p:txBody>
      </p:sp>
      <p:sp>
        <p:nvSpPr>
          <p:cNvPr id="4" name="Slide Number Placeholder 3"/>
          <p:cNvSpPr>
            <a:spLocks noGrp="1"/>
          </p:cNvSpPr>
          <p:nvPr>
            <p:ph type="sldNum" sz="quarter" idx="5"/>
          </p:nvPr>
        </p:nvSpPr>
        <p:spPr/>
        <p:txBody>
          <a:bodyPr/>
          <a:lstStyle/>
          <a:p>
            <a:fld id="{F01019E9-36C1-4ACD-A810-A60A44DE1C9F}" type="slidenum">
              <a:rPr lang="en-US" smtClean="0"/>
              <a:t>6</a:t>
            </a:fld>
            <a:endParaRPr lang="en-US"/>
          </a:p>
        </p:txBody>
      </p:sp>
    </p:spTree>
    <p:extLst>
      <p:ext uri="{BB962C8B-B14F-4D97-AF65-F5344CB8AC3E}">
        <p14:creationId xmlns:p14="http://schemas.microsoft.com/office/powerpoint/2010/main" val="3189885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sure that when the phrase “it takes a village” was first used by Hillary Clinton, that she or others understood the depth of the statement.  </a:t>
            </a:r>
          </a:p>
          <a:p>
            <a:r>
              <a:rPr lang="en-US" dirty="0"/>
              <a:t>Perhaps I’m wrong about that, and perhaps she DID understand its full affect.  Maybe I just didn’t understand the concept yet!  </a:t>
            </a:r>
          </a:p>
          <a:p>
            <a:endParaRPr lang="en-US" dirty="0"/>
          </a:p>
          <a:p>
            <a:r>
              <a:rPr lang="en-US" dirty="0"/>
              <a:t>For children living in poverty, ONE single solution may not be enough to obtain the result that schools (and/or you) desire.</a:t>
            </a:r>
          </a:p>
          <a:p>
            <a:r>
              <a:rPr lang="en-US" dirty="0"/>
              <a:t>To obtain the success measurements you desire, finding &amp; using RESOURCES – inside or outside -- of school may get US closer to desired outcomes.    </a:t>
            </a:r>
          </a:p>
          <a:p>
            <a:endParaRPr lang="en-US" dirty="0"/>
          </a:p>
        </p:txBody>
      </p:sp>
      <p:sp>
        <p:nvSpPr>
          <p:cNvPr id="4" name="Slide Number Placeholder 3"/>
          <p:cNvSpPr>
            <a:spLocks noGrp="1"/>
          </p:cNvSpPr>
          <p:nvPr>
            <p:ph type="sldNum" sz="quarter" idx="5"/>
          </p:nvPr>
        </p:nvSpPr>
        <p:spPr/>
        <p:txBody>
          <a:bodyPr/>
          <a:lstStyle/>
          <a:p>
            <a:fld id="{F01019E9-36C1-4ACD-A810-A60A44DE1C9F}" type="slidenum">
              <a:rPr lang="en-US" smtClean="0"/>
              <a:t>7</a:t>
            </a:fld>
            <a:endParaRPr lang="en-US"/>
          </a:p>
        </p:txBody>
      </p:sp>
    </p:spTree>
    <p:extLst>
      <p:ext uri="{BB962C8B-B14F-4D97-AF65-F5344CB8AC3E}">
        <p14:creationId xmlns:p14="http://schemas.microsoft.com/office/powerpoint/2010/main" val="3805599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Failing in school, in 2019/2020, has far-reaching implications.  Actually been that way for some time, and WE need to catch up. </a:t>
            </a:r>
          </a:p>
          <a:p>
            <a:r>
              <a:rPr lang="en-US" dirty="0"/>
              <a:t>In my generation, doing poorly in school meant … no college, but classmates just went into the workforce or headed to a trade school.    </a:t>
            </a:r>
          </a:p>
          <a:p>
            <a:endParaRPr lang="en-US" dirty="0"/>
          </a:p>
          <a:p>
            <a:r>
              <a:rPr lang="en-US" dirty="0"/>
              <a:t>RIGHT NOW … kids who fall behind, then eventually ‘fail’ at school, face far greater NEGATIVE consequences.  </a:t>
            </a:r>
          </a:p>
          <a:p>
            <a:r>
              <a:rPr lang="en-US" dirty="0"/>
              <a:t>POVERTY is at the core of many social ills – though not all.  But many … </a:t>
            </a:r>
          </a:p>
          <a:p>
            <a:endParaRPr lang="en-US" dirty="0"/>
          </a:p>
          <a:p>
            <a:r>
              <a:rPr lang="en-US" dirty="0"/>
              <a:t>Nearly 70% of A-A men without a high school diploma will be incarcerated by their mid 30s. </a:t>
            </a:r>
          </a:p>
          <a:p>
            <a:r>
              <a:rPr lang="en-US" dirty="0"/>
              <a:t>Nearly 80% of all men incarcerated in federal and state prisons do NOT have their high school diploma.</a:t>
            </a:r>
          </a:p>
          <a:p>
            <a:r>
              <a:rPr lang="en-US" dirty="0"/>
              <a:t>Low income individuals are MORE LIKELY to be victims of crime than higher income individuals. </a:t>
            </a:r>
          </a:p>
          <a:p>
            <a:endParaRPr lang="en-US" dirty="0"/>
          </a:p>
          <a:p>
            <a:r>
              <a:rPr lang="en-US" dirty="0"/>
              <a:t>Wrote a piece about what I called the Grand Canyon effect facing at-risk youth, and certainly, their families </a:t>
            </a:r>
          </a:p>
          <a:p>
            <a:r>
              <a:rPr lang="en-US" dirty="0"/>
              <a:t>Imagine this picture, on one side is a vibrant city w/ bright lights and lots of activity.  </a:t>
            </a:r>
          </a:p>
          <a:p>
            <a:r>
              <a:rPr lang="en-US" dirty="0"/>
              <a:t>Struggling families can see the city, but w/out a BRIDGE to it, all they can do is watch &amp; wish for something different.  </a:t>
            </a:r>
          </a:p>
          <a:p>
            <a:r>
              <a:rPr lang="en-US" dirty="0"/>
              <a:t>Success is visible to the Individual, or Child/Teen, but the great chasm tells them success is NOT attainable.  Lose hope. </a:t>
            </a:r>
          </a:p>
        </p:txBody>
      </p:sp>
      <p:sp>
        <p:nvSpPr>
          <p:cNvPr id="4" name="Slide Number Placeholder 3"/>
          <p:cNvSpPr>
            <a:spLocks noGrp="1"/>
          </p:cNvSpPr>
          <p:nvPr>
            <p:ph type="sldNum" sz="quarter" idx="5"/>
          </p:nvPr>
        </p:nvSpPr>
        <p:spPr/>
        <p:txBody>
          <a:bodyPr/>
          <a:lstStyle/>
          <a:p>
            <a:fld id="{F01019E9-36C1-4ACD-A810-A60A44DE1C9F}" type="slidenum">
              <a:rPr lang="en-US" smtClean="0"/>
              <a:t>8</a:t>
            </a:fld>
            <a:endParaRPr lang="en-US"/>
          </a:p>
        </p:txBody>
      </p:sp>
    </p:spTree>
    <p:extLst>
      <p:ext uri="{BB962C8B-B14F-4D97-AF65-F5344CB8AC3E}">
        <p14:creationId xmlns:p14="http://schemas.microsoft.com/office/powerpoint/2010/main" val="1275616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Wilson argues that Poverty is or should be identified as a medical condition, because it has so many accompanying health issues </a:t>
            </a:r>
          </a:p>
          <a:p>
            <a:endParaRPr lang="en-US" dirty="0"/>
          </a:p>
          <a:p>
            <a:r>
              <a:rPr lang="en-US" dirty="0"/>
              <a:t>Robert Wood Johnson Foundation supports ‘healthy communities’, ‘healthy children &amp; families’, AND addresses SOCIAL DETERMINANTS OF HEALTH </a:t>
            </a:r>
          </a:p>
          <a:p>
            <a:r>
              <a:rPr lang="en-US" dirty="0"/>
              <a:t>The LINKS are evident between poverty, health, and education === interrelated and complicated because of their varying impact on each family </a:t>
            </a:r>
          </a:p>
        </p:txBody>
      </p:sp>
      <p:sp>
        <p:nvSpPr>
          <p:cNvPr id="4" name="Slide Number Placeholder 3"/>
          <p:cNvSpPr>
            <a:spLocks noGrp="1"/>
          </p:cNvSpPr>
          <p:nvPr>
            <p:ph type="sldNum" sz="quarter" idx="5"/>
          </p:nvPr>
        </p:nvSpPr>
        <p:spPr/>
        <p:txBody>
          <a:bodyPr/>
          <a:lstStyle/>
          <a:p>
            <a:fld id="{F01019E9-36C1-4ACD-A810-A60A44DE1C9F}" type="slidenum">
              <a:rPr lang="en-US" smtClean="0"/>
              <a:t>9</a:t>
            </a:fld>
            <a:endParaRPr lang="en-US"/>
          </a:p>
        </p:txBody>
      </p:sp>
    </p:spTree>
    <p:extLst>
      <p:ext uri="{BB962C8B-B14F-4D97-AF65-F5344CB8AC3E}">
        <p14:creationId xmlns:p14="http://schemas.microsoft.com/office/powerpoint/2010/main" val="2842998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AC24F-44BE-40BC-B55B-EAE5217960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7323C3-4441-417F-A2DC-87792DEBF0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840C20-F8EB-4D61-A283-FC9002E10172}"/>
              </a:ext>
            </a:extLst>
          </p:cNvPr>
          <p:cNvSpPr>
            <a:spLocks noGrp="1"/>
          </p:cNvSpPr>
          <p:nvPr>
            <p:ph type="dt" sz="half" idx="10"/>
          </p:nvPr>
        </p:nvSpPr>
        <p:spPr/>
        <p:txBody>
          <a:bodyPr/>
          <a:lstStyle/>
          <a:p>
            <a:fld id="{D2627449-F0CA-4AC2-AA3B-13A649DA93BD}" type="datetimeFigureOut">
              <a:rPr lang="en-US" smtClean="0"/>
              <a:t>9/3/2019</a:t>
            </a:fld>
            <a:endParaRPr lang="en-US"/>
          </a:p>
        </p:txBody>
      </p:sp>
      <p:sp>
        <p:nvSpPr>
          <p:cNvPr id="5" name="Footer Placeholder 4">
            <a:extLst>
              <a:ext uri="{FF2B5EF4-FFF2-40B4-BE49-F238E27FC236}">
                <a16:creationId xmlns:a16="http://schemas.microsoft.com/office/drawing/2014/main" id="{F0011BEA-382C-45C4-B69C-2E448C69F4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CA3B62-3418-471F-A1EE-16F62D5884EC}"/>
              </a:ext>
            </a:extLst>
          </p:cNvPr>
          <p:cNvSpPr>
            <a:spLocks noGrp="1"/>
          </p:cNvSpPr>
          <p:nvPr>
            <p:ph type="sldNum" sz="quarter" idx="12"/>
          </p:nvPr>
        </p:nvSpPr>
        <p:spPr/>
        <p:txBody>
          <a:bodyPr/>
          <a:lstStyle/>
          <a:p>
            <a:fld id="{73C157A6-CC0C-4F31-91D8-36128B595392}" type="slidenum">
              <a:rPr lang="en-US" smtClean="0"/>
              <a:t>‹#›</a:t>
            </a:fld>
            <a:endParaRPr lang="en-US"/>
          </a:p>
        </p:txBody>
      </p:sp>
    </p:spTree>
    <p:extLst>
      <p:ext uri="{BB962C8B-B14F-4D97-AF65-F5344CB8AC3E}">
        <p14:creationId xmlns:p14="http://schemas.microsoft.com/office/powerpoint/2010/main" val="1259084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19675-CB9B-41EF-9751-CF357E461A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A26CD7-E529-4EDD-8CF2-34E0954E60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9EF0E3-19C8-4ED2-94B1-81B955E5887D}"/>
              </a:ext>
            </a:extLst>
          </p:cNvPr>
          <p:cNvSpPr>
            <a:spLocks noGrp="1"/>
          </p:cNvSpPr>
          <p:nvPr>
            <p:ph type="dt" sz="half" idx="10"/>
          </p:nvPr>
        </p:nvSpPr>
        <p:spPr/>
        <p:txBody>
          <a:bodyPr/>
          <a:lstStyle/>
          <a:p>
            <a:fld id="{D2627449-F0CA-4AC2-AA3B-13A649DA93BD}" type="datetimeFigureOut">
              <a:rPr lang="en-US" smtClean="0"/>
              <a:t>9/3/2019</a:t>
            </a:fld>
            <a:endParaRPr lang="en-US"/>
          </a:p>
        </p:txBody>
      </p:sp>
      <p:sp>
        <p:nvSpPr>
          <p:cNvPr id="5" name="Footer Placeholder 4">
            <a:extLst>
              <a:ext uri="{FF2B5EF4-FFF2-40B4-BE49-F238E27FC236}">
                <a16:creationId xmlns:a16="http://schemas.microsoft.com/office/drawing/2014/main" id="{101760C9-54C6-4DDE-8A52-FD5D3BD25A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A4E1A-91DF-42A5-93CF-475321AB5C35}"/>
              </a:ext>
            </a:extLst>
          </p:cNvPr>
          <p:cNvSpPr>
            <a:spLocks noGrp="1"/>
          </p:cNvSpPr>
          <p:nvPr>
            <p:ph type="sldNum" sz="quarter" idx="12"/>
          </p:nvPr>
        </p:nvSpPr>
        <p:spPr/>
        <p:txBody>
          <a:bodyPr/>
          <a:lstStyle/>
          <a:p>
            <a:fld id="{73C157A6-CC0C-4F31-91D8-36128B595392}" type="slidenum">
              <a:rPr lang="en-US" smtClean="0"/>
              <a:t>‹#›</a:t>
            </a:fld>
            <a:endParaRPr lang="en-US"/>
          </a:p>
        </p:txBody>
      </p:sp>
    </p:spTree>
    <p:extLst>
      <p:ext uri="{BB962C8B-B14F-4D97-AF65-F5344CB8AC3E}">
        <p14:creationId xmlns:p14="http://schemas.microsoft.com/office/powerpoint/2010/main" val="317104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6F8A30-6A05-43AE-B569-CAAB30BFD4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B028AE-5B06-4541-8E69-F6CC45A177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8142CF-89FE-49E8-BF6A-D65DD737E687}"/>
              </a:ext>
            </a:extLst>
          </p:cNvPr>
          <p:cNvSpPr>
            <a:spLocks noGrp="1"/>
          </p:cNvSpPr>
          <p:nvPr>
            <p:ph type="dt" sz="half" idx="10"/>
          </p:nvPr>
        </p:nvSpPr>
        <p:spPr/>
        <p:txBody>
          <a:bodyPr/>
          <a:lstStyle/>
          <a:p>
            <a:fld id="{D2627449-F0CA-4AC2-AA3B-13A649DA93BD}" type="datetimeFigureOut">
              <a:rPr lang="en-US" smtClean="0"/>
              <a:t>9/3/2019</a:t>
            </a:fld>
            <a:endParaRPr lang="en-US"/>
          </a:p>
        </p:txBody>
      </p:sp>
      <p:sp>
        <p:nvSpPr>
          <p:cNvPr id="5" name="Footer Placeholder 4">
            <a:extLst>
              <a:ext uri="{FF2B5EF4-FFF2-40B4-BE49-F238E27FC236}">
                <a16:creationId xmlns:a16="http://schemas.microsoft.com/office/drawing/2014/main" id="{2EE38641-6955-482B-AB84-E29E3A2BA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331B69-D7C5-4FB9-A8E3-41347D9BB885}"/>
              </a:ext>
            </a:extLst>
          </p:cNvPr>
          <p:cNvSpPr>
            <a:spLocks noGrp="1"/>
          </p:cNvSpPr>
          <p:nvPr>
            <p:ph type="sldNum" sz="quarter" idx="12"/>
          </p:nvPr>
        </p:nvSpPr>
        <p:spPr/>
        <p:txBody>
          <a:bodyPr/>
          <a:lstStyle/>
          <a:p>
            <a:fld id="{73C157A6-CC0C-4F31-91D8-36128B595392}" type="slidenum">
              <a:rPr lang="en-US" smtClean="0"/>
              <a:t>‹#›</a:t>
            </a:fld>
            <a:endParaRPr lang="en-US"/>
          </a:p>
        </p:txBody>
      </p:sp>
    </p:spTree>
    <p:extLst>
      <p:ext uri="{BB962C8B-B14F-4D97-AF65-F5344CB8AC3E}">
        <p14:creationId xmlns:p14="http://schemas.microsoft.com/office/powerpoint/2010/main" val="388689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4297-C23E-430B-AF8C-94A95D0CE6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A45E8C-FD19-4A8D-B323-704226845C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7E906E-13D4-4BCB-AF0E-D795F748A33A}"/>
              </a:ext>
            </a:extLst>
          </p:cNvPr>
          <p:cNvSpPr>
            <a:spLocks noGrp="1"/>
          </p:cNvSpPr>
          <p:nvPr>
            <p:ph type="dt" sz="half" idx="10"/>
          </p:nvPr>
        </p:nvSpPr>
        <p:spPr/>
        <p:txBody>
          <a:bodyPr/>
          <a:lstStyle/>
          <a:p>
            <a:fld id="{D2627449-F0CA-4AC2-AA3B-13A649DA93BD}" type="datetimeFigureOut">
              <a:rPr lang="en-US" smtClean="0"/>
              <a:t>9/3/2019</a:t>
            </a:fld>
            <a:endParaRPr lang="en-US"/>
          </a:p>
        </p:txBody>
      </p:sp>
      <p:sp>
        <p:nvSpPr>
          <p:cNvPr id="5" name="Footer Placeholder 4">
            <a:extLst>
              <a:ext uri="{FF2B5EF4-FFF2-40B4-BE49-F238E27FC236}">
                <a16:creationId xmlns:a16="http://schemas.microsoft.com/office/drawing/2014/main" id="{3645EB2B-F857-483A-846A-D8E6F13C9C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22D2F4-274E-4C9E-ABA5-E5F6265EF1BD}"/>
              </a:ext>
            </a:extLst>
          </p:cNvPr>
          <p:cNvSpPr>
            <a:spLocks noGrp="1"/>
          </p:cNvSpPr>
          <p:nvPr>
            <p:ph type="sldNum" sz="quarter" idx="12"/>
          </p:nvPr>
        </p:nvSpPr>
        <p:spPr/>
        <p:txBody>
          <a:bodyPr/>
          <a:lstStyle/>
          <a:p>
            <a:fld id="{73C157A6-CC0C-4F31-91D8-36128B595392}" type="slidenum">
              <a:rPr lang="en-US" smtClean="0"/>
              <a:t>‹#›</a:t>
            </a:fld>
            <a:endParaRPr lang="en-US"/>
          </a:p>
        </p:txBody>
      </p:sp>
    </p:spTree>
    <p:extLst>
      <p:ext uri="{BB962C8B-B14F-4D97-AF65-F5344CB8AC3E}">
        <p14:creationId xmlns:p14="http://schemas.microsoft.com/office/powerpoint/2010/main" val="1822244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870CE-902C-4401-B15F-800373E0D5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10B3BE-2E40-4C00-9E83-97FD019171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DD5D5D-D038-489E-A4AD-6F39B6AAD314}"/>
              </a:ext>
            </a:extLst>
          </p:cNvPr>
          <p:cNvSpPr>
            <a:spLocks noGrp="1"/>
          </p:cNvSpPr>
          <p:nvPr>
            <p:ph type="dt" sz="half" idx="10"/>
          </p:nvPr>
        </p:nvSpPr>
        <p:spPr/>
        <p:txBody>
          <a:bodyPr/>
          <a:lstStyle/>
          <a:p>
            <a:fld id="{D2627449-F0CA-4AC2-AA3B-13A649DA93BD}" type="datetimeFigureOut">
              <a:rPr lang="en-US" smtClean="0"/>
              <a:t>9/3/2019</a:t>
            </a:fld>
            <a:endParaRPr lang="en-US"/>
          </a:p>
        </p:txBody>
      </p:sp>
      <p:sp>
        <p:nvSpPr>
          <p:cNvPr id="5" name="Footer Placeholder 4">
            <a:extLst>
              <a:ext uri="{FF2B5EF4-FFF2-40B4-BE49-F238E27FC236}">
                <a16:creationId xmlns:a16="http://schemas.microsoft.com/office/drawing/2014/main" id="{E1A11399-0BFB-4634-A8DB-8863D6632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065178-8EC0-4218-8380-E8D1F2DD6233}"/>
              </a:ext>
            </a:extLst>
          </p:cNvPr>
          <p:cNvSpPr>
            <a:spLocks noGrp="1"/>
          </p:cNvSpPr>
          <p:nvPr>
            <p:ph type="sldNum" sz="quarter" idx="12"/>
          </p:nvPr>
        </p:nvSpPr>
        <p:spPr/>
        <p:txBody>
          <a:bodyPr/>
          <a:lstStyle/>
          <a:p>
            <a:fld id="{73C157A6-CC0C-4F31-91D8-36128B595392}" type="slidenum">
              <a:rPr lang="en-US" smtClean="0"/>
              <a:t>‹#›</a:t>
            </a:fld>
            <a:endParaRPr lang="en-US"/>
          </a:p>
        </p:txBody>
      </p:sp>
    </p:spTree>
    <p:extLst>
      <p:ext uri="{BB962C8B-B14F-4D97-AF65-F5344CB8AC3E}">
        <p14:creationId xmlns:p14="http://schemas.microsoft.com/office/powerpoint/2010/main" val="711647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836BF-CDDA-4659-8FF4-DE28E1E0F1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FBFC4A-28AB-4BC8-A9E5-1DDBC4B0B2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A80914-5D34-4260-BFFB-5C1731732E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C2C4B5-BA0F-434B-9453-8A7535921925}"/>
              </a:ext>
            </a:extLst>
          </p:cNvPr>
          <p:cNvSpPr>
            <a:spLocks noGrp="1"/>
          </p:cNvSpPr>
          <p:nvPr>
            <p:ph type="dt" sz="half" idx="10"/>
          </p:nvPr>
        </p:nvSpPr>
        <p:spPr/>
        <p:txBody>
          <a:bodyPr/>
          <a:lstStyle/>
          <a:p>
            <a:fld id="{D2627449-F0CA-4AC2-AA3B-13A649DA93BD}" type="datetimeFigureOut">
              <a:rPr lang="en-US" smtClean="0"/>
              <a:t>9/3/2019</a:t>
            </a:fld>
            <a:endParaRPr lang="en-US"/>
          </a:p>
        </p:txBody>
      </p:sp>
      <p:sp>
        <p:nvSpPr>
          <p:cNvPr id="6" name="Footer Placeholder 5">
            <a:extLst>
              <a:ext uri="{FF2B5EF4-FFF2-40B4-BE49-F238E27FC236}">
                <a16:creationId xmlns:a16="http://schemas.microsoft.com/office/drawing/2014/main" id="{7B768B4A-8C02-4058-9548-0DC8252D82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7C05E1-5E6F-4773-BA20-6F0996C89EA2}"/>
              </a:ext>
            </a:extLst>
          </p:cNvPr>
          <p:cNvSpPr>
            <a:spLocks noGrp="1"/>
          </p:cNvSpPr>
          <p:nvPr>
            <p:ph type="sldNum" sz="quarter" idx="12"/>
          </p:nvPr>
        </p:nvSpPr>
        <p:spPr/>
        <p:txBody>
          <a:bodyPr/>
          <a:lstStyle/>
          <a:p>
            <a:fld id="{73C157A6-CC0C-4F31-91D8-36128B595392}" type="slidenum">
              <a:rPr lang="en-US" smtClean="0"/>
              <a:t>‹#›</a:t>
            </a:fld>
            <a:endParaRPr lang="en-US"/>
          </a:p>
        </p:txBody>
      </p:sp>
    </p:spTree>
    <p:extLst>
      <p:ext uri="{BB962C8B-B14F-4D97-AF65-F5344CB8AC3E}">
        <p14:creationId xmlns:p14="http://schemas.microsoft.com/office/powerpoint/2010/main" val="25397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D2C74-07B6-4F44-B5B3-F55CD47431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B27C45-284C-4576-838A-AA568AB336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18C41D-15AE-4346-AA1E-50412D050E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FF01B8-878C-4573-B92F-68CF129304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82DC4C-D940-4E45-A879-829CFC0110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FEB587-ED37-47CB-9309-7D7BE930A507}"/>
              </a:ext>
            </a:extLst>
          </p:cNvPr>
          <p:cNvSpPr>
            <a:spLocks noGrp="1"/>
          </p:cNvSpPr>
          <p:nvPr>
            <p:ph type="dt" sz="half" idx="10"/>
          </p:nvPr>
        </p:nvSpPr>
        <p:spPr/>
        <p:txBody>
          <a:bodyPr/>
          <a:lstStyle/>
          <a:p>
            <a:fld id="{D2627449-F0CA-4AC2-AA3B-13A649DA93BD}" type="datetimeFigureOut">
              <a:rPr lang="en-US" smtClean="0"/>
              <a:t>9/3/2019</a:t>
            </a:fld>
            <a:endParaRPr lang="en-US"/>
          </a:p>
        </p:txBody>
      </p:sp>
      <p:sp>
        <p:nvSpPr>
          <p:cNvPr id="8" name="Footer Placeholder 7">
            <a:extLst>
              <a:ext uri="{FF2B5EF4-FFF2-40B4-BE49-F238E27FC236}">
                <a16:creationId xmlns:a16="http://schemas.microsoft.com/office/drawing/2014/main" id="{D9856D4A-6026-4997-90B2-4DE95B9946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FA3280-9896-4E5B-BAF3-17F90B2A27B3}"/>
              </a:ext>
            </a:extLst>
          </p:cNvPr>
          <p:cNvSpPr>
            <a:spLocks noGrp="1"/>
          </p:cNvSpPr>
          <p:nvPr>
            <p:ph type="sldNum" sz="quarter" idx="12"/>
          </p:nvPr>
        </p:nvSpPr>
        <p:spPr/>
        <p:txBody>
          <a:bodyPr/>
          <a:lstStyle/>
          <a:p>
            <a:fld id="{73C157A6-CC0C-4F31-91D8-36128B595392}" type="slidenum">
              <a:rPr lang="en-US" smtClean="0"/>
              <a:t>‹#›</a:t>
            </a:fld>
            <a:endParaRPr lang="en-US"/>
          </a:p>
        </p:txBody>
      </p:sp>
    </p:spTree>
    <p:extLst>
      <p:ext uri="{BB962C8B-B14F-4D97-AF65-F5344CB8AC3E}">
        <p14:creationId xmlns:p14="http://schemas.microsoft.com/office/powerpoint/2010/main" val="526997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1023E-2B63-4D39-A20C-7D1E3F62C0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5E7DF5-403A-4C47-A979-3E53E1812519}"/>
              </a:ext>
            </a:extLst>
          </p:cNvPr>
          <p:cNvSpPr>
            <a:spLocks noGrp="1"/>
          </p:cNvSpPr>
          <p:nvPr>
            <p:ph type="dt" sz="half" idx="10"/>
          </p:nvPr>
        </p:nvSpPr>
        <p:spPr/>
        <p:txBody>
          <a:bodyPr/>
          <a:lstStyle/>
          <a:p>
            <a:fld id="{D2627449-F0CA-4AC2-AA3B-13A649DA93BD}" type="datetimeFigureOut">
              <a:rPr lang="en-US" smtClean="0"/>
              <a:t>9/3/2019</a:t>
            </a:fld>
            <a:endParaRPr lang="en-US"/>
          </a:p>
        </p:txBody>
      </p:sp>
      <p:sp>
        <p:nvSpPr>
          <p:cNvPr id="4" name="Footer Placeholder 3">
            <a:extLst>
              <a:ext uri="{FF2B5EF4-FFF2-40B4-BE49-F238E27FC236}">
                <a16:creationId xmlns:a16="http://schemas.microsoft.com/office/drawing/2014/main" id="{02D7D82F-234A-4916-A3BE-36BE5C143C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911DBA-5281-4C31-B9A3-146B8ED30D4E}"/>
              </a:ext>
            </a:extLst>
          </p:cNvPr>
          <p:cNvSpPr>
            <a:spLocks noGrp="1"/>
          </p:cNvSpPr>
          <p:nvPr>
            <p:ph type="sldNum" sz="quarter" idx="12"/>
          </p:nvPr>
        </p:nvSpPr>
        <p:spPr/>
        <p:txBody>
          <a:bodyPr/>
          <a:lstStyle/>
          <a:p>
            <a:fld id="{73C157A6-CC0C-4F31-91D8-36128B595392}" type="slidenum">
              <a:rPr lang="en-US" smtClean="0"/>
              <a:t>‹#›</a:t>
            </a:fld>
            <a:endParaRPr lang="en-US"/>
          </a:p>
        </p:txBody>
      </p:sp>
    </p:spTree>
    <p:extLst>
      <p:ext uri="{BB962C8B-B14F-4D97-AF65-F5344CB8AC3E}">
        <p14:creationId xmlns:p14="http://schemas.microsoft.com/office/powerpoint/2010/main" val="1158079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6D2C2C-8885-4C29-A6FA-E4C9B47CE1A9}"/>
              </a:ext>
            </a:extLst>
          </p:cNvPr>
          <p:cNvSpPr>
            <a:spLocks noGrp="1"/>
          </p:cNvSpPr>
          <p:nvPr>
            <p:ph type="dt" sz="half" idx="10"/>
          </p:nvPr>
        </p:nvSpPr>
        <p:spPr/>
        <p:txBody>
          <a:bodyPr/>
          <a:lstStyle/>
          <a:p>
            <a:fld id="{D2627449-F0CA-4AC2-AA3B-13A649DA93BD}" type="datetimeFigureOut">
              <a:rPr lang="en-US" smtClean="0"/>
              <a:t>9/3/2019</a:t>
            </a:fld>
            <a:endParaRPr lang="en-US"/>
          </a:p>
        </p:txBody>
      </p:sp>
      <p:sp>
        <p:nvSpPr>
          <p:cNvPr id="3" name="Footer Placeholder 2">
            <a:extLst>
              <a:ext uri="{FF2B5EF4-FFF2-40B4-BE49-F238E27FC236}">
                <a16:creationId xmlns:a16="http://schemas.microsoft.com/office/drawing/2014/main" id="{D2FFCC79-E978-427C-978F-CAFBA7E6D8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A19FBD-3F9A-4259-89BD-3FA209781DF3}"/>
              </a:ext>
            </a:extLst>
          </p:cNvPr>
          <p:cNvSpPr>
            <a:spLocks noGrp="1"/>
          </p:cNvSpPr>
          <p:nvPr>
            <p:ph type="sldNum" sz="quarter" idx="12"/>
          </p:nvPr>
        </p:nvSpPr>
        <p:spPr/>
        <p:txBody>
          <a:bodyPr/>
          <a:lstStyle/>
          <a:p>
            <a:fld id="{73C157A6-CC0C-4F31-91D8-36128B595392}" type="slidenum">
              <a:rPr lang="en-US" smtClean="0"/>
              <a:t>‹#›</a:t>
            </a:fld>
            <a:endParaRPr lang="en-US"/>
          </a:p>
        </p:txBody>
      </p:sp>
    </p:spTree>
    <p:extLst>
      <p:ext uri="{BB962C8B-B14F-4D97-AF65-F5344CB8AC3E}">
        <p14:creationId xmlns:p14="http://schemas.microsoft.com/office/powerpoint/2010/main" val="2855529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2E54-0E41-47F5-9ADC-9C9013D93F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9D6A9C-51D3-468F-9F68-3987C93BF9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29454B-A036-4517-8221-F73B8819AB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B57D75-3170-4B56-A84D-5858E497CC29}"/>
              </a:ext>
            </a:extLst>
          </p:cNvPr>
          <p:cNvSpPr>
            <a:spLocks noGrp="1"/>
          </p:cNvSpPr>
          <p:nvPr>
            <p:ph type="dt" sz="half" idx="10"/>
          </p:nvPr>
        </p:nvSpPr>
        <p:spPr/>
        <p:txBody>
          <a:bodyPr/>
          <a:lstStyle/>
          <a:p>
            <a:fld id="{D2627449-F0CA-4AC2-AA3B-13A649DA93BD}" type="datetimeFigureOut">
              <a:rPr lang="en-US" smtClean="0"/>
              <a:t>9/3/2019</a:t>
            </a:fld>
            <a:endParaRPr lang="en-US"/>
          </a:p>
        </p:txBody>
      </p:sp>
      <p:sp>
        <p:nvSpPr>
          <p:cNvPr id="6" name="Footer Placeholder 5">
            <a:extLst>
              <a:ext uri="{FF2B5EF4-FFF2-40B4-BE49-F238E27FC236}">
                <a16:creationId xmlns:a16="http://schemas.microsoft.com/office/drawing/2014/main" id="{C5FCB667-9876-47B1-818D-462895E265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8D3B8F-FA21-4B52-92B3-D0E7625E89DB}"/>
              </a:ext>
            </a:extLst>
          </p:cNvPr>
          <p:cNvSpPr>
            <a:spLocks noGrp="1"/>
          </p:cNvSpPr>
          <p:nvPr>
            <p:ph type="sldNum" sz="quarter" idx="12"/>
          </p:nvPr>
        </p:nvSpPr>
        <p:spPr/>
        <p:txBody>
          <a:bodyPr/>
          <a:lstStyle/>
          <a:p>
            <a:fld id="{73C157A6-CC0C-4F31-91D8-36128B595392}" type="slidenum">
              <a:rPr lang="en-US" smtClean="0"/>
              <a:t>‹#›</a:t>
            </a:fld>
            <a:endParaRPr lang="en-US"/>
          </a:p>
        </p:txBody>
      </p:sp>
    </p:spTree>
    <p:extLst>
      <p:ext uri="{BB962C8B-B14F-4D97-AF65-F5344CB8AC3E}">
        <p14:creationId xmlns:p14="http://schemas.microsoft.com/office/powerpoint/2010/main" val="2078836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AE32A-0D56-4517-BE17-67BAB35312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41D49E-3A61-4BA3-952D-2D64BE2671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28D4A8-601C-4AC3-9F5A-F7E87306CC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3CE56-0E2B-4756-A43D-6DAEAB9B59BA}"/>
              </a:ext>
            </a:extLst>
          </p:cNvPr>
          <p:cNvSpPr>
            <a:spLocks noGrp="1"/>
          </p:cNvSpPr>
          <p:nvPr>
            <p:ph type="dt" sz="half" idx="10"/>
          </p:nvPr>
        </p:nvSpPr>
        <p:spPr/>
        <p:txBody>
          <a:bodyPr/>
          <a:lstStyle/>
          <a:p>
            <a:fld id="{D2627449-F0CA-4AC2-AA3B-13A649DA93BD}" type="datetimeFigureOut">
              <a:rPr lang="en-US" smtClean="0"/>
              <a:t>9/3/2019</a:t>
            </a:fld>
            <a:endParaRPr lang="en-US"/>
          </a:p>
        </p:txBody>
      </p:sp>
      <p:sp>
        <p:nvSpPr>
          <p:cNvPr id="6" name="Footer Placeholder 5">
            <a:extLst>
              <a:ext uri="{FF2B5EF4-FFF2-40B4-BE49-F238E27FC236}">
                <a16:creationId xmlns:a16="http://schemas.microsoft.com/office/drawing/2014/main" id="{9844F381-5B7B-4D87-8D8E-5DB611877B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DFD006-9067-427B-A04D-2C62115BF5CB}"/>
              </a:ext>
            </a:extLst>
          </p:cNvPr>
          <p:cNvSpPr>
            <a:spLocks noGrp="1"/>
          </p:cNvSpPr>
          <p:nvPr>
            <p:ph type="sldNum" sz="quarter" idx="12"/>
          </p:nvPr>
        </p:nvSpPr>
        <p:spPr/>
        <p:txBody>
          <a:bodyPr/>
          <a:lstStyle/>
          <a:p>
            <a:fld id="{73C157A6-CC0C-4F31-91D8-36128B595392}" type="slidenum">
              <a:rPr lang="en-US" smtClean="0"/>
              <a:t>‹#›</a:t>
            </a:fld>
            <a:endParaRPr lang="en-US"/>
          </a:p>
        </p:txBody>
      </p:sp>
    </p:spTree>
    <p:extLst>
      <p:ext uri="{BB962C8B-B14F-4D97-AF65-F5344CB8AC3E}">
        <p14:creationId xmlns:p14="http://schemas.microsoft.com/office/powerpoint/2010/main" val="4046942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0AF9C8-30C2-4FBF-AA9D-67B2BE2725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1C11EE-1A7A-4061-808F-522FD6C0C9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773A41-1B37-4686-8283-FD4AC62097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627449-F0CA-4AC2-AA3B-13A649DA93BD}" type="datetimeFigureOut">
              <a:rPr lang="en-US" smtClean="0"/>
              <a:t>9/3/2019</a:t>
            </a:fld>
            <a:endParaRPr lang="en-US"/>
          </a:p>
        </p:txBody>
      </p:sp>
      <p:sp>
        <p:nvSpPr>
          <p:cNvPr id="5" name="Footer Placeholder 4">
            <a:extLst>
              <a:ext uri="{FF2B5EF4-FFF2-40B4-BE49-F238E27FC236}">
                <a16:creationId xmlns:a16="http://schemas.microsoft.com/office/drawing/2014/main" id="{50C2C0C8-5B25-4F8F-8A72-778FCF3907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0962C3-0897-47C9-94DC-BBDF3E6042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C157A6-CC0C-4F31-91D8-36128B595392}" type="slidenum">
              <a:rPr lang="en-US" smtClean="0"/>
              <a:t>‹#›</a:t>
            </a:fld>
            <a:endParaRPr lang="en-US"/>
          </a:p>
        </p:txBody>
      </p:sp>
    </p:spTree>
    <p:extLst>
      <p:ext uri="{BB962C8B-B14F-4D97-AF65-F5344CB8AC3E}">
        <p14:creationId xmlns:p14="http://schemas.microsoft.com/office/powerpoint/2010/main" val="75974435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blogs.lse.ac.uk/politicsandpolicy/putting-things-right-in-the-uk/"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schcounselor.com/2009_11_01_archive.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geograph.org.uk/photo/2063906"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commons.wikimedia.org/wiki/File:Graduation_Thinker_LuMaxArt.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dancingdogblog.com/2013/10/fido-google-glass-for-service-dogs-serious-pet-tech/dog-w-glass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en.wikipedia.org/wiki/Card_manipulatio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bonjourdefrance.com/exercices/contenu/19/comprehension/525.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juandomingofarnos.wordpress.com/2011/02/19/herramientas-digitales-para-profesores-y-alumno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en.wikipedia.org/wiki/File:Bagolino_village.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viaggi-usa.it/grand-canyon-los-angel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E2713-C57B-443E-BAD6-4C36A4451B82}"/>
              </a:ext>
            </a:extLst>
          </p:cNvPr>
          <p:cNvSpPr>
            <a:spLocks noGrp="1"/>
          </p:cNvSpPr>
          <p:nvPr>
            <p:ph type="title"/>
          </p:nvPr>
        </p:nvSpPr>
        <p:spPr/>
        <p:txBody>
          <a:bodyPr/>
          <a:lstStyle/>
          <a:p>
            <a:r>
              <a:rPr lang="en-US" dirty="0"/>
              <a:t>SOLUTION-BASED RESOURCES </a:t>
            </a:r>
            <a:br>
              <a:rPr lang="en-US" dirty="0"/>
            </a:br>
            <a:r>
              <a:rPr lang="en-US" dirty="0"/>
              <a:t>	for children living in poverty </a:t>
            </a:r>
          </a:p>
        </p:txBody>
      </p:sp>
      <p:pic>
        <p:nvPicPr>
          <p:cNvPr id="5" name="Content Placeholder 4" descr="A close up of a keyboard&#10;&#10;Description automatically generated">
            <a:extLst>
              <a:ext uri="{FF2B5EF4-FFF2-40B4-BE49-F238E27FC236}">
                <a16:creationId xmlns:a16="http://schemas.microsoft.com/office/drawing/2014/main" id="{8C6835AA-25A8-499E-86C7-F7072A7A07FA}"/>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2905125" y="2405856"/>
            <a:ext cx="6381750" cy="3190875"/>
          </a:xfrm>
        </p:spPr>
      </p:pic>
    </p:spTree>
    <p:extLst>
      <p:ext uri="{BB962C8B-B14F-4D97-AF65-F5344CB8AC3E}">
        <p14:creationId xmlns:p14="http://schemas.microsoft.com/office/powerpoint/2010/main" val="3077192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77" name="Group 41"/>
          <p:cNvGraphicFramePr>
            <a:graphicFrameLocks noGrp="1"/>
          </p:cNvGraphicFramePr>
          <p:nvPr/>
        </p:nvGraphicFramePr>
        <p:xfrm>
          <a:off x="1708944" y="1600200"/>
          <a:ext cx="8774113" cy="4110990"/>
        </p:xfrm>
        <a:graphic>
          <a:graphicData uri="http://schemas.openxmlformats.org/drawingml/2006/table">
            <a:tbl>
              <a:tblPr/>
              <a:tblGrid>
                <a:gridCol w="3232150">
                  <a:extLst>
                    <a:ext uri="{9D8B030D-6E8A-4147-A177-3AD203B41FA5}">
                      <a16:colId xmlns:a16="http://schemas.microsoft.com/office/drawing/2014/main" val="20000"/>
                    </a:ext>
                  </a:extLst>
                </a:gridCol>
                <a:gridCol w="1833563">
                  <a:extLst>
                    <a:ext uri="{9D8B030D-6E8A-4147-A177-3AD203B41FA5}">
                      <a16:colId xmlns:a16="http://schemas.microsoft.com/office/drawing/2014/main" val="20001"/>
                    </a:ext>
                  </a:extLst>
                </a:gridCol>
                <a:gridCol w="3708400">
                  <a:extLst>
                    <a:ext uri="{9D8B030D-6E8A-4147-A177-3AD203B41FA5}">
                      <a16:colId xmlns:a16="http://schemas.microsoft.com/office/drawing/2014/main" val="20002"/>
                    </a:ext>
                  </a:extLst>
                </a:gridCol>
              </a:tblGrid>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latin typeface="Arial" charset="0"/>
                          <a:cs typeface="Arial" charset="0"/>
                        </a:rPr>
                        <a:t>UNDER-RESOURCED</a:t>
                      </a: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latin typeface="Arial" charset="0"/>
                          <a:cs typeface="Arial" charset="0"/>
                        </a:rPr>
                        <a:t>  </a:t>
                      </a:r>
                    </a:p>
                  </a:txBody>
                  <a:tcPr marL="0" marR="0"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Arial" charset="0"/>
                          <a:cs typeface="Arial" charset="0"/>
                        </a:rPr>
                        <a:t>RESOURCED</a:t>
                      </a: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cs typeface="Arial" charset="0"/>
                        </a:rPr>
                        <a:t>Instability/crisis </a:t>
                      </a:r>
                    </a:p>
                  </a:txBody>
                  <a:tcP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cs typeface="Arial" charset="0"/>
                        </a:rPr>
                        <a:t>. . . . . . . . . . . . . . </a:t>
                      </a:r>
                    </a:p>
                  </a:txBody>
                  <a:tcPr marL="0" marR="0" horzOverflow="overflow">
                    <a:lnL>
                      <a:noFill/>
                    </a:lnL>
                    <a:lnR>
                      <a:noFill/>
                    </a:lnR>
                    <a:lnT>
                      <a:noFill/>
                    </a:lnT>
                    <a:lnB>
                      <a:noFill/>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cs typeface="Arial" charset="0"/>
                        </a:rPr>
                        <a:t>Stability</a:t>
                      </a:r>
                    </a:p>
                  </a:txBody>
                  <a:tcP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D0D8E8"/>
                    </a:solidFill>
                  </a:tcPr>
                </a:tc>
                <a:extLst>
                  <a:ext uri="{0D108BD9-81ED-4DB2-BD59-A6C34878D82A}">
                    <a16:rowId xmlns:a16="http://schemas.microsoft.com/office/drawing/2014/main" val="10001"/>
                  </a:ext>
                </a:extLst>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cs typeface="Arial" charset="0"/>
                        </a:rPr>
                        <a:t>Isolation</a:t>
                      </a:r>
                    </a:p>
                  </a:txBody>
                  <a:tcP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cs typeface="Arial" charset="0"/>
                        </a:rPr>
                        <a:t>. . . . . . . . . . . . . . </a:t>
                      </a:r>
                    </a:p>
                  </a:txBody>
                  <a:tcPr marL="0" marR="0" horzOverflow="overflow">
                    <a:lnL>
                      <a:noFill/>
                    </a:lnL>
                    <a:lnR>
                      <a:noFill/>
                    </a:lnR>
                    <a:lnT>
                      <a:noFill/>
                    </a:lnT>
                    <a:lnB>
                      <a:noFill/>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cs typeface="Arial" charset="0"/>
                        </a:rPr>
                        <a:t>Exposure</a:t>
                      </a:r>
                    </a:p>
                  </a:txBody>
                  <a:tcP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9EDF4"/>
                    </a:solidFill>
                  </a:tcPr>
                </a:tc>
                <a:extLst>
                  <a:ext uri="{0D108BD9-81ED-4DB2-BD59-A6C34878D82A}">
                    <a16:rowId xmlns:a16="http://schemas.microsoft.com/office/drawing/2014/main" val="10002"/>
                  </a:ext>
                </a:extLst>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cs typeface="Arial" charset="0"/>
                        </a:rPr>
                        <a:t>Dysfunction</a:t>
                      </a:r>
                    </a:p>
                  </a:txBody>
                  <a:tcP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cs typeface="Arial" charset="0"/>
                        </a:rPr>
                        <a:t>. . . . . . . . . . . . . . </a:t>
                      </a:r>
                    </a:p>
                  </a:txBody>
                  <a:tcPr marL="0" marR="0" horzOverflow="overflow">
                    <a:lnL>
                      <a:noFill/>
                    </a:lnL>
                    <a:lnR>
                      <a:noFill/>
                    </a:lnR>
                    <a:lnT>
                      <a:noFill/>
                    </a:lnT>
                    <a:lnB>
                      <a:noFill/>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cs typeface="Arial" charset="0"/>
                        </a:rPr>
                        <a:t>Functionality</a:t>
                      </a:r>
                    </a:p>
                  </a:txBody>
                  <a:tcP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D0D8E8"/>
                    </a:solidFill>
                  </a:tcPr>
                </a:tc>
                <a:extLst>
                  <a:ext uri="{0D108BD9-81ED-4DB2-BD59-A6C34878D82A}">
                    <a16:rowId xmlns:a16="http://schemas.microsoft.com/office/drawing/2014/main" val="10003"/>
                  </a:ext>
                </a:extLst>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cs typeface="Arial" charset="0"/>
                        </a:rPr>
                        <a:t>Concrete reality</a:t>
                      </a:r>
                    </a:p>
                  </a:txBody>
                  <a:tcP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cs typeface="Arial" charset="0"/>
                        </a:rPr>
                        <a:t>. . . . . . . . . . . . . . </a:t>
                      </a:r>
                    </a:p>
                  </a:txBody>
                  <a:tcPr marL="0" marR="0" horzOverflow="overflow">
                    <a:lnL>
                      <a:noFill/>
                    </a:lnL>
                    <a:lnR>
                      <a:noFill/>
                    </a:lnR>
                    <a:lnT>
                      <a:noFill/>
                    </a:lnT>
                    <a:lnB>
                      <a:noFill/>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cs typeface="Arial" charset="0"/>
                        </a:rPr>
                        <a:t>Abstract representational reality</a:t>
                      </a:r>
                    </a:p>
                  </a:txBody>
                  <a:tcP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9EDF4"/>
                    </a:solidFill>
                  </a:tcPr>
                </a:tc>
                <a:extLst>
                  <a:ext uri="{0D108BD9-81ED-4DB2-BD59-A6C34878D82A}">
                    <a16:rowId xmlns:a16="http://schemas.microsoft.com/office/drawing/2014/main" val="10004"/>
                  </a:ext>
                </a:extLst>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cs typeface="Arial" charset="0"/>
                        </a:rPr>
                        <a:t>Casual, oral language</a:t>
                      </a:r>
                    </a:p>
                  </a:txBody>
                  <a:tcP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cs typeface="Arial" charset="0"/>
                        </a:rPr>
                        <a:t>. . . . . . . . . . . . . . </a:t>
                      </a:r>
                    </a:p>
                  </a:txBody>
                  <a:tcPr marL="0" marR="0" horzOverflow="overflow">
                    <a:lnL>
                      <a:noFill/>
                    </a:lnL>
                    <a:lnR>
                      <a:noFill/>
                    </a:lnR>
                    <a:lnT>
                      <a:noFill/>
                    </a:lnT>
                    <a:lnB>
                      <a:noFill/>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cs typeface="Arial" charset="0"/>
                        </a:rPr>
                        <a:t>Written, formal register</a:t>
                      </a:r>
                    </a:p>
                  </a:txBody>
                  <a:tcP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D0D8E8"/>
                    </a:solidFill>
                  </a:tcPr>
                </a:tc>
                <a:extLst>
                  <a:ext uri="{0D108BD9-81ED-4DB2-BD59-A6C34878D82A}">
                    <a16:rowId xmlns:a16="http://schemas.microsoft.com/office/drawing/2014/main" val="10005"/>
                  </a:ext>
                </a:extLst>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cs typeface="Arial" charset="0"/>
                        </a:rPr>
                        <a:t>Thought polarization </a:t>
                      </a:r>
                    </a:p>
                  </a:txBody>
                  <a:tcP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cs typeface="Arial" charset="0"/>
                        </a:rPr>
                        <a:t>. . . . . . . . . . . . . . </a:t>
                      </a:r>
                    </a:p>
                  </a:txBody>
                  <a:tcPr marL="0" marR="0" horzOverflow="overflow">
                    <a:lnL>
                      <a:noFill/>
                    </a:lnL>
                    <a:lnR>
                      <a:noFill/>
                    </a:lnR>
                    <a:lnT>
                      <a:noFill/>
                    </a:lnT>
                    <a:lnB>
                      <a:noFill/>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cs typeface="Arial" charset="0"/>
                        </a:rPr>
                        <a:t>Option seeking</a:t>
                      </a:r>
                    </a:p>
                  </a:txBody>
                  <a:tcP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9EDF4"/>
                    </a:solidFill>
                  </a:tcPr>
                </a:tc>
                <a:extLst>
                  <a:ext uri="{0D108BD9-81ED-4DB2-BD59-A6C34878D82A}">
                    <a16:rowId xmlns:a16="http://schemas.microsoft.com/office/drawing/2014/main" val="10006"/>
                  </a:ext>
                </a:extLst>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cs typeface="Arial" charset="0"/>
                        </a:rPr>
                        <a:t>Survival</a:t>
                      </a:r>
                    </a:p>
                  </a:txBody>
                  <a:tcP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cs typeface="Arial" charset="0"/>
                        </a:rPr>
                        <a:t>. . . . . . . . . . . . . . </a:t>
                      </a:r>
                    </a:p>
                  </a:txBody>
                  <a:tcPr marL="0" marR="0" horzOverflow="overflow">
                    <a:lnL>
                      <a:noFill/>
                    </a:lnL>
                    <a:lnR>
                      <a:noFill/>
                    </a:lnR>
                    <a:lnT>
                      <a:noFill/>
                    </a:lnT>
                    <a:lnB>
                      <a:noFill/>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cs typeface="Arial" charset="0"/>
                        </a:rPr>
                        <a:t>Abundance</a:t>
                      </a:r>
                    </a:p>
                  </a:txBody>
                  <a:tcP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D0D8E8"/>
                    </a:solidFill>
                  </a:tcPr>
                </a:tc>
                <a:extLst>
                  <a:ext uri="{0D108BD9-81ED-4DB2-BD59-A6C34878D82A}">
                    <a16:rowId xmlns:a16="http://schemas.microsoft.com/office/drawing/2014/main" val="10007"/>
                  </a:ext>
                </a:extLst>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cs typeface="Arial" charset="0"/>
                        </a:rPr>
                        <a:t>No work/intermittent work</a:t>
                      </a:r>
                    </a:p>
                  </a:txBody>
                  <a:tcP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cs typeface="Arial" charset="0"/>
                        </a:rPr>
                        <a:t>. . . . . . . . . . . . . . </a:t>
                      </a:r>
                    </a:p>
                  </a:txBody>
                  <a:tcPr marL="0" marR="0" horzOverflow="overflow">
                    <a:lnL>
                      <a:noFill/>
                    </a:lnL>
                    <a:lnR>
                      <a:noFill/>
                    </a:lnR>
                    <a:lnT>
                      <a:noFill/>
                    </a:lnT>
                    <a:lnB>
                      <a:noFill/>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cs typeface="Arial" charset="0"/>
                        </a:rPr>
                        <a:t>Work/careers/larger cause</a:t>
                      </a:r>
                    </a:p>
                  </a:txBody>
                  <a:tcP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E9EDF4"/>
                    </a:solidFill>
                  </a:tcPr>
                </a:tc>
                <a:extLst>
                  <a:ext uri="{0D108BD9-81ED-4DB2-BD59-A6C34878D82A}">
                    <a16:rowId xmlns:a16="http://schemas.microsoft.com/office/drawing/2014/main" val="10008"/>
                  </a:ext>
                </a:extLst>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cs typeface="Arial" charset="0"/>
                        </a:rPr>
                        <a:t>Poverty</a:t>
                      </a:r>
                    </a:p>
                  </a:txBody>
                  <a:tcPr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cs typeface="Arial" charset="0"/>
                        </a:rPr>
                        <a:t>. . . . . . . . . . . . . . </a:t>
                      </a:r>
                    </a:p>
                  </a:txBody>
                  <a:tcPr marL="0" marR="0" horzOverflow="overflow">
                    <a:lnL>
                      <a:noFill/>
                    </a:lnL>
                    <a:lnR>
                      <a:noFill/>
                    </a:lnR>
                    <a:lnT>
                      <a:noFill/>
                    </a:lnT>
                    <a:lnB>
                      <a:noFill/>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cs typeface="Arial" charset="0"/>
                        </a:rPr>
                        <a:t>Wealth</a:t>
                      </a:r>
                    </a:p>
                  </a:txBody>
                  <a:tcPr horzOverflow="overflow">
                    <a:lnL>
                      <a:noFill/>
                    </a:lnL>
                    <a:lnR w="12700" cap="flat" cmpd="sng" algn="ctr">
                      <a:solidFill>
                        <a:schemeClr val="bg1"/>
                      </a:solidFill>
                      <a:prstDash val="solid"/>
                      <a:round/>
                      <a:headEnd type="none" w="med" len="med"/>
                      <a:tailEnd type="none" w="med" len="med"/>
                    </a:lnR>
                    <a:lnT>
                      <a:noFill/>
                    </a:lnT>
                    <a:lnB>
                      <a:noFill/>
                    </a:lnB>
                    <a:lnTlToBr>
                      <a:noFill/>
                    </a:lnTlToBr>
                    <a:lnBlToTr>
                      <a:noFill/>
                    </a:lnBlToTr>
                    <a:solidFill>
                      <a:srgbClr val="D0D8E8"/>
                    </a:solidFill>
                  </a:tcPr>
                </a:tc>
                <a:extLst>
                  <a:ext uri="{0D108BD9-81ED-4DB2-BD59-A6C34878D82A}">
                    <a16:rowId xmlns:a16="http://schemas.microsoft.com/office/drawing/2014/main" val="10009"/>
                  </a:ext>
                </a:extLst>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cs typeface="Arial" charset="0"/>
                        </a:rPr>
                        <a:t>Less educated</a:t>
                      </a:r>
                    </a:p>
                  </a:txBody>
                  <a:tcPr horzOverflow="overflow">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cs typeface="Arial" charset="0"/>
                        </a:rPr>
                        <a:t>. . . . . . . . . . . . . . </a:t>
                      </a:r>
                    </a:p>
                  </a:txBody>
                  <a:tcPr marL="0" marR="0"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cs typeface="Arial" charset="0"/>
                        </a:rPr>
                        <a:t>More educated</a:t>
                      </a:r>
                    </a:p>
                  </a:txBody>
                  <a:tcPr horzOverflow="overflow">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0"/>
                  </a:ext>
                </a:extLst>
              </a:tr>
            </a:tbl>
          </a:graphicData>
        </a:graphic>
      </p:graphicFrame>
      <p:sp>
        <p:nvSpPr>
          <p:cNvPr id="73767" name="Text Box 12"/>
          <p:cNvSpPr txBox="1">
            <a:spLocks noChangeArrowheads="1"/>
          </p:cNvSpPr>
          <p:nvPr/>
        </p:nvSpPr>
        <p:spPr bwMode="auto">
          <a:xfrm>
            <a:off x="1524000" y="152401"/>
            <a:ext cx="9144000" cy="868363"/>
          </a:xfrm>
          <a:prstGeom prst="rect">
            <a:avLst/>
          </a:prstGeom>
          <a:noFill/>
          <a:ln w="9525">
            <a:noFill/>
            <a:miter lim="800000"/>
            <a:headEnd/>
            <a:tailEnd/>
          </a:ln>
        </p:spPr>
        <p:txBody>
          <a:bodyPr anchor="ctr"/>
          <a:lstStyle/>
          <a:p>
            <a:pPr algn="ctr" fontAlgn="base">
              <a:spcBef>
                <a:spcPct val="0"/>
              </a:spcBef>
              <a:spcAft>
                <a:spcPts val="1400"/>
              </a:spcAft>
            </a:pPr>
            <a:r>
              <a:rPr lang="en-US" sz="3200" b="1" noProof="1">
                <a:solidFill>
                  <a:srgbClr val="0070C0"/>
                </a:solidFill>
                <a:ea typeface="ＭＳ Ｐゴシック"/>
              </a:rPr>
              <a:t>Continuum of Resources</a:t>
            </a:r>
            <a:endParaRPr lang="en-US" sz="3200" b="1" dirty="0">
              <a:solidFill>
                <a:srgbClr val="0070C0"/>
              </a:solidFill>
              <a:ea typeface="ＭＳ Ｐゴシック"/>
            </a:endParaRPr>
          </a:p>
        </p:txBody>
      </p:sp>
      <p:sp>
        <p:nvSpPr>
          <p:cNvPr id="4" name="Rectangle 7"/>
          <p:cNvSpPr>
            <a:spLocks noGrp="1" noChangeArrowheads="1"/>
          </p:cNvSpPr>
          <p:nvPr>
            <p:ph type="sldNum" sz="quarter" idx="12"/>
          </p:nvPr>
        </p:nvSpPr>
        <p:spPr>
          <a:xfrm>
            <a:off x="8382000" y="6553200"/>
            <a:ext cx="2209800" cy="304800"/>
          </a:xfrm>
          <a:noFill/>
        </p:spPr>
        <p:txBody>
          <a:bodyPr/>
          <a:lstStyle/>
          <a:p>
            <a:fld id="{89FF4CC6-06ED-494F-892B-F48D6CB2696E}" type="slidenum">
              <a:rPr lang="en-US" smtClean="0">
                <a:latin typeface="Arial" pitchFamily="34" charset="0"/>
                <a:cs typeface="Arial" pitchFamily="34" charset="0"/>
              </a:rPr>
              <a:pPr/>
              <a:t>10</a:t>
            </a:fld>
            <a:endParaRPr lang="en-US">
              <a:latin typeface="Arial" pitchFamily="34" charset="0"/>
              <a:cs typeface="Arial" pitchFamily="34" charset="0"/>
            </a:endParaRPr>
          </a:p>
        </p:txBody>
      </p:sp>
    </p:spTree>
    <p:extLst>
      <p:ext uri="{BB962C8B-B14F-4D97-AF65-F5344CB8AC3E}">
        <p14:creationId xmlns:p14="http://schemas.microsoft.com/office/powerpoint/2010/main" val="1421441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35"/>
          <p:cNvGraphicFramePr>
            <a:graphicFrameLocks/>
          </p:cNvGraphicFramePr>
          <p:nvPr/>
        </p:nvGraphicFramePr>
        <p:xfrm>
          <a:off x="2781301" y="1200150"/>
          <a:ext cx="6629401" cy="2686050"/>
        </p:xfrm>
        <a:graphic>
          <a:graphicData uri="http://schemas.openxmlformats.org/drawingml/2006/table">
            <a:tbl>
              <a:tblPr/>
              <a:tblGrid>
                <a:gridCol w="2025650">
                  <a:extLst>
                    <a:ext uri="{9D8B030D-6E8A-4147-A177-3AD203B41FA5}">
                      <a16:colId xmlns:a16="http://schemas.microsoft.com/office/drawing/2014/main" val="20000"/>
                    </a:ext>
                  </a:extLst>
                </a:gridCol>
                <a:gridCol w="1657351">
                  <a:extLst>
                    <a:ext uri="{9D8B030D-6E8A-4147-A177-3AD203B41FA5}">
                      <a16:colId xmlns:a16="http://schemas.microsoft.com/office/drawing/2014/main" val="20001"/>
                    </a:ext>
                  </a:extLst>
                </a:gridCol>
                <a:gridCol w="1473200">
                  <a:extLst>
                    <a:ext uri="{9D8B030D-6E8A-4147-A177-3AD203B41FA5}">
                      <a16:colId xmlns:a16="http://schemas.microsoft.com/office/drawing/2014/main" val="20002"/>
                    </a:ext>
                  </a:extLst>
                </a:gridCol>
                <a:gridCol w="1473200">
                  <a:extLst>
                    <a:ext uri="{9D8B030D-6E8A-4147-A177-3AD203B41FA5}">
                      <a16:colId xmlns:a16="http://schemas.microsoft.com/office/drawing/2014/main" val="20003"/>
                    </a:ext>
                  </a:extLst>
                </a:gridCol>
              </a:tblGrid>
              <a:tr h="624840">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rPr>
                        <a:t>Research About Language in Children, Ages 1 to 4,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rPr>
                        <a:t>in Stable Households by Economic Group</a:t>
                      </a:r>
                    </a:p>
                  </a:txBody>
                  <a:tcPr marL="38100" marR="38100" marT="38100" marB="38100" horzOverflow="overflow">
                    <a:lnL w="19050" cap="flat" cmpd="sng" algn="ctr">
                      <a:solidFill>
                        <a:srgbClr val="006699"/>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solidFill>
                      <a:srgbClr val="3366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9704">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1700" b="1" i="0" u="none" strike="noStrike" cap="none" normalizeH="0" baseline="0" dirty="0">
                          <a:ln>
                            <a:noFill/>
                          </a:ln>
                          <a:solidFill>
                            <a:srgbClr val="C00000"/>
                          </a:solidFill>
                          <a:effectLst/>
                          <a:latin typeface="Arial" charset="0"/>
                          <a:ea typeface="Calibri" pitchFamily="34" charset="0"/>
                          <a:cs typeface="Arial" charset="0"/>
                        </a:rPr>
                        <a:t>Number of words exposed to</a:t>
                      </a:r>
                    </a:p>
                  </a:txBody>
                  <a:tcPr marL="38100" marR="38100" marT="38100" marB="38100"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1700" b="1" i="0" u="none" strike="noStrike" cap="none" normalizeH="0" baseline="0" dirty="0">
                          <a:ln>
                            <a:noFill/>
                          </a:ln>
                          <a:solidFill>
                            <a:srgbClr val="C00000"/>
                          </a:solidFill>
                          <a:effectLst/>
                          <a:latin typeface="Arial" charset="0"/>
                          <a:ea typeface="Calibri" pitchFamily="34" charset="0"/>
                          <a:cs typeface="Arial" charset="0"/>
                        </a:rPr>
                        <a:t>Economic group</a:t>
                      </a:r>
                    </a:p>
                  </a:txBody>
                  <a:tcPr marL="38100" marR="38100" marT="38100" marB="38100"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1700" b="1" i="0" u="none" strike="noStrike" cap="none" normalizeH="0" baseline="0" dirty="0">
                          <a:ln>
                            <a:noFill/>
                          </a:ln>
                          <a:solidFill>
                            <a:srgbClr val="C00000"/>
                          </a:solidFill>
                          <a:effectLst/>
                          <a:latin typeface="Arial" charset="0"/>
                          <a:ea typeface="Calibri" pitchFamily="34" charset="0"/>
                          <a:cs typeface="Arial" charset="0"/>
                        </a:rPr>
                        <a:t>Affirmations (strokes)</a:t>
                      </a:r>
                    </a:p>
                  </a:txBody>
                  <a:tcPr marL="38100" marR="38100" marT="38100" marB="38100"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1700" b="1" i="0" u="none" strike="noStrike" cap="none" normalizeH="0" baseline="0" dirty="0">
                          <a:ln>
                            <a:noFill/>
                          </a:ln>
                          <a:solidFill>
                            <a:srgbClr val="C00000"/>
                          </a:solidFill>
                          <a:effectLst/>
                          <a:latin typeface="Arial" charset="0"/>
                          <a:ea typeface="Calibri" pitchFamily="34" charset="0"/>
                          <a:cs typeface="Arial" charset="0"/>
                        </a:rPr>
                        <a:t>Prohibitions (discounts)</a:t>
                      </a:r>
                    </a:p>
                  </a:txBody>
                  <a:tcPr marL="38100" marR="38100" marT="38100" marB="38100"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9956">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Calibri" pitchFamily="34" charset="0"/>
                          <a:cs typeface="Arial" charset="0"/>
                        </a:rPr>
                        <a:t>13 million words</a:t>
                      </a:r>
                    </a:p>
                  </a:txBody>
                  <a:tcPr marL="38100" marR="38100" marT="38100" marB="38100"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solidFill>
                      <a:srgbClr val="BBE0E3"/>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Calibri" pitchFamily="34" charset="0"/>
                          <a:cs typeface="Arial" charset="0"/>
                        </a:rPr>
                        <a:t>Welfare</a:t>
                      </a:r>
                    </a:p>
                  </a:txBody>
                  <a:tcPr marL="38100" marR="38100" marT="38100" marB="38100"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solidFill>
                      <a:srgbClr val="BBE0E3"/>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Calibri" pitchFamily="34" charset="0"/>
                          <a:cs typeface="Arial" charset="0"/>
                        </a:rPr>
                        <a:t>1 for every</a:t>
                      </a:r>
                    </a:p>
                  </a:txBody>
                  <a:tcPr marL="38100" marR="38100" marT="38100" marB="38100"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solidFill>
                      <a:srgbClr val="BBE0E3"/>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Calibri" pitchFamily="34" charset="0"/>
                          <a:cs typeface="Arial" charset="0"/>
                        </a:rPr>
                        <a:t>2</a:t>
                      </a:r>
                    </a:p>
                  </a:txBody>
                  <a:tcPr marL="38100" marR="38100" marT="38100" marB="38100"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solidFill>
                      <a:srgbClr val="BBE0E3"/>
                    </a:solidFill>
                  </a:tcPr>
                </a:tc>
                <a:extLst>
                  <a:ext uri="{0D108BD9-81ED-4DB2-BD59-A6C34878D82A}">
                    <a16:rowId xmlns:a16="http://schemas.microsoft.com/office/drawing/2014/main" val="10002"/>
                  </a:ext>
                </a:extLst>
              </a:tr>
              <a:tr h="457200">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Calibri" pitchFamily="34" charset="0"/>
                          <a:cs typeface="Arial" charset="0"/>
                        </a:rPr>
                        <a:t>26 million words</a:t>
                      </a:r>
                    </a:p>
                  </a:txBody>
                  <a:tcPr marL="38100" marR="38100" marT="38100" marB="38100"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Calibri" pitchFamily="34" charset="0"/>
                          <a:cs typeface="Arial" charset="0"/>
                        </a:rPr>
                        <a:t>Working class</a:t>
                      </a:r>
                    </a:p>
                  </a:txBody>
                  <a:tcPr marL="38100" marR="38100" marT="38100" marB="38100"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Calibri" pitchFamily="34" charset="0"/>
                          <a:cs typeface="Arial" charset="0"/>
                        </a:rPr>
                        <a:t>2 for every</a:t>
                      </a:r>
                    </a:p>
                  </a:txBody>
                  <a:tcPr marL="38100" marR="38100" marT="38100" marB="38100"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Calibri" pitchFamily="34" charset="0"/>
                          <a:cs typeface="Arial" charset="0"/>
                        </a:rPr>
                        <a:t>1</a:t>
                      </a:r>
                    </a:p>
                  </a:txBody>
                  <a:tcPr marL="38100" marR="38100" marT="38100" marB="38100"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4350">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Calibri" pitchFamily="34" charset="0"/>
                          <a:cs typeface="Arial" charset="0"/>
                        </a:rPr>
                        <a:t>45 million words</a:t>
                      </a:r>
                    </a:p>
                  </a:txBody>
                  <a:tcPr marL="38100" marR="38100" marT="38100" marB="38100"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solidFill>
                      <a:srgbClr val="BBE0E3"/>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Calibri" pitchFamily="34" charset="0"/>
                          <a:cs typeface="Arial" charset="0"/>
                        </a:rPr>
                        <a:t>Professional</a:t>
                      </a:r>
                    </a:p>
                  </a:txBody>
                  <a:tcPr marL="38100" marR="38100" marT="38100" marB="38100"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solidFill>
                      <a:srgbClr val="BBE0E3"/>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Calibri" pitchFamily="34" charset="0"/>
                          <a:cs typeface="Arial" charset="0"/>
                        </a:rPr>
                        <a:t>6 for every</a:t>
                      </a:r>
                    </a:p>
                  </a:txBody>
                  <a:tcPr marL="38100" marR="38100" marT="38100" marB="38100"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solidFill>
                      <a:srgbClr val="BBE0E3"/>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Calibri" pitchFamily="34" charset="0"/>
                          <a:cs typeface="Arial" charset="0"/>
                        </a:rPr>
                        <a:t>1</a:t>
                      </a:r>
                    </a:p>
                  </a:txBody>
                  <a:tcPr marL="38100" marR="38100" marT="38100" marB="38100" horzOverflow="overflow">
                    <a:lnL w="19050" cap="flat" cmpd="sng" algn="ctr">
                      <a:solidFill>
                        <a:srgbClr val="006699"/>
                      </a:solidFill>
                      <a:prstDash val="solid"/>
                      <a:round/>
                      <a:headEnd type="none" w="med" len="med"/>
                      <a:tailEnd type="none" w="med" len="med"/>
                    </a:lnL>
                    <a:lnR w="19050" cap="flat" cmpd="sng" algn="ctr">
                      <a:solidFill>
                        <a:srgbClr val="006699"/>
                      </a:solidFill>
                      <a:prstDash val="solid"/>
                      <a:round/>
                      <a:headEnd type="none" w="med" len="med"/>
                      <a:tailEnd type="none" w="med" len="med"/>
                    </a:lnR>
                    <a:lnT w="19050" cap="flat" cmpd="sng" algn="ctr">
                      <a:solidFill>
                        <a:srgbClr val="006699"/>
                      </a:solidFill>
                      <a:prstDash val="solid"/>
                      <a:round/>
                      <a:headEnd type="none" w="med" len="med"/>
                      <a:tailEnd type="none" w="med" len="med"/>
                    </a:lnT>
                    <a:lnB w="19050" cap="flat" cmpd="sng" algn="ctr">
                      <a:solidFill>
                        <a:srgbClr val="006699"/>
                      </a:solidFill>
                      <a:prstDash val="solid"/>
                      <a:round/>
                      <a:headEnd type="none" w="med" len="med"/>
                      <a:tailEnd type="none" w="med" len="med"/>
                    </a:lnB>
                    <a:lnTlToBr>
                      <a:noFill/>
                    </a:lnTlToBr>
                    <a:lnBlToTr>
                      <a:noFill/>
                    </a:lnBlToTr>
                    <a:solidFill>
                      <a:srgbClr val="BBE0E3"/>
                    </a:solidFill>
                  </a:tcPr>
                </a:tc>
                <a:extLst>
                  <a:ext uri="{0D108BD9-81ED-4DB2-BD59-A6C34878D82A}">
                    <a16:rowId xmlns:a16="http://schemas.microsoft.com/office/drawing/2014/main" val="10004"/>
                  </a:ext>
                </a:extLst>
              </a:tr>
            </a:tbl>
          </a:graphicData>
        </a:graphic>
      </p:graphicFrame>
      <p:sp>
        <p:nvSpPr>
          <p:cNvPr id="131104" name="Text Box 31"/>
          <p:cNvSpPr txBox="1">
            <a:spLocks noChangeArrowheads="1"/>
          </p:cNvSpPr>
          <p:nvPr/>
        </p:nvSpPr>
        <p:spPr bwMode="auto">
          <a:xfrm>
            <a:off x="2781300" y="4000500"/>
            <a:ext cx="5672138"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50000"/>
              </a:spcBef>
              <a:buFontTx/>
              <a:buNone/>
            </a:pPr>
            <a:r>
              <a:rPr lang="en-US" altLang="en-US" sz="675" i="1" dirty="0">
                <a:latin typeface="Helvetica" pitchFamily="34" charset="0"/>
              </a:rPr>
              <a:t>Note.</a:t>
            </a:r>
            <a:r>
              <a:rPr lang="en-US" altLang="en-US" sz="675" dirty="0">
                <a:latin typeface="Helvetica" pitchFamily="34" charset="0"/>
              </a:rPr>
              <a:t> From </a:t>
            </a:r>
            <a:r>
              <a:rPr lang="en-US" altLang="en-US" sz="675" i="1" dirty="0">
                <a:latin typeface="Helvetica" pitchFamily="34" charset="0"/>
              </a:rPr>
              <a:t>Meaningful Differences in the Everyday Experience of Young American Children, </a:t>
            </a:r>
            <a:r>
              <a:rPr lang="en-US" altLang="en-US" sz="675" dirty="0">
                <a:latin typeface="Helvetica" pitchFamily="34" charset="0"/>
              </a:rPr>
              <a:t>by B. Hart and T. R. Risley, 1995.</a:t>
            </a:r>
          </a:p>
        </p:txBody>
      </p:sp>
      <p:sp>
        <p:nvSpPr>
          <p:cNvPr id="131105" name="Slide Number Placeholder 7"/>
          <p:cNvSpPr>
            <a:spLocks noGrp="1" noChangeArrowheads="1"/>
          </p:cNvSpPr>
          <p:nvPr>
            <p:ph type="sldNum" sz="quarter" idx="12"/>
          </p:nvPr>
        </p:nvSpPr>
        <p:spPr bwMode="auto">
          <a:xfrm>
            <a:off x="7810500" y="5772150"/>
            <a:ext cx="165735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400">
                <a:solidFill>
                  <a:schemeClr val="tx1"/>
                </a:solidFill>
                <a:latin typeface="Calibri" pitchFamily="34" charset="0"/>
              </a:defRPr>
            </a:lvl1pPr>
            <a:lvl2pPr marL="557213" indent="-214313">
              <a:spcBef>
                <a:spcPct val="20000"/>
              </a:spcBef>
              <a:buFont typeface="Arial" pitchFamily="34" charset="0"/>
              <a:buChar char="–"/>
              <a:defRPr sz="2100">
                <a:solidFill>
                  <a:schemeClr val="tx1"/>
                </a:solidFill>
                <a:latin typeface="Calibri" pitchFamily="34" charset="0"/>
              </a:defRPr>
            </a:lvl2pPr>
            <a:lvl3pPr marL="857250" indent="-171450">
              <a:spcBef>
                <a:spcPct val="20000"/>
              </a:spcBef>
              <a:buFont typeface="Arial" pitchFamily="34" charset="0"/>
              <a:buChar char="•"/>
              <a:defRPr sz="1800">
                <a:solidFill>
                  <a:schemeClr val="tx1"/>
                </a:solidFill>
                <a:latin typeface="Calibri" pitchFamily="34" charset="0"/>
              </a:defRPr>
            </a:lvl3pPr>
            <a:lvl4pPr marL="1200150" indent="-171450">
              <a:spcBef>
                <a:spcPct val="20000"/>
              </a:spcBef>
              <a:buFont typeface="Arial" pitchFamily="34" charset="0"/>
              <a:buChar char="–"/>
              <a:defRPr sz="1500">
                <a:solidFill>
                  <a:schemeClr val="tx1"/>
                </a:solidFill>
                <a:latin typeface="Calibri" pitchFamily="34" charset="0"/>
              </a:defRPr>
            </a:lvl4pPr>
            <a:lvl5pPr marL="1543050" indent="-171450">
              <a:spcBef>
                <a:spcPct val="20000"/>
              </a:spcBef>
              <a:buFont typeface="Arial" pitchFamily="34" charset="0"/>
              <a:buChar char="»"/>
              <a:defRPr sz="1500">
                <a:solidFill>
                  <a:schemeClr val="tx1"/>
                </a:solidFill>
                <a:latin typeface="Calibri" pitchFamily="34" charset="0"/>
              </a:defRPr>
            </a:lvl5pPr>
            <a:lvl6pPr marL="1885950" indent="-171450" eaLnBrk="0" fontAlgn="base" hangingPunct="0">
              <a:spcBef>
                <a:spcPct val="20000"/>
              </a:spcBef>
              <a:spcAft>
                <a:spcPct val="0"/>
              </a:spcAft>
              <a:buFont typeface="Arial" pitchFamily="34" charset="0"/>
              <a:buChar char="»"/>
              <a:defRPr sz="1500">
                <a:solidFill>
                  <a:schemeClr val="tx1"/>
                </a:solidFill>
                <a:latin typeface="Calibri" pitchFamily="34" charset="0"/>
              </a:defRPr>
            </a:lvl6pPr>
            <a:lvl7pPr marL="2228850" indent="-171450" eaLnBrk="0" fontAlgn="base" hangingPunct="0">
              <a:spcBef>
                <a:spcPct val="20000"/>
              </a:spcBef>
              <a:spcAft>
                <a:spcPct val="0"/>
              </a:spcAft>
              <a:buFont typeface="Arial" pitchFamily="34" charset="0"/>
              <a:buChar char="»"/>
              <a:defRPr sz="1500">
                <a:solidFill>
                  <a:schemeClr val="tx1"/>
                </a:solidFill>
                <a:latin typeface="Calibri" pitchFamily="34" charset="0"/>
              </a:defRPr>
            </a:lvl7pPr>
            <a:lvl8pPr marL="2571750" indent="-171450" eaLnBrk="0" fontAlgn="base" hangingPunct="0">
              <a:spcBef>
                <a:spcPct val="20000"/>
              </a:spcBef>
              <a:spcAft>
                <a:spcPct val="0"/>
              </a:spcAft>
              <a:buFont typeface="Arial" pitchFamily="34" charset="0"/>
              <a:buChar char="»"/>
              <a:defRPr sz="1500">
                <a:solidFill>
                  <a:schemeClr val="tx1"/>
                </a:solidFill>
                <a:latin typeface="Calibri" pitchFamily="34" charset="0"/>
              </a:defRPr>
            </a:lvl8pPr>
            <a:lvl9pPr marL="2914650" indent="-171450" eaLnBrk="0" fontAlgn="base" hangingPunct="0">
              <a:spcBef>
                <a:spcPct val="20000"/>
              </a:spcBef>
              <a:spcAft>
                <a:spcPct val="0"/>
              </a:spcAft>
              <a:buFont typeface="Arial" pitchFamily="34" charset="0"/>
              <a:buChar char="»"/>
              <a:defRPr sz="1500">
                <a:solidFill>
                  <a:schemeClr val="tx1"/>
                </a:solidFill>
                <a:latin typeface="Calibri" pitchFamily="34" charset="0"/>
              </a:defRPr>
            </a:lvl9pPr>
          </a:lstStyle>
          <a:p>
            <a:pPr>
              <a:spcBef>
                <a:spcPct val="0"/>
              </a:spcBef>
              <a:buFontTx/>
              <a:buNone/>
            </a:pPr>
            <a:fld id="{24E61839-4A08-4321-8944-C65E366CAAF4}" type="slidenum">
              <a:rPr lang="en-US" altLang="en-US" sz="1050" b="1">
                <a:solidFill>
                  <a:srgbClr val="898989"/>
                </a:solidFill>
                <a:latin typeface="Arial" pitchFamily="34" charset="0"/>
                <a:ea typeface="MS PGothic" pitchFamily="34" charset="-128"/>
              </a:rPr>
              <a:pPr>
                <a:spcBef>
                  <a:spcPct val="0"/>
                </a:spcBef>
                <a:buFontTx/>
                <a:buNone/>
              </a:pPr>
              <a:t>11</a:t>
            </a:fld>
            <a:endParaRPr lang="en-US" altLang="en-US" sz="1050" b="1" dirty="0">
              <a:solidFill>
                <a:srgbClr val="898989"/>
              </a:solidFill>
              <a:latin typeface="Arial" pitchFamily="34" charset="0"/>
              <a:ea typeface="MS PGothic" pitchFamily="34" charset="-128"/>
            </a:endParaRPr>
          </a:p>
        </p:txBody>
      </p:sp>
      <p:sp>
        <p:nvSpPr>
          <p:cNvPr id="131106" name="Rectangle 8"/>
          <p:cNvSpPr>
            <a:spLocks noChangeArrowheads="1"/>
          </p:cNvSpPr>
          <p:nvPr/>
        </p:nvSpPr>
        <p:spPr bwMode="auto">
          <a:xfrm>
            <a:off x="2781301" y="4400550"/>
            <a:ext cx="222368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350" dirty="0">
                <a:latin typeface="Arial" pitchFamily="34" charset="0"/>
              </a:rPr>
              <a:t>Links to updated research:</a:t>
            </a:r>
          </a:p>
        </p:txBody>
      </p:sp>
      <p:sp>
        <p:nvSpPr>
          <p:cNvPr id="131107" name="Rectangle 9"/>
          <p:cNvSpPr>
            <a:spLocks noChangeArrowheads="1"/>
          </p:cNvSpPr>
          <p:nvPr/>
        </p:nvSpPr>
        <p:spPr bwMode="auto">
          <a:xfrm>
            <a:off x="2781300" y="4712495"/>
            <a:ext cx="6572250" cy="77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spcAft>
                <a:spcPts val="450"/>
              </a:spcAft>
              <a:buNone/>
            </a:pPr>
            <a:r>
              <a:rPr lang="en-US" altLang="en-US" sz="1200" u="sng" dirty="0">
                <a:solidFill>
                  <a:srgbClr val="0066CC"/>
                </a:solidFill>
                <a:latin typeface="Arial" pitchFamily="34" charset="0"/>
              </a:rPr>
              <a:t>http://news.stanford.edu/news/2013/september/toddler-language-gap-091213.html</a:t>
            </a:r>
            <a:endParaRPr lang="en-US" altLang="en-US" sz="1200" dirty="0">
              <a:solidFill>
                <a:srgbClr val="0066CC"/>
              </a:solidFill>
              <a:latin typeface="Arial" pitchFamily="34" charset="0"/>
            </a:endParaRPr>
          </a:p>
          <a:p>
            <a:pPr>
              <a:spcBef>
                <a:spcPct val="0"/>
              </a:spcBef>
              <a:spcAft>
                <a:spcPts val="450"/>
              </a:spcAft>
              <a:buNone/>
            </a:pPr>
            <a:r>
              <a:rPr lang="en-US" altLang="en-US" sz="1200" u="sng" dirty="0">
                <a:solidFill>
                  <a:srgbClr val="0066CC"/>
                </a:solidFill>
                <a:latin typeface="Arial" pitchFamily="34" charset="0"/>
              </a:rPr>
              <a:t>http://www.ncbi.nlm.nih.gov/pmc/articles/PMC3659033/</a:t>
            </a:r>
            <a:endParaRPr lang="en-US" altLang="en-US" sz="1200" dirty="0">
              <a:solidFill>
                <a:srgbClr val="0066CC"/>
              </a:solidFill>
              <a:latin typeface="Arial" pitchFamily="34" charset="0"/>
            </a:endParaRPr>
          </a:p>
          <a:p>
            <a:pPr>
              <a:spcBef>
                <a:spcPct val="0"/>
              </a:spcBef>
              <a:spcAft>
                <a:spcPts val="450"/>
              </a:spcAft>
              <a:buNone/>
            </a:pPr>
            <a:r>
              <a:rPr lang="en-US" altLang="en-US" sz="1200" u="sng" dirty="0">
                <a:solidFill>
                  <a:srgbClr val="0066CC"/>
                </a:solidFill>
                <a:latin typeface="Arial" pitchFamily="34" charset="0"/>
              </a:rPr>
              <a:t>http://literacy.rice.edu/thirty-million-word-gap</a:t>
            </a:r>
            <a:r>
              <a:rPr lang="en-US" altLang="en-US" sz="1200" dirty="0">
                <a:solidFill>
                  <a:srgbClr val="0066CC"/>
                </a:solidFill>
                <a:latin typeface="Arial" pitchFamily="34" charset="0"/>
              </a:rPr>
              <a:t> (This is a follow-up study on Hart &amp; Risley.)   </a:t>
            </a:r>
          </a:p>
        </p:txBody>
      </p:sp>
    </p:spTree>
    <p:extLst>
      <p:ext uri="{BB962C8B-B14F-4D97-AF65-F5344CB8AC3E}">
        <p14:creationId xmlns:p14="http://schemas.microsoft.com/office/powerpoint/2010/main" val="942309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4">
            <a:extLst>
              <a:ext uri="{FF2B5EF4-FFF2-40B4-BE49-F238E27FC236}">
                <a16:creationId xmlns:a16="http://schemas.microsoft.com/office/drawing/2014/main" id="{9B8DFC07-4A48-468E-BA51-ADA59FA90626}"/>
              </a:ext>
            </a:extLst>
          </p:cNvPr>
          <p:cNvPicPr>
            <a:picLocks noChangeAspect="1"/>
          </p:cNvPicPr>
          <p:nvPr/>
        </p:nvPicPr>
        <p:blipFill rotWithShape="1">
          <a:blip r:embed="rId3"/>
          <a:srcRect t="10000"/>
          <a:stretch/>
        </p:blipFill>
        <p:spPr>
          <a:xfrm>
            <a:off x="20" y="10"/>
            <a:ext cx="12191980" cy="6857990"/>
          </a:xfrm>
          <a:prstGeom prst="rect">
            <a:avLst/>
          </a:prstGeom>
        </p:spPr>
      </p:pic>
      <p:sp>
        <p:nvSpPr>
          <p:cNvPr id="13"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1609A391-E5C6-4238-A64D-30CAFB1D0831}"/>
              </a:ext>
            </a:extLst>
          </p:cNvPr>
          <p:cNvSpPr>
            <a:spLocks noGrp="1"/>
          </p:cNvSpPr>
          <p:nvPr>
            <p:ph type="ctrTitle"/>
          </p:nvPr>
        </p:nvSpPr>
        <p:spPr>
          <a:xfrm>
            <a:off x="8022021" y="3231931"/>
            <a:ext cx="3852041" cy="1834056"/>
          </a:xfrm>
        </p:spPr>
        <p:txBody>
          <a:bodyPr>
            <a:normAutofit/>
          </a:bodyPr>
          <a:lstStyle/>
          <a:p>
            <a:r>
              <a:rPr lang="en-US" sz="4000"/>
              <a:t>How BIG is the problem</a:t>
            </a:r>
          </a:p>
        </p:txBody>
      </p:sp>
      <p:sp>
        <p:nvSpPr>
          <p:cNvPr id="3" name="Subtitle 2">
            <a:extLst>
              <a:ext uri="{FF2B5EF4-FFF2-40B4-BE49-F238E27FC236}">
                <a16:creationId xmlns:a16="http://schemas.microsoft.com/office/drawing/2014/main" id="{54D485E8-CF6A-4BBB-AA83-27ECD11D39F9}"/>
              </a:ext>
            </a:extLst>
          </p:cNvPr>
          <p:cNvSpPr>
            <a:spLocks noGrp="1"/>
          </p:cNvSpPr>
          <p:nvPr>
            <p:ph type="subTitle" idx="1"/>
          </p:nvPr>
        </p:nvSpPr>
        <p:spPr>
          <a:xfrm>
            <a:off x="7782910" y="5242675"/>
            <a:ext cx="4330262" cy="683284"/>
          </a:xfrm>
        </p:spPr>
        <p:txBody>
          <a:bodyPr>
            <a:normAutofit/>
          </a:bodyPr>
          <a:lstStyle/>
          <a:p>
            <a:r>
              <a:rPr lang="en-US" sz="2000"/>
              <a:t>In Nebraska </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452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9DDA9-4E46-4E1B-8F10-4F7FC9C212E4}"/>
              </a:ext>
            </a:extLst>
          </p:cNvPr>
          <p:cNvSpPr>
            <a:spLocks noGrp="1"/>
          </p:cNvSpPr>
          <p:nvPr>
            <p:ph type="title"/>
          </p:nvPr>
        </p:nvSpPr>
        <p:spPr>
          <a:xfrm>
            <a:off x="1524000" y="3011117"/>
            <a:ext cx="6618051" cy="1355750"/>
          </a:xfrm>
        </p:spPr>
        <p:txBody>
          <a:bodyPr vert="horz" lIns="91440" tIns="45720" rIns="91440" bIns="45720" rtlCol="0" anchor="b">
            <a:normAutofit/>
          </a:bodyPr>
          <a:lstStyle/>
          <a:p>
            <a:r>
              <a:rPr lang="en-US" sz="5400" kern="1200" dirty="0">
                <a:solidFill>
                  <a:schemeClr val="tx1"/>
                </a:solidFill>
                <a:latin typeface="+mj-lt"/>
                <a:ea typeface="+mj-ea"/>
                <a:cs typeface="+mj-cs"/>
              </a:rPr>
              <a:t>What’s Working Now? </a:t>
            </a:r>
          </a:p>
        </p:txBody>
      </p:sp>
      <p:pic>
        <p:nvPicPr>
          <p:cNvPr id="5" name="Content Placeholder 4">
            <a:extLst>
              <a:ext uri="{FF2B5EF4-FFF2-40B4-BE49-F238E27FC236}">
                <a16:creationId xmlns:a16="http://schemas.microsoft.com/office/drawing/2014/main" id="{074F6B2B-FF3C-4C8C-A221-D7E3E7BE46E5}"/>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867813" y="433138"/>
            <a:ext cx="4306538" cy="2995862"/>
          </a:xfrm>
          <a:prstGeom prst="rect">
            <a:avLst/>
          </a:prstGeom>
        </p:spPr>
      </p:pic>
      <p:sp>
        <p:nvSpPr>
          <p:cNvPr id="6" name="TextBox 5">
            <a:extLst>
              <a:ext uri="{FF2B5EF4-FFF2-40B4-BE49-F238E27FC236}">
                <a16:creationId xmlns:a16="http://schemas.microsoft.com/office/drawing/2014/main" id="{800EE354-3878-44AF-B9D4-948C4950F426}"/>
              </a:ext>
            </a:extLst>
          </p:cNvPr>
          <p:cNvSpPr txBox="1"/>
          <p:nvPr/>
        </p:nvSpPr>
        <p:spPr>
          <a:xfrm>
            <a:off x="9021082" y="3210029"/>
            <a:ext cx="184731" cy="200055"/>
          </a:xfrm>
          <a:prstGeom prst="rect">
            <a:avLst/>
          </a:prstGeom>
          <a:solidFill>
            <a:srgbClr val="000000"/>
          </a:solidFill>
        </p:spPr>
        <p:txBody>
          <a:bodyPr wrap="none" rtlCol="0">
            <a:spAutoFit/>
          </a:bodyPr>
          <a:lstStyle/>
          <a:p>
            <a:pPr algn="r">
              <a:spcAft>
                <a:spcPts val="600"/>
              </a:spcAft>
            </a:pPr>
            <a:endParaRPr lang="en-US" sz="700" dirty="0">
              <a:solidFill>
                <a:srgbClr val="FFFFFF"/>
              </a:solidFill>
            </a:endParaRPr>
          </a:p>
        </p:txBody>
      </p:sp>
    </p:spTree>
    <p:extLst>
      <p:ext uri="{BB962C8B-B14F-4D97-AF65-F5344CB8AC3E}">
        <p14:creationId xmlns:p14="http://schemas.microsoft.com/office/powerpoint/2010/main" val="2926304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CF84CA34-E26E-4CC3-A0C9-D0A59395C2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5813" y="0"/>
            <a:ext cx="8420374" cy="6858000"/>
          </a:xfrm>
          <a:prstGeom prst="rect">
            <a:avLst/>
          </a:prstGeom>
        </p:spPr>
      </p:pic>
    </p:spTree>
    <p:extLst>
      <p:ext uri="{BB962C8B-B14F-4D97-AF65-F5344CB8AC3E}">
        <p14:creationId xmlns:p14="http://schemas.microsoft.com/office/powerpoint/2010/main" val="3629354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 Box 2"/>
          <p:cNvSpPr txBox="1">
            <a:spLocks noChangeArrowheads="1"/>
          </p:cNvSpPr>
          <p:nvPr/>
        </p:nvSpPr>
        <p:spPr bwMode="auto">
          <a:xfrm>
            <a:off x="1981200" y="1292943"/>
            <a:ext cx="83058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400" b="1" dirty="0">
                <a:solidFill>
                  <a:srgbClr val="660066"/>
                </a:solidFill>
                <a:latin typeface="Arial" pitchFamily="34" charset="0"/>
              </a:rPr>
              <a:t>FINANCIAL</a:t>
            </a:r>
          </a:p>
          <a:p>
            <a:pPr>
              <a:spcBef>
                <a:spcPct val="0"/>
              </a:spcBef>
              <a:buFontTx/>
              <a:buNone/>
            </a:pPr>
            <a:r>
              <a:rPr lang="en-US" altLang="en-US" sz="1400" dirty="0">
                <a:latin typeface="Arial" pitchFamily="34" charset="0"/>
              </a:rPr>
              <a:t>Being able to purchase the goods and services of that class and sustain it.</a:t>
            </a:r>
            <a:endParaRPr lang="en-US" altLang="en-US" sz="1400" b="1" dirty="0">
              <a:latin typeface="Arial" pitchFamily="34" charset="0"/>
            </a:endParaRPr>
          </a:p>
          <a:p>
            <a:pPr>
              <a:spcBef>
                <a:spcPct val="0"/>
              </a:spcBef>
              <a:buFontTx/>
              <a:buNone/>
            </a:pPr>
            <a:endParaRPr lang="en-US" altLang="en-US" sz="800" b="1" dirty="0">
              <a:latin typeface="Arial" pitchFamily="34" charset="0"/>
            </a:endParaRPr>
          </a:p>
          <a:p>
            <a:pPr>
              <a:spcBef>
                <a:spcPct val="0"/>
              </a:spcBef>
              <a:buFontTx/>
              <a:buNone/>
            </a:pPr>
            <a:r>
              <a:rPr lang="en-US" altLang="en-US" sz="1400" b="1" dirty="0">
                <a:solidFill>
                  <a:srgbClr val="660066"/>
                </a:solidFill>
                <a:latin typeface="Arial" pitchFamily="34" charset="0"/>
              </a:rPr>
              <a:t>EMOTIONAL</a:t>
            </a:r>
          </a:p>
          <a:p>
            <a:pPr>
              <a:spcBef>
                <a:spcPct val="0"/>
              </a:spcBef>
              <a:buFontTx/>
              <a:buNone/>
            </a:pPr>
            <a:r>
              <a:rPr lang="en-US" altLang="en-US" sz="1400" dirty="0">
                <a:latin typeface="Arial" pitchFamily="34" charset="0"/>
              </a:rPr>
              <a:t>Being able to choose and control emotional responses, particularly to negative situations, without engaging in self-destructive behavior. Shows itself through choices.</a:t>
            </a:r>
          </a:p>
          <a:p>
            <a:pPr>
              <a:spcBef>
                <a:spcPct val="0"/>
              </a:spcBef>
              <a:buFontTx/>
              <a:buNone/>
            </a:pPr>
            <a:endParaRPr lang="en-US" altLang="en-US" sz="800" dirty="0">
              <a:latin typeface="Arial" pitchFamily="34" charset="0"/>
            </a:endParaRPr>
          </a:p>
          <a:p>
            <a:pPr>
              <a:spcBef>
                <a:spcPct val="0"/>
              </a:spcBef>
              <a:buFontTx/>
              <a:buNone/>
            </a:pPr>
            <a:r>
              <a:rPr lang="en-US" altLang="en-US" sz="1400" b="1" dirty="0">
                <a:solidFill>
                  <a:srgbClr val="660066"/>
                </a:solidFill>
                <a:latin typeface="Arial" pitchFamily="34" charset="0"/>
              </a:rPr>
              <a:t>MENTAL</a:t>
            </a:r>
          </a:p>
          <a:p>
            <a:pPr>
              <a:spcBef>
                <a:spcPct val="0"/>
              </a:spcBef>
              <a:buFontTx/>
              <a:buNone/>
            </a:pPr>
            <a:r>
              <a:rPr lang="en-US" altLang="en-US" sz="1400" dirty="0">
                <a:latin typeface="Arial" pitchFamily="34" charset="0"/>
              </a:rPr>
              <a:t>Having the mental abilities and acquired skills (reading, writing, computing) to deal with daily life.</a:t>
            </a:r>
          </a:p>
          <a:p>
            <a:pPr>
              <a:spcBef>
                <a:spcPct val="0"/>
              </a:spcBef>
              <a:buFontTx/>
              <a:buNone/>
            </a:pPr>
            <a:endParaRPr lang="en-US" altLang="en-US" sz="800" b="1" dirty="0">
              <a:latin typeface="Arial" pitchFamily="34" charset="0"/>
            </a:endParaRPr>
          </a:p>
          <a:p>
            <a:pPr>
              <a:spcBef>
                <a:spcPct val="0"/>
              </a:spcBef>
              <a:buFontTx/>
              <a:buNone/>
            </a:pPr>
            <a:r>
              <a:rPr lang="en-US" altLang="en-US" sz="1400" b="1" dirty="0">
                <a:solidFill>
                  <a:srgbClr val="660066"/>
                </a:solidFill>
                <a:latin typeface="Arial" pitchFamily="34" charset="0"/>
              </a:rPr>
              <a:t>SPIRITUAL</a:t>
            </a:r>
          </a:p>
          <a:p>
            <a:pPr>
              <a:spcBef>
                <a:spcPct val="0"/>
              </a:spcBef>
              <a:buFontTx/>
              <a:buNone/>
            </a:pPr>
            <a:r>
              <a:rPr lang="en-US" altLang="en-US" sz="1400" dirty="0">
                <a:latin typeface="Arial" pitchFamily="34" charset="0"/>
              </a:rPr>
              <a:t>Believing in (divine) purpose and guidance.</a:t>
            </a:r>
          </a:p>
          <a:p>
            <a:pPr>
              <a:spcBef>
                <a:spcPct val="0"/>
              </a:spcBef>
              <a:buFontTx/>
              <a:buNone/>
            </a:pPr>
            <a:endParaRPr lang="en-US" altLang="en-US" sz="800" dirty="0">
              <a:latin typeface="Arial" pitchFamily="34" charset="0"/>
            </a:endParaRPr>
          </a:p>
          <a:p>
            <a:pPr>
              <a:spcBef>
                <a:spcPct val="0"/>
              </a:spcBef>
              <a:buFontTx/>
              <a:buNone/>
            </a:pPr>
            <a:r>
              <a:rPr lang="en-US" altLang="en-US" sz="1400" b="1" dirty="0">
                <a:solidFill>
                  <a:srgbClr val="660066"/>
                </a:solidFill>
                <a:latin typeface="Arial" pitchFamily="34" charset="0"/>
              </a:rPr>
              <a:t>PHYSICAL</a:t>
            </a:r>
          </a:p>
          <a:p>
            <a:pPr>
              <a:spcBef>
                <a:spcPct val="0"/>
              </a:spcBef>
              <a:buFontTx/>
              <a:buNone/>
            </a:pPr>
            <a:r>
              <a:rPr lang="en-US" altLang="en-US" sz="1400" dirty="0">
                <a:latin typeface="Arial" pitchFamily="34" charset="0"/>
              </a:rPr>
              <a:t>Having physical health and mobility.</a:t>
            </a:r>
          </a:p>
          <a:p>
            <a:pPr>
              <a:spcBef>
                <a:spcPct val="0"/>
              </a:spcBef>
              <a:buFontTx/>
              <a:buNone/>
            </a:pPr>
            <a:endParaRPr lang="en-US" altLang="en-US" sz="800" dirty="0">
              <a:latin typeface="Arial" pitchFamily="34" charset="0"/>
            </a:endParaRPr>
          </a:p>
          <a:p>
            <a:pPr>
              <a:spcBef>
                <a:spcPct val="0"/>
              </a:spcBef>
              <a:buFontTx/>
              <a:buNone/>
            </a:pPr>
            <a:r>
              <a:rPr lang="en-US" altLang="en-US" sz="1400" b="1" dirty="0">
                <a:solidFill>
                  <a:srgbClr val="660066"/>
                </a:solidFill>
                <a:latin typeface="Arial" pitchFamily="34" charset="0"/>
              </a:rPr>
              <a:t>SUPPORT SYSTEMS</a:t>
            </a:r>
          </a:p>
          <a:p>
            <a:pPr>
              <a:spcBef>
                <a:spcPct val="0"/>
              </a:spcBef>
              <a:buFontTx/>
              <a:buNone/>
            </a:pPr>
            <a:r>
              <a:rPr lang="en-US" altLang="en-US" sz="1400" dirty="0">
                <a:latin typeface="Arial" pitchFamily="34" charset="0"/>
              </a:rPr>
              <a:t>Having friends, family, and backup resources available to access in times of need. These are external resources.</a:t>
            </a:r>
          </a:p>
          <a:p>
            <a:pPr>
              <a:spcBef>
                <a:spcPct val="0"/>
              </a:spcBef>
              <a:buFontTx/>
              <a:buNone/>
            </a:pPr>
            <a:endParaRPr lang="en-US" altLang="en-US" sz="800" dirty="0">
              <a:latin typeface="Arial" pitchFamily="34" charset="0"/>
            </a:endParaRPr>
          </a:p>
          <a:p>
            <a:pPr>
              <a:spcBef>
                <a:spcPct val="0"/>
              </a:spcBef>
              <a:buFontTx/>
              <a:buNone/>
            </a:pPr>
            <a:r>
              <a:rPr lang="en-US" altLang="en-US" sz="1400" b="1" dirty="0">
                <a:solidFill>
                  <a:srgbClr val="660066"/>
                </a:solidFill>
                <a:latin typeface="Arial" pitchFamily="34" charset="0"/>
              </a:rPr>
              <a:t>RELATIONSHIPS/ROLE MODELS</a:t>
            </a:r>
          </a:p>
          <a:p>
            <a:pPr>
              <a:spcBef>
                <a:spcPct val="0"/>
              </a:spcBef>
              <a:buFontTx/>
              <a:buNone/>
            </a:pPr>
            <a:r>
              <a:rPr lang="en-US" altLang="en-US" sz="1400" dirty="0">
                <a:latin typeface="Arial" pitchFamily="34" charset="0"/>
              </a:rPr>
              <a:t>Having frequent access to adult(s) who are appropriate, </a:t>
            </a:r>
            <a:r>
              <a:rPr lang="en-US" altLang="en-US" sz="1400" i="1" dirty="0">
                <a:latin typeface="Arial" pitchFamily="34" charset="0"/>
              </a:rPr>
              <a:t>nurturing,</a:t>
            </a:r>
            <a:r>
              <a:rPr lang="en-US" altLang="en-US" sz="1400" dirty="0">
                <a:latin typeface="Arial" pitchFamily="34" charset="0"/>
              </a:rPr>
              <a:t> and who do not engage in destructive behavior.</a:t>
            </a:r>
          </a:p>
          <a:p>
            <a:pPr>
              <a:spcBef>
                <a:spcPct val="0"/>
              </a:spcBef>
              <a:buFontTx/>
              <a:buNone/>
            </a:pPr>
            <a:endParaRPr lang="en-US" altLang="en-US" sz="800" dirty="0">
              <a:latin typeface="Arial" pitchFamily="34" charset="0"/>
            </a:endParaRPr>
          </a:p>
          <a:p>
            <a:pPr>
              <a:spcBef>
                <a:spcPct val="0"/>
              </a:spcBef>
              <a:buFontTx/>
              <a:buNone/>
            </a:pPr>
            <a:r>
              <a:rPr lang="en-US" altLang="en-US" sz="1400" b="1" dirty="0">
                <a:solidFill>
                  <a:srgbClr val="660066"/>
                </a:solidFill>
                <a:latin typeface="Arial" pitchFamily="34" charset="0"/>
              </a:rPr>
              <a:t>KNOWLEDGE OF HIDDEN RULES</a:t>
            </a:r>
          </a:p>
          <a:p>
            <a:pPr>
              <a:spcBef>
                <a:spcPct val="0"/>
              </a:spcBef>
              <a:buFontTx/>
              <a:buNone/>
            </a:pPr>
            <a:r>
              <a:rPr lang="en-US" altLang="en-US" sz="1400" dirty="0">
                <a:latin typeface="Arial" pitchFamily="34" charset="0"/>
              </a:rPr>
              <a:t>Knowing the unspoken cues and habits of a group.</a:t>
            </a:r>
          </a:p>
        </p:txBody>
      </p:sp>
      <p:sp>
        <p:nvSpPr>
          <p:cNvPr id="6" name="Text Box 3"/>
          <p:cNvSpPr txBox="1">
            <a:spLocks noChangeArrowheads="1"/>
          </p:cNvSpPr>
          <p:nvPr/>
        </p:nvSpPr>
        <p:spPr bwMode="auto">
          <a:xfrm>
            <a:off x="1524000" y="0"/>
            <a:ext cx="9144000" cy="914400"/>
          </a:xfrm>
          <a:prstGeom prst="rect">
            <a:avLst/>
          </a:prstGeom>
          <a:solidFill>
            <a:schemeClr val="accent6"/>
          </a:solidFill>
          <a:ln w="9525">
            <a:noFill/>
            <a:miter lim="800000"/>
            <a:headEnd/>
            <a:tailEnd/>
          </a:ln>
          <a:effectLst/>
        </p:spPr>
        <p:txBody>
          <a:bodyPr anchor="ctr"/>
          <a:lstStyle/>
          <a:p>
            <a:pPr algn="ctr">
              <a:defRPr/>
            </a:pPr>
            <a:r>
              <a:rPr lang="en-US" sz="3200" b="1" dirty="0">
                <a:solidFill>
                  <a:schemeClr val="bg1"/>
                </a:solidFill>
              </a:rPr>
              <a:t>Definition of Resources</a:t>
            </a:r>
          </a:p>
        </p:txBody>
      </p:sp>
      <p:sp>
        <p:nvSpPr>
          <p:cNvPr id="2" name="Slide Number Placeholder 1"/>
          <p:cNvSpPr>
            <a:spLocks noGrp="1"/>
          </p:cNvSpPr>
          <p:nvPr>
            <p:ph type="sldNum" sz="quarter" idx="12"/>
          </p:nvPr>
        </p:nvSpPr>
        <p:spPr/>
        <p:txBody>
          <a:bodyPr/>
          <a:lstStyle/>
          <a:p>
            <a:fld id="{EA61F8F5-7561-42E5-84D8-502C57CA3B5F}" type="slidenum">
              <a:rPr lang="en-US" altLang="en-US" smtClean="0"/>
              <a:pPr/>
              <a:t>15</a:t>
            </a:fld>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14E2A-D0E9-4336-8E81-62146B5675CC}"/>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a:t>NARROWING THE GAP </a:t>
            </a:r>
          </a:p>
        </p:txBody>
      </p:sp>
      <p:sp>
        <p:nvSpPr>
          <p:cNvPr id="14" name="Freeform: Shape 13">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Content Placeholder 8" descr="A large body of water&#10;&#10;Description automatically generated">
            <a:extLst>
              <a:ext uri="{FF2B5EF4-FFF2-40B4-BE49-F238E27FC236}">
                <a16:creationId xmlns:a16="http://schemas.microsoft.com/office/drawing/2014/main" id="{9D02A3B5-0BC7-4CB0-9E1A-9E2B7C3BF666}"/>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t="9245" r="-2" b="537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82947345"/>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67241" y="1328997"/>
            <a:ext cx="9680010" cy="2686204"/>
          </a:xfrm>
          <a:prstGeom prst="rect">
            <a:avLst/>
          </a:prstGeom>
        </p:spPr>
      </p:pic>
      <p:sp>
        <p:nvSpPr>
          <p:cNvPr id="2" name="Title 1"/>
          <p:cNvSpPr>
            <a:spLocks noGrp="1"/>
          </p:cNvSpPr>
          <p:nvPr>
            <p:ph type="ctrTitle"/>
          </p:nvPr>
        </p:nvSpPr>
        <p:spPr>
          <a:xfrm>
            <a:off x="767240" y="5444835"/>
            <a:ext cx="9095651" cy="830231"/>
          </a:xfrm>
        </p:spPr>
        <p:txBody>
          <a:bodyPr>
            <a:normAutofit/>
          </a:bodyPr>
          <a:lstStyle/>
          <a:p>
            <a:pPr algn="l"/>
            <a:r>
              <a:rPr lang="en-US" sz="4000" dirty="0"/>
              <a:t> </a:t>
            </a:r>
            <a:r>
              <a:rPr lang="en-US" sz="4000" i="1" dirty="0"/>
              <a:t>changing lives, inspiring futures</a:t>
            </a:r>
            <a:endParaRPr lang="en-US" sz="4000" dirty="0"/>
          </a:p>
        </p:txBody>
      </p:sp>
    </p:spTree>
    <p:extLst>
      <p:ext uri="{BB962C8B-B14F-4D97-AF65-F5344CB8AC3E}">
        <p14:creationId xmlns:p14="http://schemas.microsoft.com/office/powerpoint/2010/main" val="2706086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889D4-4344-4B56-94F7-FE2CB016514C}"/>
              </a:ext>
            </a:extLst>
          </p:cNvPr>
          <p:cNvSpPr>
            <a:spLocks noGrp="1"/>
          </p:cNvSpPr>
          <p:nvPr>
            <p:ph type="title"/>
          </p:nvPr>
        </p:nvSpPr>
        <p:spPr>
          <a:xfrm>
            <a:off x="1286933" y="609600"/>
            <a:ext cx="10197494" cy="1099457"/>
          </a:xfrm>
        </p:spPr>
        <p:txBody>
          <a:bodyPr>
            <a:normAutofit/>
          </a:bodyPr>
          <a:lstStyle/>
          <a:p>
            <a:r>
              <a:rPr lang="en-US" dirty="0">
                <a:solidFill>
                  <a:srgbClr val="0070C0"/>
                </a:solidFill>
              </a:rPr>
              <a:t>HOW DOES THE SOLUTION WORK? </a:t>
            </a:r>
          </a:p>
        </p:txBody>
      </p:sp>
      <p:graphicFrame>
        <p:nvGraphicFramePr>
          <p:cNvPr id="27" name="Content Placeholder 2"/>
          <p:cNvGraphicFramePr>
            <a:graphicFrameLocks noGrp="1"/>
          </p:cNvGraphicFramePr>
          <p:nvPr>
            <p:ph idx="1"/>
            <p:extLst>
              <p:ext uri="{D42A27DB-BD31-4B8C-83A1-F6EECF244321}">
                <p14:modId xmlns:p14="http://schemas.microsoft.com/office/powerpoint/2010/main" val="1020352233"/>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A3935F48-37EA-4ECD-A61F-49082E5EAC3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70394" y="78144"/>
            <a:ext cx="2857500" cy="2857500"/>
          </a:xfrm>
          <a:prstGeom prst="rect">
            <a:avLst/>
          </a:prstGeom>
        </p:spPr>
      </p:pic>
    </p:spTree>
    <p:extLst>
      <p:ext uri="{BB962C8B-B14F-4D97-AF65-F5344CB8AC3E}">
        <p14:creationId xmlns:p14="http://schemas.microsoft.com/office/powerpoint/2010/main" val="938685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3BEFD-EEF2-46D0-A218-D85DED0059DB}"/>
              </a:ext>
            </a:extLst>
          </p:cNvPr>
          <p:cNvSpPr>
            <a:spLocks noGrp="1"/>
          </p:cNvSpPr>
          <p:nvPr>
            <p:ph type="title"/>
          </p:nvPr>
        </p:nvSpPr>
        <p:spPr>
          <a:xfrm>
            <a:off x="648929" y="629266"/>
            <a:ext cx="3667039" cy="1676603"/>
          </a:xfrm>
        </p:spPr>
        <p:txBody>
          <a:bodyPr vert="horz" lIns="91440" tIns="45720" rIns="91440" bIns="45720" rtlCol="0">
            <a:normAutofit/>
          </a:bodyPr>
          <a:lstStyle/>
          <a:p>
            <a:r>
              <a:rPr lang="en-US" sz="3600"/>
              <a:t>success</a:t>
            </a:r>
          </a:p>
        </p:txBody>
      </p:sp>
      <p:sp>
        <p:nvSpPr>
          <p:cNvPr id="19" name="Content Placeholder 16">
            <a:extLst>
              <a:ext uri="{FF2B5EF4-FFF2-40B4-BE49-F238E27FC236}">
                <a16:creationId xmlns:a16="http://schemas.microsoft.com/office/drawing/2014/main" id="{73707AA8-1557-442C-AA80-601C3A93E0C9}"/>
              </a:ext>
            </a:extLst>
          </p:cNvPr>
          <p:cNvSpPr>
            <a:spLocks noGrp="1"/>
          </p:cNvSpPr>
          <p:nvPr>
            <p:ph idx="1"/>
          </p:nvPr>
        </p:nvSpPr>
        <p:spPr>
          <a:xfrm>
            <a:off x="648931" y="2438401"/>
            <a:ext cx="3667036" cy="3779520"/>
          </a:xfrm>
        </p:spPr>
        <p:txBody>
          <a:bodyPr>
            <a:normAutofit/>
          </a:bodyPr>
          <a:lstStyle/>
          <a:p>
            <a:r>
              <a:rPr lang="en-US" sz="1800" dirty="0"/>
              <a:t>Remember your measurements? </a:t>
            </a:r>
          </a:p>
          <a:p>
            <a:r>
              <a:rPr lang="en-US" sz="1800" dirty="0"/>
              <a:t>Do they align with finding and developing Resources</a:t>
            </a:r>
          </a:p>
          <a:p>
            <a:r>
              <a:rPr lang="en-US" sz="1800" dirty="0"/>
              <a:t>If it takes longer, is it worth the wait to see success for ALL your students?  </a:t>
            </a:r>
          </a:p>
          <a:p>
            <a:endParaRPr lang="en-US" sz="1800" dirty="0"/>
          </a:p>
          <a:p>
            <a:r>
              <a:rPr lang="en-US" sz="1800" dirty="0"/>
              <a:t>Burden, responsibility does not fall only on your shoulders, but community assists in success </a:t>
            </a:r>
          </a:p>
        </p:txBody>
      </p:sp>
      <p:sp>
        <p:nvSpPr>
          <p:cNvPr id="20" name="Rectangle 19">
            <a:extLst>
              <a:ext uri="{FF2B5EF4-FFF2-40B4-BE49-F238E27FC236}">
                <a16:creationId xmlns:a16="http://schemas.microsoft.com/office/drawing/2014/main" id="{F2B38F72-8FC4-4001-8C67-FA6B86DEC7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64603E85-7ECA-41D7-9BDB-C62A360D0D4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t="11128" r="2" b="2"/>
          <a:stretch/>
        </p:blipFill>
        <p:spPr>
          <a:xfrm>
            <a:off x="5762784" y="886377"/>
            <a:ext cx="6276250" cy="5699990"/>
          </a:xfrm>
          <a:prstGeom prst="rect">
            <a:avLst/>
          </a:prstGeom>
          <a:effectLst/>
        </p:spPr>
      </p:pic>
      <p:sp>
        <p:nvSpPr>
          <p:cNvPr id="6" name="TextBox 5">
            <a:extLst>
              <a:ext uri="{FF2B5EF4-FFF2-40B4-BE49-F238E27FC236}">
                <a16:creationId xmlns:a16="http://schemas.microsoft.com/office/drawing/2014/main" id="{6D402BC2-B266-4DA4-9CE8-568B54AA28A4}"/>
              </a:ext>
            </a:extLst>
          </p:cNvPr>
          <p:cNvSpPr txBox="1"/>
          <p:nvPr/>
        </p:nvSpPr>
        <p:spPr>
          <a:xfrm>
            <a:off x="7698658" y="6586367"/>
            <a:ext cx="1740310" cy="45719"/>
          </a:xfrm>
          <a:prstGeom prst="rect">
            <a:avLst/>
          </a:prstGeom>
          <a:solidFill>
            <a:srgbClr val="000000"/>
          </a:solidFill>
        </p:spPr>
        <p:txBody>
          <a:bodyPr wrap="square" rtlCol="0">
            <a:spAutoFit/>
          </a:bodyPr>
          <a:lstStyle/>
          <a:p>
            <a:pPr algn="r">
              <a:spcAft>
                <a:spcPts val="600"/>
              </a:spcAft>
            </a:pPr>
            <a:endParaRPr lang="en-US" sz="700" dirty="0">
              <a:solidFill>
                <a:srgbClr val="FFFFFF"/>
              </a:solidFill>
            </a:endParaRPr>
          </a:p>
        </p:txBody>
      </p:sp>
    </p:spTree>
    <p:extLst>
      <p:ext uri="{BB962C8B-B14F-4D97-AF65-F5344CB8AC3E}">
        <p14:creationId xmlns:p14="http://schemas.microsoft.com/office/powerpoint/2010/main" val="25565043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40957-3C18-46A0-8F4D-DBB5B4C32319}"/>
              </a:ext>
            </a:extLst>
          </p:cNvPr>
          <p:cNvSpPr>
            <a:spLocks noGrp="1"/>
          </p:cNvSpPr>
          <p:nvPr>
            <p:ph type="title"/>
          </p:nvPr>
        </p:nvSpPr>
        <p:spPr/>
        <p:txBody>
          <a:bodyPr/>
          <a:lstStyle/>
          <a:p>
            <a:r>
              <a:rPr lang="en-US" dirty="0"/>
              <a:t>A 2020 – 20/20 View  </a:t>
            </a:r>
          </a:p>
        </p:txBody>
      </p:sp>
      <p:pic>
        <p:nvPicPr>
          <p:cNvPr id="5" name="Content Placeholder 4" descr="A dog looking at the camera&#10;&#10;Description automatically generated">
            <a:extLst>
              <a:ext uri="{FF2B5EF4-FFF2-40B4-BE49-F238E27FC236}">
                <a16:creationId xmlns:a16="http://schemas.microsoft.com/office/drawing/2014/main" id="{8BBDE559-B6AA-4A2C-9299-A69A9D1CD8CB}"/>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2830192" y="1825625"/>
            <a:ext cx="6531616" cy="4351338"/>
          </a:xfrm>
        </p:spPr>
      </p:pic>
    </p:spTree>
    <p:extLst>
      <p:ext uri="{BB962C8B-B14F-4D97-AF65-F5344CB8AC3E}">
        <p14:creationId xmlns:p14="http://schemas.microsoft.com/office/powerpoint/2010/main" val="2853898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0A2EAFD-FB5F-4F24-B1A6-7AB785B165F7}"/>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rPr>
              <a:t>Begin … with the end in mind</a:t>
            </a:r>
          </a:p>
        </p:txBody>
      </p:sp>
      <p:sp>
        <p:nvSpPr>
          <p:cNvPr id="9" name="Subtitle 8">
            <a:extLst>
              <a:ext uri="{FF2B5EF4-FFF2-40B4-BE49-F238E27FC236}">
                <a16:creationId xmlns:a16="http://schemas.microsoft.com/office/drawing/2014/main" id="{29FEC889-48DE-4586-8484-9E0AE4A234A1}"/>
              </a:ext>
            </a:extLst>
          </p:cNvPr>
          <p:cNvSpPr>
            <a:spLocks noGrp="1"/>
          </p:cNvSpPr>
          <p:nvPr>
            <p:ph type="subTitle" idx="1"/>
          </p:nvPr>
        </p:nvSpPr>
        <p:spPr>
          <a:xfrm>
            <a:off x="3045368" y="4074718"/>
            <a:ext cx="6105194" cy="682079"/>
          </a:xfrm>
        </p:spPr>
        <p:txBody>
          <a:bodyPr>
            <a:normAutofit/>
          </a:bodyPr>
          <a:lstStyle/>
          <a:p>
            <a:endParaRPr lang="en-US" dirty="0">
              <a:solidFill>
                <a:srgbClr val="FFFFFF"/>
              </a:solidFill>
            </a:endParaRPr>
          </a:p>
        </p:txBody>
      </p:sp>
    </p:spTree>
    <p:extLst>
      <p:ext uri="{BB962C8B-B14F-4D97-AF65-F5344CB8AC3E}">
        <p14:creationId xmlns:p14="http://schemas.microsoft.com/office/powerpoint/2010/main" val="1260032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09781-4146-4603-99D2-C8376D7766A7}"/>
              </a:ext>
            </a:extLst>
          </p:cNvPr>
          <p:cNvSpPr>
            <a:spLocks noGrp="1"/>
          </p:cNvSpPr>
          <p:nvPr>
            <p:ph type="title"/>
          </p:nvPr>
        </p:nvSpPr>
        <p:spPr/>
        <p:txBody>
          <a:bodyPr/>
          <a:lstStyle/>
          <a:p>
            <a:pPr algn="ctr"/>
            <a:r>
              <a:rPr lang="en-US" dirty="0"/>
              <a:t>TRICK QUESTION? </a:t>
            </a:r>
          </a:p>
        </p:txBody>
      </p:sp>
      <p:pic>
        <p:nvPicPr>
          <p:cNvPr id="5" name="Content Placeholder 4" descr="A picture containing table, indoor, person, floor&#10;&#10;Description automatically generated">
            <a:extLst>
              <a:ext uri="{FF2B5EF4-FFF2-40B4-BE49-F238E27FC236}">
                <a16:creationId xmlns:a16="http://schemas.microsoft.com/office/drawing/2014/main" id="{456ADDE6-D46A-4781-9A85-4A2AEA31D787}"/>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2834260" y="1825626"/>
            <a:ext cx="6523480" cy="3792854"/>
          </a:xfrm>
        </p:spPr>
      </p:pic>
    </p:spTree>
    <p:extLst>
      <p:ext uri="{BB962C8B-B14F-4D97-AF65-F5344CB8AC3E}">
        <p14:creationId xmlns:p14="http://schemas.microsoft.com/office/powerpoint/2010/main" val="2714287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D3153-0006-4F1E-80AC-D9AA58319989}"/>
              </a:ext>
            </a:extLst>
          </p:cNvPr>
          <p:cNvSpPr>
            <a:spLocks noGrp="1"/>
          </p:cNvSpPr>
          <p:nvPr>
            <p:ph type="title"/>
          </p:nvPr>
        </p:nvSpPr>
        <p:spPr/>
        <p:txBody>
          <a:bodyPr/>
          <a:lstStyle/>
          <a:p>
            <a:r>
              <a:rPr lang="en-US" dirty="0"/>
              <a:t>Success: </a:t>
            </a:r>
            <a:br>
              <a:rPr lang="en-US" dirty="0"/>
            </a:br>
            <a:r>
              <a:rPr lang="en-US" dirty="0"/>
              <a:t>	What does it look like? </a:t>
            </a:r>
          </a:p>
        </p:txBody>
      </p:sp>
      <p:pic>
        <p:nvPicPr>
          <p:cNvPr id="5" name="Content Placeholder 4" descr="A drawing of a cartoon character&#10;&#10;Description automatically generated">
            <a:extLst>
              <a:ext uri="{FF2B5EF4-FFF2-40B4-BE49-F238E27FC236}">
                <a16:creationId xmlns:a16="http://schemas.microsoft.com/office/drawing/2014/main" id="{28F800A1-7383-46E7-8B64-F7C2DE2533C3}"/>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3346450" y="2242344"/>
            <a:ext cx="5499100" cy="3161084"/>
          </a:xfrm>
        </p:spPr>
      </p:pic>
    </p:spTree>
    <p:extLst>
      <p:ext uri="{BB962C8B-B14F-4D97-AF65-F5344CB8AC3E}">
        <p14:creationId xmlns:p14="http://schemas.microsoft.com/office/powerpoint/2010/main" val="257014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20E29-9B2F-4C2B-BB53-A7D348E6DE06}"/>
              </a:ext>
            </a:extLst>
          </p:cNvPr>
          <p:cNvSpPr>
            <a:spLocks noGrp="1"/>
          </p:cNvSpPr>
          <p:nvPr>
            <p:ph type="title"/>
          </p:nvPr>
        </p:nvSpPr>
        <p:spPr/>
        <p:txBody>
          <a:bodyPr/>
          <a:lstStyle/>
          <a:p>
            <a:r>
              <a:rPr lang="en-US" dirty="0"/>
              <a:t>Where Do You Want to Get to? </a:t>
            </a:r>
            <a:br>
              <a:rPr lang="en-US" dirty="0"/>
            </a:br>
            <a:r>
              <a:rPr lang="en-US" dirty="0"/>
              <a:t>Where Do You Need to Get to? </a:t>
            </a:r>
          </a:p>
        </p:txBody>
      </p:sp>
      <p:pic>
        <p:nvPicPr>
          <p:cNvPr id="5" name="Content Placeholder 4" descr="A close up of a toy&#10;&#10;Description automatically generated">
            <a:extLst>
              <a:ext uri="{FF2B5EF4-FFF2-40B4-BE49-F238E27FC236}">
                <a16:creationId xmlns:a16="http://schemas.microsoft.com/office/drawing/2014/main" id="{AA5E8C34-262D-4FF3-AB22-D063A4B90F0A}"/>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3000375" y="2334419"/>
            <a:ext cx="6191250" cy="3333750"/>
          </a:xfrm>
        </p:spPr>
      </p:pic>
    </p:spTree>
    <p:extLst>
      <p:ext uri="{BB962C8B-B14F-4D97-AF65-F5344CB8AC3E}">
        <p14:creationId xmlns:p14="http://schemas.microsoft.com/office/powerpoint/2010/main" val="2832111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FC8F7-B800-4714-8CC2-F473952E05D8}"/>
              </a:ext>
            </a:extLst>
          </p:cNvPr>
          <p:cNvSpPr>
            <a:spLocks noGrp="1"/>
          </p:cNvSpPr>
          <p:nvPr>
            <p:ph type="title"/>
          </p:nvPr>
        </p:nvSpPr>
        <p:spPr/>
        <p:txBody>
          <a:bodyPr/>
          <a:lstStyle/>
          <a:p>
            <a:pPr algn="ctr"/>
            <a:r>
              <a:rPr lang="en-US" dirty="0"/>
              <a:t>A VILLAGE</a:t>
            </a:r>
          </a:p>
        </p:txBody>
      </p:sp>
      <p:pic>
        <p:nvPicPr>
          <p:cNvPr id="5" name="Content Placeholder 4" descr="A view of a large building with a mountain in the background&#10;&#10;Description automatically generated">
            <a:extLst>
              <a:ext uri="{FF2B5EF4-FFF2-40B4-BE49-F238E27FC236}">
                <a16:creationId xmlns:a16="http://schemas.microsoft.com/office/drawing/2014/main" id="{514AF0BF-5A19-49AD-B861-00D54A3AF6AB}"/>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3102818" y="1825625"/>
            <a:ext cx="5986363" cy="4351338"/>
          </a:xfrm>
        </p:spPr>
      </p:pic>
      <p:sp>
        <p:nvSpPr>
          <p:cNvPr id="6" name="TextBox 5">
            <a:extLst>
              <a:ext uri="{FF2B5EF4-FFF2-40B4-BE49-F238E27FC236}">
                <a16:creationId xmlns:a16="http://schemas.microsoft.com/office/drawing/2014/main" id="{FE47F932-800D-4E8E-A3E1-95D1A3B78B76}"/>
              </a:ext>
            </a:extLst>
          </p:cNvPr>
          <p:cNvSpPr txBox="1"/>
          <p:nvPr/>
        </p:nvSpPr>
        <p:spPr>
          <a:xfrm>
            <a:off x="3102818" y="6176963"/>
            <a:ext cx="5986363" cy="230832"/>
          </a:xfrm>
          <a:prstGeom prst="rect">
            <a:avLst/>
          </a:prstGeom>
          <a:noFill/>
        </p:spPr>
        <p:txBody>
          <a:bodyPr wrap="square" rtlCol="0">
            <a:spAutoFit/>
          </a:bodyPr>
          <a:lstStyle/>
          <a:p>
            <a:endParaRPr lang="en-US" sz="900" dirty="0"/>
          </a:p>
        </p:txBody>
      </p:sp>
    </p:spTree>
    <p:extLst>
      <p:ext uri="{BB962C8B-B14F-4D97-AF65-F5344CB8AC3E}">
        <p14:creationId xmlns:p14="http://schemas.microsoft.com/office/powerpoint/2010/main" val="466853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0AFD3-296B-4CEF-9EFB-DE06B1408D87}"/>
              </a:ext>
            </a:extLst>
          </p:cNvPr>
          <p:cNvSpPr>
            <a:spLocks noGrp="1"/>
          </p:cNvSpPr>
          <p:nvPr>
            <p:ph type="title"/>
          </p:nvPr>
        </p:nvSpPr>
        <p:spPr/>
        <p:txBody>
          <a:bodyPr/>
          <a:lstStyle/>
          <a:p>
            <a:r>
              <a:rPr lang="en-US" dirty="0"/>
              <a:t>A Gap – or a Cavern? </a:t>
            </a:r>
          </a:p>
        </p:txBody>
      </p:sp>
      <p:pic>
        <p:nvPicPr>
          <p:cNvPr id="9" name="Content Placeholder 8" descr="A canyon with a mountain in the background&#10;&#10;Description automatically generated">
            <a:extLst>
              <a:ext uri="{FF2B5EF4-FFF2-40B4-BE49-F238E27FC236}">
                <a16:creationId xmlns:a16="http://schemas.microsoft.com/office/drawing/2014/main" id="{686FE03C-6EF1-44B4-8DF8-BC62B1121956}"/>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2830456" y="1825625"/>
            <a:ext cx="6531088" cy="4351338"/>
          </a:xfrm>
        </p:spPr>
      </p:pic>
    </p:spTree>
    <p:extLst>
      <p:ext uri="{BB962C8B-B14F-4D97-AF65-F5344CB8AC3E}">
        <p14:creationId xmlns:p14="http://schemas.microsoft.com/office/powerpoint/2010/main" val="2875446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294841"/>
            <a:ext cx="10058400" cy="1450757"/>
          </a:xfrm>
        </p:spPr>
        <p:txBody>
          <a:bodyPr>
            <a:normAutofit/>
          </a:bodyPr>
          <a:lstStyle/>
          <a:p>
            <a:r>
              <a:rPr lang="en-US" dirty="0"/>
              <a:t>    Effects of Poverty</a:t>
            </a:r>
            <a:r>
              <a:rPr lang="en-US" sz="2400" dirty="0"/>
              <a:t>*</a:t>
            </a:r>
            <a:r>
              <a:rPr lang="en-US" dirty="0"/>
              <a:t/>
            </a:r>
            <a:br>
              <a:rPr lang="en-US" dirty="0"/>
            </a:br>
            <a:r>
              <a:rPr lang="en-US" sz="900" dirty="0"/>
              <a:t>* per “Diagnosis Poverty” by Marcella Wilson, PhD</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75261" y="899209"/>
            <a:ext cx="1985431" cy="648574"/>
          </a:xfrm>
        </p:spPr>
      </p:pic>
      <p:graphicFrame>
        <p:nvGraphicFramePr>
          <p:cNvPr id="2" name="Table 1"/>
          <p:cNvGraphicFramePr>
            <a:graphicFrameLocks noGrp="1"/>
          </p:cNvGraphicFramePr>
          <p:nvPr/>
        </p:nvGraphicFramePr>
        <p:xfrm>
          <a:off x="1740930" y="1996531"/>
          <a:ext cx="8128000" cy="26517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r>
                        <a:rPr lang="en-US" sz="2400" b="0" dirty="0">
                          <a:solidFill>
                            <a:schemeClr val="tx1"/>
                          </a:solidFill>
                        </a:rPr>
                        <a:t>Poorer health</a:t>
                      </a:r>
                    </a:p>
                  </a:txBody>
                  <a:tcPr>
                    <a:solidFill>
                      <a:schemeClr val="accent1">
                        <a:lumMod val="20000"/>
                        <a:lumOff val="80000"/>
                      </a:schemeClr>
                    </a:solidFill>
                  </a:tcPr>
                </a:tc>
                <a:tc>
                  <a:txBody>
                    <a:bodyPr/>
                    <a:lstStyle/>
                    <a:p>
                      <a:r>
                        <a:rPr lang="en-US" sz="2400" b="0" dirty="0">
                          <a:solidFill>
                            <a:schemeClr val="tx1"/>
                          </a:solidFill>
                        </a:rPr>
                        <a:t>Compromised brain</a:t>
                      </a:r>
                      <a:r>
                        <a:rPr lang="en-US" sz="2400" b="0" baseline="0" dirty="0">
                          <a:solidFill>
                            <a:schemeClr val="tx1"/>
                          </a:solidFill>
                        </a:rPr>
                        <a:t> development in children</a:t>
                      </a:r>
                      <a:endParaRPr lang="en-US" sz="2400" b="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r>
                        <a:rPr lang="en-US" sz="2400" dirty="0"/>
                        <a:t>Substance</a:t>
                      </a:r>
                      <a:r>
                        <a:rPr lang="en-US" sz="2400" baseline="0" dirty="0"/>
                        <a:t> abuse</a:t>
                      </a:r>
                      <a:endParaRPr lang="en-US" sz="2400" dirty="0"/>
                    </a:p>
                  </a:txBody>
                  <a:tcPr/>
                </a:tc>
                <a:tc>
                  <a:txBody>
                    <a:bodyPr/>
                    <a:lstStyle/>
                    <a:p>
                      <a:r>
                        <a:rPr lang="en-US" sz="2400" dirty="0"/>
                        <a:t>Mental health issues</a:t>
                      </a:r>
                    </a:p>
                  </a:txBody>
                  <a:tcPr/>
                </a:tc>
                <a:extLst>
                  <a:ext uri="{0D108BD9-81ED-4DB2-BD59-A6C34878D82A}">
                    <a16:rowId xmlns:a16="http://schemas.microsoft.com/office/drawing/2014/main" val="10001"/>
                  </a:ext>
                </a:extLst>
              </a:tr>
              <a:tr h="370840">
                <a:tc>
                  <a:txBody>
                    <a:bodyPr/>
                    <a:lstStyle/>
                    <a:p>
                      <a:r>
                        <a:rPr lang="en-US" sz="2400" dirty="0"/>
                        <a:t>Infant mortality </a:t>
                      </a:r>
                    </a:p>
                  </a:txBody>
                  <a:tcPr/>
                </a:tc>
                <a:tc>
                  <a:txBody>
                    <a:bodyPr/>
                    <a:lstStyle/>
                    <a:p>
                      <a:r>
                        <a:rPr lang="en-US" sz="2400" dirty="0"/>
                        <a:t>Domestic</a:t>
                      </a:r>
                      <a:r>
                        <a:rPr lang="en-US" sz="2400" baseline="0" dirty="0"/>
                        <a:t> violence</a:t>
                      </a:r>
                      <a:endParaRPr lang="en-US" sz="2400" dirty="0"/>
                    </a:p>
                  </a:txBody>
                  <a:tcPr/>
                </a:tc>
                <a:extLst>
                  <a:ext uri="{0D108BD9-81ED-4DB2-BD59-A6C34878D82A}">
                    <a16:rowId xmlns:a16="http://schemas.microsoft.com/office/drawing/2014/main" val="10002"/>
                  </a:ext>
                </a:extLst>
              </a:tr>
              <a:tr h="370840">
                <a:tc>
                  <a:txBody>
                    <a:bodyPr/>
                    <a:lstStyle/>
                    <a:p>
                      <a:r>
                        <a:rPr lang="en-US" sz="2400" dirty="0"/>
                        <a:t>Abuse</a:t>
                      </a:r>
                    </a:p>
                  </a:txBody>
                  <a:tcPr/>
                </a:tc>
                <a:tc>
                  <a:txBody>
                    <a:bodyPr/>
                    <a:lstStyle/>
                    <a:p>
                      <a:r>
                        <a:rPr lang="en-US" sz="2400" dirty="0"/>
                        <a:t>Neglect</a:t>
                      </a:r>
                    </a:p>
                  </a:txBody>
                  <a:tcPr/>
                </a:tc>
                <a:extLst>
                  <a:ext uri="{0D108BD9-81ED-4DB2-BD59-A6C34878D82A}">
                    <a16:rowId xmlns:a16="http://schemas.microsoft.com/office/drawing/2014/main" val="10003"/>
                  </a:ext>
                </a:extLst>
              </a:tr>
              <a:tr h="370840">
                <a:tc>
                  <a:txBody>
                    <a:bodyPr/>
                    <a:lstStyle/>
                    <a:p>
                      <a:r>
                        <a:rPr lang="en-US" sz="2400" dirty="0"/>
                        <a:t>Violent crime</a:t>
                      </a:r>
                    </a:p>
                  </a:txBody>
                  <a:tcPr/>
                </a:tc>
                <a:tc>
                  <a:txBody>
                    <a:bodyPr/>
                    <a:lstStyle/>
                    <a:p>
                      <a:r>
                        <a:rPr lang="en-US" sz="2400" dirty="0"/>
                        <a:t>Incarceration</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8285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4559</TotalTime>
  <Words>2895</Words>
  <Application>Microsoft Office PowerPoint</Application>
  <PresentationFormat>Widescreen</PresentationFormat>
  <Paragraphs>244</Paragraphs>
  <Slides>19</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ＭＳ Ｐゴシック</vt:lpstr>
      <vt:lpstr>ＭＳ Ｐゴシック</vt:lpstr>
      <vt:lpstr>Arial</vt:lpstr>
      <vt:lpstr>Calibri</vt:lpstr>
      <vt:lpstr>Calibri Light</vt:lpstr>
      <vt:lpstr>Helvetica</vt:lpstr>
      <vt:lpstr>Wingdings</vt:lpstr>
      <vt:lpstr>Office Theme</vt:lpstr>
      <vt:lpstr>SOLUTION-BASED RESOURCES   for children living in poverty </vt:lpstr>
      <vt:lpstr>A 2020 – 20/20 View  </vt:lpstr>
      <vt:lpstr>Begin … with the end in mind</vt:lpstr>
      <vt:lpstr>TRICK QUESTION? </vt:lpstr>
      <vt:lpstr>Success:   What does it look like? </vt:lpstr>
      <vt:lpstr>Where Do You Want to Get to?  Where Do You Need to Get to? </vt:lpstr>
      <vt:lpstr>A VILLAGE</vt:lpstr>
      <vt:lpstr>A Gap – or a Cavern? </vt:lpstr>
      <vt:lpstr>    Effects of Poverty* * per “Diagnosis Poverty” by Marcella Wilson, PhD</vt:lpstr>
      <vt:lpstr>PowerPoint Presentation</vt:lpstr>
      <vt:lpstr>PowerPoint Presentation</vt:lpstr>
      <vt:lpstr>How BIG is the problem</vt:lpstr>
      <vt:lpstr>What’s Working Now? </vt:lpstr>
      <vt:lpstr>PowerPoint Presentation</vt:lpstr>
      <vt:lpstr>PowerPoint Presentation</vt:lpstr>
      <vt:lpstr>NARROWING THE GAP </vt:lpstr>
      <vt:lpstr> changing lives, inspiring futures</vt:lpstr>
      <vt:lpstr>HOW DOES THE SOLUTION WORK? </vt:lpstr>
      <vt:lpstr>success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SOLUTION-BASED RESOURCES   for children living in poverty</dc:title>
  <dc:creator>JR Parsons</dc:creator>
  <cp:lastModifiedBy>Leslie Galloway</cp:lastModifiedBy>
  <cp:revision>28</cp:revision>
  <dcterms:created xsi:type="dcterms:W3CDTF">2019-08-27T02:17:49Z</dcterms:created>
  <dcterms:modified xsi:type="dcterms:W3CDTF">2019-09-03T22:13:32Z</dcterms:modified>
</cp:coreProperties>
</file>