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embeddedFontLst>
    <p:embeddedFont>
      <p:font typeface="Century Gothic" panose="020B0502020202020204" pitchFamily="34" charset="0"/>
      <p:regular r:id="rId16"/>
      <p:bold r:id="rId17"/>
      <p:italic r:id="rId18"/>
      <p:boldItalic r:id="rId19"/>
    </p:embeddedFont>
    <p:embeddedFont>
      <p:font typeface="Calibri" panose="020F050202020403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14" y="67"/>
      </p:cViewPr>
      <p:guideLst>
        <p:guide orient="horz" pos="2160"/>
        <p:guide pos="2880"/>
        <p:guide orient="horz" pos="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5"/>
          </a:xfrm>
          <a:prstGeom prst="rect">
            <a:avLst/>
          </a:prstGeom>
          <a:noFill/>
          <a:ln>
            <a:noFill/>
          </a:ln>
        </p:spPr>
        <p:txBody>
          <a:bodyPr spcFirstLastPara="1" wrap="square" lIns="93175" tIns="46575" rIns="93175" bIns="4657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9" y="0"/>
            <a:ext cx="3037840" cy="466435"/>
          </a:xfrm>
          <a:prstGeom prst="rect">
            <a:avLst/>
          </a:prstGeom>
          <a:noFill/>
          <a:ln>
            <a:noFill/>
          </a:ln>
        </p:spPr>
        <p:txBody>
          <a:bodyPr spcFirstLastPara="1" wrap="square" lIns="93175" tIns="46575" rIns="93175" bIns="4657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8"/>
            <a:ext cx="3037840" cy="466434"/>
          </a:xfrm>
          <a:prstGeom prst="rect">
            <a:avLst/>
          </a:prstGeom>
          <a:noFill/>
          <a:ln>
            <a:noFill/>
          </a:ln>
        </p:spPr>
        <p:txBody>
          <a:bodyPr spcFirstLastPara="1" wrap="square" lIns="93175" tIns="46575" rIns="93175" bIns="4657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701041" y="4473893"/>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0: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7" name="Google Shape;147;p10: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4" name="Google Shape;154;p11: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2: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2: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1" name="Google Shape;161;p12: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3: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8" name="Google Shape;168;p13: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Materials Needed For a group of 20 ~ you will need 4 sheets of copy paper of each color:</a:t>
            </a:r>
            <a:endParaRPr/>
          </a:p>
          <a:p>
            <a:pPr marL="0" lvl="0" indent="0" algn="l" rtl="0">
              <a:spcBef>
                <a:spcPts val="0"/>
              </a:spcBef>
              <a:spcAft>
                <a:spcPts val="0"/>
              </a:spcAft>
              <a:buNone/>
            </a:pPr>
            <a:r>
              <a:rPr lang="en-US"/>
              <a:t>Pink, Yellow, Green, Blue, Purple (or you can choose 5 different colors) Place one sheet of each color at each table.</a:t>
            </a:r>
            <a:endParaRPr/>
          </a:p>
          <a:p>
            <a:pPr marL="0" lvl="0" indent="0" algn="l" rtl="0">
              <a:spcBef>
                <a:spcPts val="0"/>
              </a:spcBef>
              <a:spcAft>
                <a:spcPts val="0"/>
              </a:spcAft>
              <a:buNone/>
            </a:pPr>
            <a:r>
              <a:rPr lang="en-US"/>
              <a:t>I used these color groups to form pairs, triads and for assigning the poster groups. </a:t>
            </a:r>
            <a:endParaRPr/>
          </a:p>
          <a:p>
            <a:pPr marL="0" lvl="0" indent="0" algn="l" rtl="0">
              <a:spcBef>
                <a:spcPts val="0"/>
              </a:spcBef>
              <a:spcAft>
                <a:spcPts val="0"/>
              </a:spcAft>
              <a:buNone/>
            </a:pPr>
            <a:r>
              <a:rPr lang="en-US"/>
              <a:t>Ex. Pink Poster 1, Yellow Posters 2 &amp; 3, etc.</a:t>
            </a:r>
            <a:endParaRPr/>
          </a:p>
          <a:p>
            <a:pPr marL="0" lvl="0" indent="0" algn="l" rtl="0">
              <a:spcBef>
                <a:spcPts val="0"/>
              </a:spcBef>
              <a:spcAft>
                <a:spcPts val="0"/>
              </a:spcAft>
              <a:buNone/>
            </a:pPr>
            <a:endParaRPr/>
          </a:p>
          <a:p>
            <a:pPr marL="0" lvl="0" indent="0" algn="l" rtl="0">
              <a:spcBef>
                <a:spcPts val="0"/>
              </a:spcBef>
              <a:spcAft>
                <a:spcPts val="0"/>
              </a:spcAft>
              <a:buNone/>
            </a:pPr>
            <a:r>
              <a:rPr lang="en-US"/>
              <a:t>For the opening I had participants find a partner from another table with the same color paper. They then took turns sharing their “H”’s. They then introduced their partner to the group.</a:t>
            </a:r>
            <a:endParaRPr/>
          </a:p>
          <a:p>
            <a:pPr marL="0" lvl="0" indent="0" algn="l" rtl="0">
              <a:spcBef>
                <a:spcPts val="0"/>
              </a:spcBef>
              <a:spcAft>
                <a:spcPts val="0"/>
              </a:spcAft>
              <a:buNone/>
            </a:pPr>
            <a:endParaRPr/>
          </a:p>
        </p:txBody>
      </p:sp>
      <p:sp>
        <p:nvSpPr>
          <p:cNvPr id="93" name="Google Shape;93;p2: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701041" y="4473893"/>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701041" y="4473893"/>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5: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sz="1400"/>
              <a:t>ESSA</a:t>
            </a:r>
            <a:endParaRPr/>
          </a:p>
          <a:p>
            <a:pPr marL="0" lvl="0" indent="0" algn="l" rtl="0">
              <a:spcBef>
                <a:spcPts val="0"/>
              </a:spcBef>
              <a:spcAft>
                <a:spcPts val="0"/>
              </a:spcAft>
              <a:buNone/>
            </a:pP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AQuESTT</a:t>
            </a:r>
            <a:endParaRPr/>
          </a:p>
          <a:p>
            <a:pPr marL="0" lvl="0" indent="0" algn="l" rtl="0">
              <a:spcBef>
                <a:spcPts val="0"/>
              </a:spcBef>
              <a:spcAft>
                <a:spcPts val="0"/>
              </a:spcAft>
              <a:buNone/>
            </a:pPr>
            <a:r>
              <a:rPr lang="en-US" sz="1400"/>
              <a:t>Positive Partnerships, Relationships, and Success</a:t>
            </a:r>
            <a:endParaRPr/>
          </a:p>
          <a:p>
            <a:pPr marL="294523" lvl="0" indent="-294523" algn="l" rtl="0">
              <a:spcBef>
                <a:spcPts val="0"/>
              </a:spcBef>
              <a:spcAft>
                <a:spcPts val="0"/>
              </a:spcAft>
              <a:buClr>
                <a:schemeClr val="dk1"/>
              </a:buClr>
              <a:buSzPts val="1400"/>
              <a:buFont typeface="Arial"/>
              <a:buChar char="•"/>
            </a:pPr>
            <a:r>
              <a:rPr lang="en-US" sz="1400"/>
              <a:t>Attendance and Participation</a:t>
            </a:r>
            <a:endParaRPr/>
          </a:p>
          <a:p>
            <a:pPr marL="294523" lvl="0" indent="-294523" algn="l" rtl="0">
              <a:spcBef>
                <a:spcPts val="0"/>
              </a:spcBef>
              <a:spcAft>
                <a:spcPts val="0"/>
              </a:spcAft>
              <a:buClr>
                <a:schemeClr val="dk1"/>
              </a:buClr>
              <a:buSzPts val="1400"/>
              <a:buFont typeface="Arial"/>
              <a:buChar char="•"/>
            </a:pPr>
            <a:r>
              <a:rPr lang="en-US" sz="1400"/>
              <a:t>Family Engagement</a:t>
            </a:r>
            <a:endParaRPr/>
          </a:p>
          <a:p>
            <a:pPr marL="294523" lvl="0" indent="-294523" algn="l" rtl="0">
              <a:spcBef>
                <a:spcPts val="0"/>
              </a:spcBef>
              <a:spcAft>
                <a:spcPts val="0"/>
              </a:spcAft>
              <a:buClr>
                <a:schemeClr val="dk1"/>
              </a:buClr>
              <a:buSzPts val="1400"/>
              <a:buFont typeface="Arial"/>
              <a:buChar char="•"/>
            </a:pPr>
            <a:r>
              <a:rPr lang="en-US" sz="1400"/>
              <a:t>Community and Support Services</a:t>
            </a:r>
            <a:endParaRPr/>
          </a:p>
          <a:p>
            <a:pPr marL="0" lvl="0" indent="0" algn="l" rtl="0">
              <a:spcBef>
                <a:spcPts val="0"/>
              </a:spcBef>
              <a:spcAft>
                <a:spcPts val="0"/>
              </a:spcAft>
              <a:buNone/>
            </a:pPr>
            <a:endParaRPr sz="1400"/>
          </a:p>
          <a:p>
            <a:pPr marL="0" lvl="0" indent="0" algn="l" rtl="0">
              <a:spcBef>
                <a:spcPts val="0"/>
              </a:spcBef>
              <a:spcAft>
                <a:spcPts val="0"/>
              </a:spcAft>
              <a:buNone/>
            </a:pPr>
            <a:r>
              <a:rPr lang="en-US" sz="1400"/>
              <a:t>NE State Board of Education </a:t>
            </a:r>
            <a:endParaRPr/>
          </a:p>
          <a:p>
            <a:pPr marL="0" lvl="0" indent="0" algn="l" rtl="0">
              <a:spcBef>
                <a:spcPts val="0"/>
              </a:spcBef>
              <a:spcAft>
                <a:spcPts val="0"/>
              </a:spcAft>
              <a:buNone/>
            </a:pPr>
            <a:r>
              <a:rPr lang="en-US" sz="1400"/>
              <a:t>2016-17 Strategic Vision and Direction</a:t>
            </a:r>
            <a:endParaRPr/>
          </a:p>
          <a:p>
            <a:pPr marL="0" lvl="0" indent="0" algn="l" rtl="0">
              <a:spcBef>
                <a:spcPts val="0"/>
              </a:spcBef>
              <a:spcAft>
                <a:spcPts val="0"/>
              </a:spcAft>
              <a:buNone/>
            </a:pPr>
            <a:r>
              <a:rPr lang="en-US" sz="1400"/>
              <a:t>Outcome Statement: Increase student, family, and community engagement to enhance educational experiences and opportunities.</a:t>
            </a:r>
            <a:endParaRPr/>
          </a:p>
          <a:p>
            <a:pPr marL="457200" lvl="1" indent="0" algn="l" rtl="0">
              <a:spcBef>
                <a:spcPts val="0"/>
              </a:spcBef>
              <a:spcAft>
                <a:spcPts val="0"/>
              </a:spcAft>
              <a:buNone/>
            </a:pPr>
            <a:r>
              <a:rPr lang="en-US" sz="1400"/>
              <a:t>NDE will build connections amongst stakeholders to take action in support of success for all learners.</a:t>
            </a:r>
            <a:endParaRPr/>
          </a:p>
          <a:p>
            <a:pPr marL="914400" lvl="2" indent="0" algn="l" rtl="0">
              <a:spcBef>
                <a:spcPts val="0"/>
              </a:spcBef>
              <a:spcAft>
                <a:spcPts val="0"/>
              </a:spcAft>
              <a:buNone/>
            </a:pPr>
            <a:r>
              <a:rPr lang="en-US" sz="1400"/>
              <a:t>Connector: NDE Helps bridge the divide between learning, earning, and living, connecting with schools, families, business’, and communities by supporting other agencies and organizations in active engagement and relationships building amongst individuals, parents and families</a:t>
            </a:r>
            <a:endParaRPr/>
          </a:p>
        </p:txBody>
      </p:sp>
      <p:sp>
        <p:nvSpPr>
          <p:cNvPr id="112" name="Google Shape;112;p5: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9" name="Google Shape;119;p6: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7: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6" name="Google Shape;126;p7: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8: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3" name="Google Shape;133;p8: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1412875" y="1162050"/>
            <a:ext cx="4184650" cy="3138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9:notes"/>
          <p:cNvSpPr txBox="1">
            <a:spLocks noGrp="1"/>
          </p:cNvSpPr>
          <p:nvPr>
            <p:ph type="body" idx="1"/>
          </p:nvPr>
        </p:nvSpPr>
        <p:spPr>
          <a:xfrm>
            <a:off x="701041" y="4473893"/>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0" name="Google Shape;140;p9:notes"/>
          <p:cNvSpPr txBox="1">
            <a:spLocks noGrp="1"/>
          </p:cNvSpPr>
          <p:nvPr>
            <p:ph type="sldNum" idx="12"/>
          </p:nvPr>
        </p:nvSpPr>
        <p:spPr>
          <a:xfrm>
            <a:off x="3970939" y="8829968"/>
            <a:ext cx="3037840" cy="466434"/>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A8992"/>
              </a:buClr>
              <a:buSzPts val="3200"/>
              <a:buNone/>
              <a:defRPr>
                <a:solidFill>
                  <a:srgbClr val="8A8992"/>
                </a:solidFill>
              </a:defRPr>
            </a:lvl1pPr>
            <a:lvl2pPr lvl="1" algn="ctr">
              <a:spcBef>
                <a:spcPts val="560"/>
              </a:spcBef>
              <a:spcAft>
                <a:spcPts val="0"/>
              </a:spcAft>
              <a:buClr>
                <a:srgbClr val="8A8992"/>
              </a:buClr>
              <a:buSzPts val="2800"/>
              <a:buNone/>
              <a:defRPr>
                <a:solidFill>
                  <a:srgbClr val="8A8992"/>
                </a:solidFill>
              </a:defRPr>
            </a:lvl2pPr>
            <a:lvl3pPr lvl="2" algn="ctr">
              <a:spcBef>
                <a:spcPts val="480"/>
              </a:spcBef>
              <a:spcAft>
                <a:spcPts val="0"/>
              </a:spcAft>
              <a:buClr>
                <a:srgbClr val="8A8992"/>
              </a:buClr>
              <a:buSzPts val="2400"/>
              <a:buNone/>
              <a:defRPr>
                <a:solidFill>
                  <a:srgbClr val="8A8992"/>
                </a:solidFill>
              </a:defRPr>
            </a:lvl3pPr>
            <a:lvl4pPr lvl="3" algn="ctr">
              <a:spcBef>
                <a:spcPts val="400"/>
              </a:spcBef>
              <a:spcAft>
                <a:spcPts val="0"/>
              </a:spcAft>
              <a:buClr>
                <a:srgbClr val="8A8992"/>
              </a:buClr>
              <a:buSzPts val="2000"/>
              <a:buNone/>
              <a:defRPr>
                <a:solidFill>
                  <a:srgbClr val="8A8992"/>
                </a:solidFill>
              </a:defRPr>
            </a:lvl4pPr>
            <a:lvl5pPr lvl="4" algn="ctr">
              <a:spcBef>
                <a:spcPts val="400"/>
              </a:spcBef>
              <a:spcAft>
                <a:spcPts val="0"/>
              </a:spcAft>
              <a:buClr>
                <a:srgbClr val="8A8992"/>
              </a:buClr>
              <a:buSzPts val="2000"/>
              <a:buNone/>
              <a:defRPr>
                <a:solidFill>
                  <a:srgbClr val="8A8992"/>
                </a:solidFill>
              </a:defRPr>
            </a:lvl5pPr>
            <a:lvl6pPr lvl="5" algn="ctr">
              <a:spcBef>
                <a:spcPts val="400"/>
              </a:spcBef>
              <a:spcAft>
                <a:spcPts val="0"/>
              </a:spcAft>
              <a:buClr>
                <a:srgbClr val="8A8992"/>
              </a:buClr>
              <a:buSzPts val="2000"/>
              <a:buNone/>
              <a:defRPr>
                <a:solidFill>
                  <a:srgbClr val="8A8992"/>
                </a:solidFill>
              </a:defRPr>
            </a:lvl6pPr>
            <a:lvl7pPr lvl="6" algn="ctr">
              <a:spcBef>
                <a:spcPts val="400"/>
              </a:spcBef>
              <a:spcAft>
                <a:spcPts val="0"/>
              </a:spcAft>
              <a:buClr>
                <a:srgbClr val="8A8992"/>
              </a:buClr>
              <a:buSzPts val="2000"/>
              <a:buNone/>
              <a:defRPr>
                <a:solidFill>
                  <a:srgbClr val="8A8992"/>
                </a:solidFill>
              </a:defRPr>
            </a:lvl7pPr>
            <a:lvl8pPr lvl="7" algn="ctr">
              <a:spcBef>
                <a:spcPts val="400"/>
              </a:spcBef>
              <a:spcAft>
                <a:spcPts val="0"/>
              </a:spcAft>
              <a:buClr>
                <a:srgbClr val="8A8992"/>
              </a:buClr>
              <a:buSzPts val="2000"/>
              <a:buNone/>
              <a:defRPr>
                <a:solidFill>
                  <a:srgbClr val="8A8992"/>
                </a:solidFill>
              </a:defRPr>
            </a:lvl8pPr>
            <a:lvl9pPr lvl="8" algn="ctr">
              <a:spcBef>
                <a:spcPts val="400"/>
              </a:spcBef>
              <a:spcAft>
                <a:spcPts val="0"/>
              </a:spcAft>
              <a:buClr>
                <a:srgbClr val="8A8992"/>
              </a:buClr>
              <a:buSzPts val="2000"/>
              <a:buNone/>
              <a:defRPr>
                <a:solidFill>
                  <a:srgbClr val="8A8992"/>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entury Gothic"/>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A8992"/>
              </a:buClr>
              <a:buSzPts val="2000"/>
              <a:buNone/>
              <a:defRPr sz="2000">
                <a:solidFill>
                  <a:srgbClr val="8A8992"/>
                </a:solidFill>
              </a:defRPr>
            </a:lvl1pPr>
            <a:lvl2pPr marL="914400" lvl="1" indent="-228600" algn="l">
              <a:spcBef>
                <a:spcPts val="360"/>
              </a:spcBef>
              <a:spcAft>
                <a:spcPts val="0"/>
              </a:spcAft>
              <a:buClr>
                <a:srgbClr val="8A8992"/>
              </a:buClr>
              <a:buSzPts val="1800"/>
              <a:buNone/>
              <a:defRPr sz="1800">
                <a:solidFill>
                  <a:srgbClr val="8A8992"/>
                </a:solidFill>
              </a:defRPr>
            </a:lvl2pPr>
            <a:lvl3pPr marL="1371600" lvl="2" indent="-228600" algn="l">
              <a:spcBef>
                <a:spcPts val="320"/>
              </a:spcBef>
              <a:spcAft>
                <a:spcPts val="0"/>
              </a:spcAft>
              <a:buClr>
                <a:srgbClr val="8A8992"/>
              </a:buClr>
              <a:buSzPts val="1600"/>
              <a:buNone/>
              <a:defRPr sz="1600">
                <a:solidFill>
                  <a:srgbClr val="8A8992"/>
                </a:solidFill>
              </a:defRPr>
            </a:lvl3pPr>
            <a:lvl4pPr marL="1828800" lvl="3" indent="-228600" algn="l">
              <a:spcBef>
                <a:spcPts val="280"/>
              </a:spcBef>
              <a:spcAft>
                <a:spcPts val="0"/>
              </a:spcAft>
              <a:buClr>
                <a:srgbClr val="8A8992"/>
              </a:buClr>
              <a:buSzPts val="1400"/>
              <a:buNone/>
              <a:defRPr sz="1400">
                <a:solidFill>
                  <a:srgbClr val="8A8992"/>
                </a:solidFill>
              </a:defRPr>
            </a:lvl4pPr>
            <a:lvl5pPr marL="2286000" lvl="4" indent="-228600" algn="l">
              <a:spcBef>
                <a:spcPts val="280"/>
              </a:spcBef>
              <a:spcAft>
                <a:spcPts val="0"/>
              </a:spcAft>
              <a:buClr>
                <a:srgbClr val="8A8992"/>
              </a:buClr>
              <a:buSzPts val="1400"/>
              <a:buNone/>
              <a:defRPr sz="1400">
                <a:solidFill>
                  <a:srgbClr val="8A8992"/>
                </a:solidFill>
              </a:defRPr>
            </a:lvl5pPr>
            <a:lvl6pPr marL="2743200" lvl="5" indent="-228600" algn="l">
              <a:spcBef>
                <a:spcPts val="280"/>
              </a:spcBef>
              <a:spcAft>
                <a:spcPts val="0"/>
              </a:spcAft>
              <a:buClr>
                <a:srgbClr val="8A8992"/>
              </a:buClr>
              <a:buSzPts val="1400"/>
              <a:buNone/>
              <a:defRPr sz="1400">
                <a:solidFill>
                  <a:srgbClr val="8A8992"/>
                </a:solidFill>
              </a:defRPr>
            </a:lvl6pPr>
            <a:lvl7pPr marL="3200400" lvl="6" indent="-228600" algn="l">
              <a:spcBef>
                <a:spcPts val="280"/>
              </a:spcBef>
              <a:spcAft>
                <a:spcPts val="0"/>
              </a:spcAft>
              <a:buClr>
                <a:srgbClr val="8A8992"/>
              </a:buClr>
              <a:buSzPts val="1400"/>
              <a:buNone/>
              <a:defRPr sz="1400">
                <a:solidFill>
                  <a:srgbClr val="8A8992"/>
                </a:solidFill>
              </a:defRPr>
            </a:lvl7pPr>
            <a:lvl8pPr marL="3657600" lvl="7" indent="-228600" algn="l">
              <a:spcBef>
                <a:spcPts val="280"/>
              </a:spcBef>
              <a:spcAft>
                <a:spcPts val="0"/>
              </a:spcAft>
              <a:buClr>
                <a:srgbClr val="8A8992"/>
              </a:buClr>
              <a:buSzPts val="1400"/>
              <a:buNone/>
              <a:defRPr sz="1400">
                <a:solidFill>
                  <a:srgbClr val="8A8992"/>
                </a:solidFill>
              </a:defRPr>
            </a:lvl8pPr>
            <a:lvl9pPr marL="4114800" lvl="8" indent="-228600" algn="l">
              <a:spcBef>
                <a:spcPts val="280"/>
              </a:spcBef>
              <a:spcAft>
                <a:spcPts val="0"/>
              </a:spcAft>
              <a:buClr>
                <a:srgbClr val="8A8992"/>
              </a:buClr>
              <a:buSzPts val="1400"/>
              <a:buNone/>
              <a:defRPr sz="1400">
                <a:solidFill>
                  <a:srgbClr val="8A8992"/>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entury Gothic"/>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entury Gothic"/>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entury Gothic"/>
                <a:ea typeface="Century Gothic"/>
                <a:cs typeface="Century Gothic"/>
                <a:sym typeface="Century Gothic"/>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entury Gothic"/>
                <a:ea typeface="Century Gothic"/>
                <a:cs typeface="Century Gothic"/>
                <a:sym typeface="Century Gothic"/>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entury Gothic"/>
                <a:ea typeface="Century Gothic"/>
                <a:cs typeface="Century Gothic"/>
                <a:sym typeface="Century Gothic"/>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A899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A899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A8992"/>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rgbClr val="8A8992"/>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rgbClr val="8A8992"/>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rgbClr val="8A8992"/>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rgbClr val="8A8992"/>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rgbClr val="8A8992"/>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rgbClr val="8A8992"/>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rgbClr val="8A8992"/>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rgbClr val="8A8992"/>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sc16.net/upload/page/0463/docs/Stafford%201%20Over%20view%20of%20Parental%20Involvement%20Under%20ESEA%2005262016.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nebraskaeducationvision.com/goals-and-outcomes/positive-partnerships-relationships-success/" TargetMode="External"/><Relationship Id="rId4" Type="http://schemas.openxmlformats.org/officeDocument/2006/relationships/hyperlink" Target="https://aquestt.com/tenet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685800" y="3534304"/>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entury Gothic"/>
              <a:buNone/>
            </a:pPr>
            <a:r>
              <a:rPr lang="en-US"/>
              <a:t>NDE-ESU Family Engagement Input Sessions</a:t>
            </a:r>
            <a:endParaRPr>
              <a:solidFill>
                <a:srgbClr val="001689"/>
              </a:solidFill>
            </a:endParaRPr>
          </a:p>
        </p:txBody>
      </p:sp>
      <p:sp>
        <p:nvSpPr>
          <p:cNvPr id="89" name="Google Shape;89;p13"/>
          <p:cNvSpPr txBox="1">
            <a:spLocks noGrp="1"/>
          </p:cNvSpPr>
          <p:nvPr>
            <p:ph type="subTitle" idx="1"/>
          </p:nvPr>
        </p:nvSpPr>
        <p:spPr>
          <a:xfrm>
            <a:off x="1371600" y="5110772"/>
            <a:ext cx="6400800" cy="409918"/>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rgbClr val="8A8992"/>
              </a:buClr>
              <a:buSzPts val="2720"/>
              <a:buNone/>
            </a:pPr>
            <a:r>
              <a:rPr lang="en-US" sz="2720" dirty="0" smtClean="0"/>
              <a:t>2019</a:t>
            </a:r>
            <a:endParaRPr dirty="0"/>
          </a:p>
          <a:p>
            <a:pPr marL="0" lvl="0" indent="0" algn="ctr" rtl="0">
              <a:lnSpc>
                <a:spcPct val="80000"/>
              </a:lnSpc>
              <a:spcBef>
                <a:spcPts val="544"/>
              </a:spcBef>
              <a:spcAft>
                <a:spcPts val="0"/>
              </a:spcAft>
              <a:buClr>
                <a:srgbClr val="8A8992"/>
              </a:buClr>
              <a:buSzPts val="2720"/>
              <a:buNone/>
            </a:pPr>
            <a:endParaRPr sz="272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2"/>
          <p:cNvSpPr txBox="1">
            <a:spLocks noGrp="1"/>
          </p:cNvSpPr>
          <p:nvPr>
            <p:ph type="title"/>
          </p:nvPr>
        </p:nvSpPr>
        <p:spPr>
          <a:xfrm>
            <a:off x="1559859"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2880"/>
              <a:buFont typeface="Century Gothic"/>
              <a:buNone/>
            </a:pPr>
            <a:r>
              <a:rPr lang="en-US" sz="2880">
                <a:solidFill>
                  <a:schemeClr val="lt1"/>
                </a:solidFill>
              </a:rPr>
              <a:t>Resources and Model Practices to Share</a:t>
            </a:r>
            <a:endParaRPr sz="2880">
              <a:solidFill>
                <a:schemeClr val="lt1"/>
              </a:solidFill>
            </a:endParaRPr>
          </a:p>
        </p:txBody>
      </p:sp>
      <p:sp>
        <p:nvSpPr>
          <p:cNvPr id="150" name="Google Shape;150;p22"/>
          <p:cNvSpPr txBox="1">
            <a:spLocks noGrp="1"/>
          </p:cNvSpPr>
          <p:nvPr>
            <p:ph type="body" idx="1"/>
          </p:nvPr>
        </p:nvSpPr>
        <p:spPr>
          <a:xfrm>
            <a:off x="439275" y="2303924"/>
            <a:ext cx="8229600" cy="3818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960"/>
              <a:buNone/>
            </a:pPr>
            <a:r>
              <a:rPr lang="en-US" sz="2960"/>
              <a:t>Working lunch:</a:t>
            </a:r>
            <a:endParaRPr sz="2960"/>
          </a:p>
          <a:p>
            <a:pPr marL="0" lvl="0" indent="0" algn="l" rtl="0">
              <a:lnSpc>
                <a:spcPct val="90000"/>
              </a:lnSpc>
              <a:spcBef>
                <a:spcPts val="0"/>
              </a:spcBef>
              <a:spcAft>
                <a:spcPts val="0"/>
              </a:spcAft>
              <a:buClr>
                <a:schemeClr val="dk1"/>
              </a:buClr>
              <a:buSzPts val="2960"/>
              <a:buNone/>
            </a:pPr>
            <a:r>
              <a:rPr lang="en-US" sz="2960"/>
              <a:t>Identify model practices and resources that could be shared with school teams across the state.</a:t>
            </a:r>
            <a:endParaRPr/>
          </a:p>
          <a:p>
            <a:pPr marL="0" lvl="0" indent="0" algn="l" rtl="0">
              <a:lnSpc>
                <a:spcPct val="90000"/>
              </a:lnSpc>
              <a:spcBef>
                <a:spcPts val="166"/>
              </a:spcBef>
              <a:spcAft>
                <a:spcPts val="0"/>
              </a:spcAft>
              <a:buClr>
                <a:schemeClr val="dk1"/>
              </a:buClr>
              <a:buSzPts val="832"/>
              <a:buNone/>
            </a:pPr>
            <a:endParaRPr sz="832"/>
          </a:p>
          <a:p>
            <a:pPr marL="0" lvl="0" indent="0" algn="l" rtl="0">
              <a:lnSpc>
                <a:spcPct val="90000"/>
              </a:lnSpc>
              <a:spcBef>
                <a:spcPts val="592"/>
              </a:spcBef>
              <a:spcAft>
                <a:spcPts val="0"/>
              </a:spcAft>
              <a:buClr>
                <a:schemeClr val="dk1"/>
              </a:buClr>
              <a:buSzPts val="2960"/>
              <a:buNone/>
            </a:pPr>
            <a:r>
              <a:rPr lang="en-US" sz="2960"/>
              <a:t>Chart responses from your small group 	discussion.</a:t>
            </a:r>
            <a:endParaRPr/>
          </a:p>
          <a:p>
            <a:pPr marL="0" lvl="0" indent="0" algn="l" rtl="0">
              <a:lnSpc>
                <a:spcPct val="90000"/>
              </a:lnSpc>
              <a:spcBef>
                <a:spcPts val="166"/>
              </a:spcBef>
              <a:spcAft>
                <a:spcPts val="0"/>
              </a:spcAft>
              <a:buClr>
                <a:schemeClr val="dk1"/>
              </a:buClr>
              <a:buSzPts val="832"/>
              <a:buNone/>
            </a:pPr>
            <a:endParaRPr sz="832"/>
          </a:p>
          <a:p>
            <a:pPr marL="0" lvl="0" indent="0" algn="l" rtl="0">
              <a:lnSpc>
                <a:spcPct val="90000"/>
              </a:lnSpc>
              <a:spcBef>
                <a:spcPts val="592"/>
              </a:spcBef>
              <a:spcAft>
                <a:spcPts val="0"/>
              </a:spcAft>
              <a:buClr>
                <a:schemeClr val="dk1"/>
              </a:buClr>
              <a:buSzPts val="2960"/>
              <a:buNone/>
            </a:pPr>
            <a:r>
              <a:rPr lang="en-US" sz="2960"/>
              <a:t>Share with large group.</a:t>
            </a:r>
            <a:endParaRPr/>
          </a:p>
          <a:p>
            <a:pPr marL="0" lvl="0" indent="0" algn="l" rtl="0">
              <a:lnSpc>
                <a:spcPct val="90000"/>
              </a:lnSpc>
              <a:spcBef>
                <a:spcPts val="592"/>
              </a:spcBef>
              <a:spcAft>
                <a:spcPts val="0"/>
              </a:spcAft>
              <a:buClr>
                <a:schemeClr val="dk1"/>
              </a:buClr>
              <a:buSzPts val="2960"/>
              <a:buNone/>
            </a:pPr>
            <a:endParaRPr sz="296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1559859"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Century Gothic"/>
              <a:buNone/>
            </a:pPr>
            <a:r>
              <a:rPr lang="en-US" sz="3200">
                <a:solidFill>
                  <a:schemeClr val="lt1"/>
                </a:solidFill>
              </a:rPr>
              <a:t>Other Recommendations</a:t>
            </a:r>
            <a:endParaRPr sz="3200">
              <a:solidFill>
                <a:schemeClr val="lt1"/>
              </a:solidFill>
            </a:endParaRPr>
          </a:p>
        </p:txBody>
      </p:sp>
      <p:sp>
        <p:nvSpPr>
          <p:cNvPr id="157" name="Google Shape;157;p23"/>
          <p:cNvSpPr txBox="1">
            <a:spLocks noGrp="1"/>
          </p:cNvSpPr>
          <p:nvPr>
            <p:ph type="body" idx="1"/>
          </p:nvPr>
        </p:nvSpPr>
        <p:spPr>
          <a:xfrm>
            <a:off x="439270" y="2303930"/>
            <a:ext cx="8229600" cy="319143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960"/>
              <a:buNone/>
            </a:pPr>
            <a:r>
              <a:rPr lang="en-US" sz="2960"/>
              <a:t>What are your recommendations regarding important elements that should be included in the Nebraska framework?</a:t>
            </a:r>
            <a:endParaRPr/>
          </a:p>
          <a:p>
            <a:pPr marL="0" lvl="0" indent="0" algn="l" rtl="0">
              <a:spcBef>
                <a:spcPts val="592"/>
              </a:spcBef>
              <a:spcAft>
                <a:spcPts val="0"/>
              </a:spcAft>
              <a:buClr>
                <a:schemeClr val="dk1"/>
              </a:buClr>
              <a:buSzPts val="2960"/>
              <a:buNone/>
            </a:pPr>
            <a:endParaRPr sz="2960"/>
          </a:p>
          <a:p>
            <a:pPr marL="0" lvl="0" indent="0" algn="l" rtl="0">
              <a:spcBef>
                <a:spcPts val="592"/>
              </a:spcBef>
              <a:spcAft>
                <a:spcPts val="0"/>
              </a:spcAft>
              <a:buClr>
                <a:schemeClr val="dk1"/>
              </a:buClr>
              <a:buSzPts val="2960"/>
              <a:buNone/>
            </a:pPr>
            <a:r>
              <a:rPr lang="en-US" sz="2960"/>
              <a:t>(Examples from other states are in the folder on your table.)</a:t>
            </a:r>
            <a:endParaRPr/>
          </a:p>
          <a:p>
            <a:pPr marL="0" lvl="0" indent="0" algn="l" rtl="0">
              <a:spcBef>
                <a:spcPts val="592"/>
              </a:spcBef>
              <a:spcAft>
                <a:spcPts val="0"/>
              </a:spcAft>
              <a:buClr>
                <a:schemeClr val="dk1"/>
              </a:buClr>
              <a:buSzPts val="2960"/>
              <a:buNone/>
            </a:pPr>
            <a:endParaRPr sz="296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1559859"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Century Gothic"/>
              <a:buNone/>
            </a:pPr>
            <a:r>
              <a:rPr lang="en-US" sz="3200">
                <a:solidFill>
                  <a:schemeClr val="lt1"/>
                </a:solidFill>
              </a:rPr>
              <a:t>Letter of Commitment</a:t>
            </a:r>
            <a:endParaRPr sz="3200">
              <a:solidFill>
                <a:schemeClr val="lt1"/>
              </a:solidFill>
            </a:endParaRPr>
          </a:p>
        </p:txBody>
      </p:sp>
      <p:sp>
        <p:nvSpPr>
          <p:cNvPr id="164" name="Google Shape;164;p24"/>
          <p:cNvSpPr txBox="1">
            <a:spLocks noGrp="1"/>
          </p:cNvSpPr>
          <p:nvPr>
            <p:ph type="body" idx="1"/>
          </p:nvPr>
        </p:nvSpPr>
        <p:spPr>
          <a:xfrm>
            <a:off x="439275" y="1586749"/>
            <a:ext cx="8229600" cy="5147100"/>
          </a:xfrm>
          <a:prstGeom prst="rect">
            <a:avLst/>
          </a:prstGeom>
          <a:noFill/>
          <a:ln>
            <a:noFill/>
          </a:ln>
        </p:spPr>
        <p:txBody>
          <a:bodyPr spcFirstLastPara="1" wrap="square" lIns="91425" tIns="45700" rIns="91425" bIns="45700" anchor="t" anchorCtr="0">
            <a:noAutofit/>
          </a:bodyPr>
          <a:lstStyle/>
          <a:p>
            <a:pPr marL="457200" lvl="0" indent="-401320" algn="l" rtl="0">
              <a:lnSpc>
                <a:spcPct val="80000"/>
              </a:lnSpc>
              <a:spcBef>
                <a:spcPts val="0"/>
              </a:spcBef>
              <a:spcAft>
                <a:spcPts val="0"/>
              </a:spcAft>
              <a:buSzPts val="2720"/>
              <a:buAutoNum type="arabicPeriod"/>
            </a:pPr>
            <a:r>
              <a:rPr lang="en-US" sz="2720" dirty="0"/>
              <a:t>Write a letter of commitment to yourself regarding what you want to remember from this discussion and what you will share with others when you return to your school or community. Indicate if you are willing to be part of continuing conversations and work groups.</a:t>
            </a:r>
            <a:endParaRPr sz="2720" dirty="0"/>
          </a:p>
          <a:p>
            <a:pPr marL="685800" lvl="0" indent="-228600" algn="l" rtl="0">
              <a:lnSpc>
                <a:spcPct val="80000"/>
              </a:lnSpc>
              <a:spcBef>
                <a:spcPts val="0"/>
              </a:spcBef>
              <a:spcAft>
                <a:spcPts val="0"/>
              </a:spcAft>
              <a:buFont typeface="+mj-lt"/>
              <a:buAutoNum type="arabicPeriod"/>
            </a:pPr>
            <a:endParaRPr sz="800" dirty="0"/>
          </a:p>
          <a:p>
            <a:pPr marL="570230" lvl="0" indent="-514350" algn="l" rtl="0">
              <a:lnSpc>
                <a:spcPct val="80000"/>
              </a:lnSpc>
              <a:spcBef>
                <a:spcPts val="544"/>
              </a:spcBef>
              <a:spcAft>
                <a:spcPts val="0"/>
              </a:spcAft>
              <a:buSzPts val="2720"/>
              <a:buFont typeface="+mj-lt"/>
              <a:buAutoNum type="arabicPeriod"/>
            </a:pPr>
            <a:r>
              <a:rPr lang="en-US" sz="2720" dirty="0"/>
              <a:t>Address an envelope to yourself.</a:t>
            </a:r>
            <a:endParaRPr sz="2720" dirty="0"/>
          </a:p>
          <a:p>
            <a:pPr marL="685800" lvl="0" indent="-228600" algn="l" rtl="0">
              <a:lnSpc>
                <a:spcPct val="80000"/>
              </a:lnSpc>
              <a:spcBef>
                <a:spcPts val="544"/>
              </a:spcBef>
              <a:spcAft>
                <a:spcPts val="0"/>
              </a:spcAft>
              <a:buFont typeface="+mj-lt"/>
              <a:buAutoNum type="arabicPeriod"/>
            </a:pPr>
            <a:endParaRPr sz="800" dirty="0"/>
          </a:p>
          <a:p>
            <a:pPr marL="457200" lvl="0" indent="-400050" algn="l" rtl="0">
              <a:lnSpc>
                <a:spcPct val="80000"/>
              </a:lnSpc>
              <a:spcBef>
                <a:spcPts val="544"/>
              </a:spcBef>
              <a:spcAft>
                <a:spcPts val="0"/>
              </a:spcAft>
              <a:buSzPts val="2700"/>
              <a:buAutoNum type="arabicPeriod"/>
            </a:pPr>
            <a:r>
              <a:rPr lang="en-US" sz="2700" dirty="0"/>
              <a:t>Letters will be mailed to you this fall with a summary of the conversations from across the ESU input sessions.</a:t>
            </a:r>
            <a:endParaRPr sz="2700" dirty="0"/>
          </a:p>
          <a:p>
            <a:pPr marL="0" lvl="0" indent="0" algn="l" rtl="0">
              <a:lnSpc>
                <a:spcPct val="80000"/>
              </a:lnSpc>
              <a:spcBef>
                <a:spcPts val="544"/>
              </a:spcBef>
              <a:spcAft>
                <a:spcPts val="0"/>
              </a:spcAft>
              <a:buClr>
                <a:schemeClr val="dk1"/>
              </a:buClr>
              <a:buSzPts val="2720"/>
              <a:buNone/>
            </a:pPr>
            <a:endParaRPr sz="272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ctrTitle"/>
          </p:nvPr>
        </p:nvSpPr>
        <p:spPr>
          <a:xfrm>
            <a:off x="542076" y="3250027"/>
            <a:ext cx="8059800" cy="1935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200"/>
              <a:buFont typeface="Century Gothic"/>
              <a:buNone/>
            </a:pPr>
            <a:r>
              <a:rPr lang="en-US" sz="3200"/>
              <a:t>Thank you for your time and important contributions to the development of a Nebraska school-family-community framework. </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681317" y="104309"/>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4400"/>
              <a:buFont typeface="Century Gothic"/>
              <a:buNone/>
            </a:pPr>
            <a:r>
              <a:rPr lang="en-US">
                <a:solidFill>
                  <a:schemeClr val="lt1"/>
                </a:solidFill>
              </a:rPr>
              <a:t>Alphabet Opener - 5 H's</a:t>
            </a:r>
            <a:endParaRPr>
              <a:solidFill>
                <a:schemeClr val="lt1"/>
              </a:solidFill>
            </a:endParaRPr>
          </a:p>
        </p:txBody>
      </p:sp>
      <p:sp>
        <p:nvSpPr>
          <p:cNvPr id="96" name="Google Shape;96;p14"/>
          <p:cNvSpPr txBox="1">
            <a:spLocks noGrp="1"/>
          </p:cNvSpPr>
          <p:nvPr>
            <p:ph type="body" idx="1"/>
          </p:nvPr>
        </p:nvSpPr>
        <p:spPr>
          <a:xfrm>
            <a:off x="628650" y="1337577"/>
            <a:ext cx="7886700" cy="513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endParaRPr sz="1800">
              <a:solidFill>
                <a:schemeClr val="dk1"/>
              </a:solidFill>
            </a:endParaRPr>
          </a:p>
          <a:p>
            <a:pPr marL="342900" lvl="0" indent="-342900" algn="l" rtl="0">
              <a:spcBef>
                <a:spcPts val="360"/>
              </a:spcBef>
              <a:spcAft>
                <a:spcPts val="0"/>
              </a:spcAft>
              <a:buClr>
                <a:schemeClr val="dk1"/>
              </a:buClr>
              <a:buSzPts val="1800"/>
              <a:buChar char="•"/>
            </a:pPr>
            <a:r>
              <a:rPr lang="en-US" sz="1800"/>
              <a:t>Create a “tent” the by folding the paper horizontally (like a letter)</a:t>
            </a:r>
            <a:endParaRPr sz="1800"/>
          </a:p>
          <a:p>
            <a:pPr marL="342900" lvl="0" indent="0" algn="l" rtl="0">
              <a:spcBef>
                <a:spcPts val="360"/>
              </a:spcBef>
              <a:spcAft>
                <a:spcPts val="0"/>
              </a:spcAft>
              <a:buNone/>
            </a:pPr>
            <a:endParaRPr sz="800"/>
          </a:p>
          <a:p>
            <a:pPr marL="342900" lvl="0" indent="-342900" algn="l" rtl="0">
              <a:spcBef>
                <a:spcPts val="360"/>
              </a:spcBef>
              <a:spcAft>
                <a:spcPts val="0"/>
              </a:spcAft>
              <a:buClr>
                <a:schemeClr val="dk1"/>
              </a:buClr>
              <a:buSzPts val="1800"/>
              <a:buChar char="•"/>
            </a:pPr>
            <a:r>
              <a:rPr lang="en-US" sz="1800"/>
              <a:t>Write your name on the front</a:t>
            </a:r>
            <a:endParaRPr sz="1800"/>
          </a:p>
          <a:p>
            <a:pPr marL="342900" lvl="0" indent="0" algn="l" rtl="0">
              <a:spcBef>
                <a:spcPts val="360"/>
              </a:spcBef>
              <a:spcAft>
                <a:spcPts val="0"/>
              </a:spcAft>
              <a:buNone/>
            </a:pPr>
            <a:endParaRPr sz="800"/>
          </a:p>
          <a:p>
            <a:pPr marL="342900" lvl="0" indent="-342900" algn="l" rtl="0">
              <a:spcBef>
                <a:spcPts val="360"/>
              </a:spcBef>
              <a:spcAft>
                <a:spcPts val="0"/>
              </a:spcAft>
              <a:buClr>
                <a:schemeClr val="dk1"/>
              </a:buClr>
              <a:buSzPts val="1800"/>
              <a:buChar char="•"/>
            </a:pPr>
            <a:r>
              <a:rPr lang="en-US" sz="1800"/>
              <a:t>Write a </a:t>
            </a:r>
            <a:r>
              <a:rPr lang="en-US" sz="1800" b="1" i="1"/>
              <a:t>H</a:t>
            </a:r>
            <a:r>
              <a:rPr lang="en-US" sz="1800"/>
              <a:t> in each corner on the back and one in the middle</a:t>
            </a:r>
            <a:endParaRPr/>
          </a:p>
          <a:p>
            <a:pPr marL="342900" lvl="0" indent="0" algn="l" rtl="0">
              <a:spcBef>
                <a:spcPts val="360"/>
              </a:spcBef>
              <a:spcAft>
                <a:spcPts val="0"/>
              </a:spcAft>
              <a:buNone/>
            </a:pPr>
            <a:endParaRPr sz="800"/>
          </a:p>
          <a:p>
            <a:pPr marL="342900" lvl="0" indent="-342900" algn="l" rtl="0">
              <a:spcBef>
                <a:spcPts val="360"/>
              </a:spcBef>
              <a:spcAft>
                <a:spcPts val="0"/>
              </a:spcAft>
              <a:buClr>
                <a:schemeClr val="dk1"/>
              </a:buClr>
              <a:buSzPts val="1800"/>
              <a:buChar char="•"/>
            </a:pPr>
            <a:r>
              <a:rPr lang="en-US" sz="1800"/>
              <a:t>Each </a:t>
            </a:r>
            <a:r>
              <a:rPr lang="en-US" sz="1800" b="1" i="1"/>
              <a:t>H</a:t>
            </a:r>
            <a:r>
              <a:rPr lang="en-US" sz="1800"/>
              <a:t> will stand for:</a:t>
            </a:r>
            <a:endParaRPr/>
          </a:p>
          <a:p>
            <a:pPr marL="457200" lvl="0" indent="0" algn="l" rtl="0">
              <a:spcBef>
                <a:spcPts val="360"/>
              </a:spcBef>
              <a:spcAft>
                <a:spcPts val="0"/>
              </a:spcAft>
              <a:buNone/>
            </a:pPr>
            <a:r>
              <a:rPr lang="en-US" sz="1800"/>
              <a:t>HISTORY - Something you would like to share about yourself</a:t>
            </a:r>
            <a:endParaRPr sz="1800"/>
          </a:p>
          <a:p>
            <a:pPr marL="457200" lvl="0" indent="0" algn="l" rtl="0">
              <a:spcBef>
                <a:spcPts val="360"/>
              </a:spcBef>
              <a:spcAft>
                <a:spcPts val="0"/>
              </a:spcAft>
              <a:buNone/>
            </a:pPr>
            <a:endParaRPr sz="800"/>
          </a:p>
          <a:p>
            <a:pPr marL="457200" lvl="0" indent="0" algn="l" rtl="0">
              <a:spcBef>
                <a:spcPts val="360"/>
              </a:spcBef>
              <a:spcAft>
                <a:spcPts val="0"/>
              </a:spcAft>
              <a:buNone/>
            </a:pPr>
            <a:r>
              <a:rPr lang="en-US" sz="1800"/>
              <a:t>HOBBY - Something you enjoy doing when not working</a:t>
            </a:r>
            <a:endParaRPr sz="1800"/>
          </a:p>
          <a:p>
            <a:pPr marL="457200" lvl="0" indent="0" algn="l" rtl="0">
              <a:spcBef>
                <a:spcPts val="360"/>
              </a:spcBef>
              <a:spcAft>
                <a:spcPts val="0"/>
              </a:spcAft>
              <a:buNone/>
            </a:pPr>
            <a:endParaRPr sz="800"/>
          </a:p>
          <a:p>
            <a:pPr marL="457200" lvl="0" indent="0" algn="l" rtl="0">
              <a:spcBef>
                <a:spcPts val="360"/>
              </a:spcBef>
              <a:spcAft>
                <a:spcPts val="0"/>
              </a:spcAft>
              <a:buNone/>
            </a:pPr>
            <a:r>
              <a:rPr lang="en-US" sz="1800"/>
              <a:t>HAPPENING - Something fun or interesting in your life right now</a:t>
            </a:r>
            <a:endParaRPr sz="1800"/>
          </a:p>
          <a:p>
            <a:pPr marL="457200" lvl="0" indent="0" algn="l" rtl="0">
              <a:spcBef>
                <a:spcPts val="360"/>
              </a:spcBef>
              <a:spcAft>
                <a:spcPts val="0"/>
              </a:spcAft>
              <a:buNone/>
            </a:pPr>
            <a:endParaRPr sz="800"/>
          </a:p>
          <a:p>
            <a:pPr marL="457200" lvl="0" indent="0" algn="l" rtl="0">
              <a:spcBef>
                <a:spcPts val="360"/>
              </a:spcBef>
              <a:spcAft>
                <a:spcPts val="0"/>
              </a:spcAft>
              <a:buNone/>
            </a:pPr>
            <a:r>
              <a:rPr lang="en-US" sz="1800"/>
              <a:t>HOLIDAY - Your favorite holiday and why</a:t>
            </a:r>
            <a:endParaRPr sz="1800"/>
          </a:p>
          <a:p>
            <a:pPr marL="457200" lvl="0" indent="0" algn="l" rtl="0">
              <a:spcBef>
                <a:spcPts val="360"/>
              </a:spcBef>
              <a:spcAft>
                <a:spcPts val="0"/>
              </a:spcAft>
              <a:buNone/>
            </a:pPr>
            <a:endParaRPr sz="800"/>
          </a:p>
          <a:p>
            <a:pPr marL="457200" lvl="0" indent="0" algn="l" rtl="0">
              <a:spcBef>
                <a:spcPts val="360"/>
              </a:spcBef>
              <a:spcAft>
                <a:spcPts val="0"/>
              </a:spcAft>
              <a:buNone/>
            </a:pPr>
            <a:r>
              <a:rPr lang="en-US" sz="1800"/>
              <a:t>HOPE - Your hope for the work around the topic of                         School-Family-Community Engagement</a:t>
            </a:r>
            <a:endParaRPr/>
          </a:p>
          <a:p>
            <a:pPr marL="457200" lvl="0" indent="0" algn="l" rtl="0">
              <a:spcBef>
                <a:spcPts val="360"/>
              </a:spcBef>
              <a:spcAft>
                <a:spcPts val="0"/>
              </a:spcAft>
              <a:buNone/>
            </a:pPr>
            <a:endParaRPr sz="1800"/>
          </a:p>
          <a:p>
            <a:pPr marL="342900" lvl="0" indent="-228600" algn="l" rtl="0">
              <a:spcBef>
                <a:spcPts val="360"/>
              </a:spcBef>
              <a:spcAft>
                <a:spcPts val="0"/>
              </a:spcAft>
              <a:buClr>
                <a:schemeClr val="dk1"/>
              </a:buClr>
              <a:buSzPts val="1800"/>
              <a:buNone/>
            </a:pP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1497958" y="-15315"/>
            <a:ext cx="7090229"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2"/>
              </a:buClr>
              <a:buSzPts val="4400"/>
              <a:buFont typeface="Century Gothic"/>
              <a:buNone/>
            </a:pPr>
            <a:r>
              <a:rPr lang="en-US">
                <a:solidFill>
                  <a:schemeClr val="lt2"/>
                </a:solidFill>
              </a:rPr>
              <a:t>Meeting goals</a:t>
            </a:r>
            <a:endParaRPr>
              <a:solidFill>
                <a:schemeClr val="lt2"/>
              </a:solidFill>
            </a:endParaRPr>
          </a:p>
        </p:txBody>
      </p:sp>
      <p:sp>
        <p:nvSpPr>
          <p:cNvPr id="102" name="Google Shape;102;p15"/>
          <p:cNvSpPr txBox="1">
            <a:spLocks noGrp="1"/>
          </p:cNvSpPr>
          <p:nvPr>
            <p:ph type="body" idx="1"/>
          </p:nvPr>
        </p:nvSpPr>
        <p:spPr>
          <a:xfrm>
            <a:off x="591675" y="2021551"/>
            <a:ext cx="8229600" cy="37467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a:t>Begin discussions that will serve as the foundation of a Nebraska School-Family-Community Engagement Framework</a:t>
            </a:r>
            <a:endParaRPr/>
          </a:p>
          <a:p>
            <a:pPr marL="342900" lvl="0" indent="-292100" algn="l" rtl="0">
              <a:spcBef>
                <a:spcPts val="160"/>
              </a:spcBef>
              <a:spcAft>
                <a:spcPts val="0"/>
              </a:spcAft>
              <a:buClr>
                <a:schemeClr val="dk1"/>
              </a:buClr>
              <a:buSzPts val="800"/>
              <a:buNone/>
            </a:pPr>
            <a:endParaRPr sz="800"/>
          </a:p>
          <a:p>
            <a:pPr marL="0" lvl="0" indent="0" algn="l" rtl="0">
              <a:spcBef>
                <a:spcPts val="160"/>
              </a:spcBef>
              <a:spcAft>
                <a:spcPts val="0"/>
              </a:spcAft>
              <a:buClr>
                <a:schemeClr val="dk1"/>
              </a:buClr>
              <a:buSzPts val="800"/>
              <a:buNone/>
            </a:pPr>
            <a:endParaRPr sz="800"/>
          </a:p>
          <a:p>
            <a:pPr marL="342900" lvl="0" indent="-342900" algn="l" rtl="0">
              <a:spcBef>
                <a:spcPts val="640"/>
              </a:spcBef>
              <a:spcAft>
                <a:spcPts val="0"/>
              </a:spcAft>
              <a:buClr>
                <a:schemeClr val="dk1"/>
              </a:buClr>
              <a:buSzPts val="3200"/>
              <a:buChar char="•"/>
            </a:pPr>
            <a:r>
              <a:rPr lang="en-US"/>
              <a:t>Support schools in strengthening family/community engagement efforts</a:t>
            </a:r>
            <a:endParaRPr/>
          </a:p>
          <a:p>
            <a:pPr marL="342900" lvl="0" indent="-285750" algn="l" rtl="0">
              <a:spcBef>
                <a:spcPts val="180"/>
              </a:spcBef>
              <a:spcAft>
                <a:spcPts val="0"/>
              </a:spcAft>
              <a:buClr>
                <a:schemeClr val="dk1"/>
              </a:buClr>
              <a:buSzPts val="900"/>
              <a:buNone/>
            </a:pPr>
            <a:endParaRPr sz="900"/>
          </a:p>
          <a:p>
            <a:pPr marL="0" lvl="0" indent="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a:xfrm>
            <a:off x="1497958" y="-15315"/>
            <a:ext cx="7090229"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2"/>
              </a:buClr>
              <a:buSzPts val="3959"/>
              <a:buFont typeface="Century Gothic"/>
              <a:buNone/>
            </a:pPr>
            <a:r>
              <a:rPr lang="en-US" sz="3959">
                <a:solidFill>
                  <a:schemeClr val="lt2"/>
                </a:solidFill>
              </a:rPr>
              <a:t>Why is family engagement important?</a:t>
            </a:r>
            <a:endParaRPr sz="3959">
              <a:solidFill>
                <a:schemeClr val="lt2"/>
              </a:solidFill>
            </a:endParaRPr>
          </a:p>
        </p:txBody>
      </p:sp>
      <p:sp>
        <p:nvSpPr>
          <p:cNvPr id="108" name="Google Shape;108;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480"/>
              <a:buNone/>
            </a:pPr>
            <a:r>
              <a:rPr lang="en-US" sz="2480"/>
              <a:t>Research supports that when families are engaged and involved in schools, increased student learning results.  </a:t>
            </a:r>
            <a:endParaRPr/>
          </a:p>
          <a:p>
            <a:pPr marL="342900" lvl="0" indent="-31337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Student’s grades go up.</a:t>
            </a:r>
            <a:endParaRPr/>
          </a:p>
          <a:p>
            <a:pPr marL="742950" lvl="1" indent="-25622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They attend school more regularly.</a:t>
            </a:r>
            <a:endParaRPr/>
          </a:p>
          <a:p>
            <a:pPr marL="742950" lvl="1" indent="-25622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They are more likely to enroll in higher-level programs.</a:t>
            </a:r>
            <a:endParaRPr/>
          </a:p>
          <a:p>
            <a:pPr marL="742950" lvl="1" indent="-25622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They are more likely to graduate and go on to college.</a:t>
            </a:r>
            <a:endParaRPr/>
          </a:p>
          <a:p>
            <a:pPr marL="742950" lvl="1" indent="-25622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They are more excited and positive about school and learning.</a:t>
            </a:r>
            <a:endParaRPr/>
          </a:p>
          <a:p>
            <a:pPr marL="742950" lvl="1" indent="-256222" algn="l" rtl="0">
              <a:lnSpc>
                <a:spcPct val="80000"/>
              </a:lnSpc>
              <a:spcBef>
                <a:spcPts val="93"/>
              </a:spcBef>
              <a:spcAft>
                <a:spcPts val="0"/>
              </a:spcAft>
              <a:buClr>
                <a:schemeClr val="dk1"/>
              </a:buClr>
              <a:buSzPts val="465"/>
              <a:buNone/>
            </a:pPr>
            <a:endParaRPr sz="465"/>
          </a:p>
          <a:p>
            <a:pPr marL="742950" lvl="1" indent="-285750" algn="l" rtl="0">
              <a:lnSpc>
                <a:spcPct val="80000"/>
              </a:lnSpc>
              <a:spcBef>
                <a:spcPts val="434"/>
              </a:spcBef>
              <a:spcAft>
                <a:spcPts val="0"/>
              </a:spcAft>
              <a:buClr>
                <a:schemeClr val="dk1"/>
              </a:buClr>
              <a:buSzPts val="2170"/>
              <a:buChar char="–"/>
            </a:pPr>
            <a:r>
              <a:rPr lang="en-US" sz="2170"/>
              <a:t>They have fewer discipline issues inside and outside school.</a:t>
            </a:r>
            <a:endParaRPr sz="2170"/>
          </a:p>
          <a:p>
            <a:pPr marL="342900" lvl="0" indent="-185420" algn="l" rtl="0">
              <a:lnSpc>
                <a:spcPct val="80000"/>
              </a:lnSpc>
              <a:spcBef>
                <a:spcPts val="496"/>
              </a:spcBef>
              <a:spcAft>
                <a:spcPts val="0"/>
              </a:spcAft>
              <a:buClr>
                <a:schemeClr val="dk1"/>
              </a:buClr>
              <a:buSzPts val="2480"/>
              <a:buNone/>
            </a:pPr>
            <a:endParaRPr sz="248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a:off x="1828800" y="211885"/>
            <a:ext cx="6858000" cy="63079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959"/>
              <a:buFont typeface="Century Gothic"/>
              <a:buNone/>
            </a:pPr>
            <a:r>
              <a:rPr lang="en-US" sz="3959">
                <a:solidFill>
                  <a:schemeClr val="lt1"/>
                </a:solidFill>
              </a:rPr>
              <a:t>Why is family engagement important?</a:t>
            </a:r>
            <a:endParaRPr sz="3959">
              <a:solidFill>
                <a:schemeClr val="lt1"/>
              </a:solidFill>
            </a:endParaRPr>
          </a:p>
        </p:txBody>
      </p:sp>
      <p:sp>
        <p:nvSpPr>
          <p:cNvPr id="115" name="Google Shape;115;p17"/>
          <p:cNvSpPr txBox="1">
            <a:spLocks noGrp="1"/>
          </p:cNvSpPr>
          <p:nvPr>
            <p:ph type="body" idx="1"/>
          </p:nvPr>
        </p:nvSpPr>
        <p:spPr>
          <a:xfrm>
            <a:off x="1077686" y="1846729"/>
            <a:ext cx="7165103" cy="428162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240"/>
              <a:buChar char="•"/>
            </a:pPr>
            <a:r>
              <a:rPr lang="en-US" sz="2240">
                <a:solidFill>
                  <a:schemeClr val="dk1"/>
                </a:solidFill>
              </a:rPr>
              <a:t>Requirements in ESSA</a:t>
            </a:r>
            <a:endParaRPr/>
          </a:p>
          <a:p>
            <a:pPr marL="342900" lvl="1" indent="0" algn="l" rtl="0">
              <a:lnSpc>
                <a:spcPct val="100000"/>
              </a:lnSpc>
              <a:spcBef>
                <a:spcPts val="0"/>
              </a:spcBef>
              <a:spcAft>
                <a:spcPts val="0"/>
              </a:spcAft>
              <a:buClr>
                <a:schemeClr val="dk1"/>
              </a:buClr>
              <a:buSzPts val="787"/>
              <a:buNone/>
            </a:pPr>
            <a:r>
              <a:rPr lang="en-US" sz="787" u="sng">
                <a:solidFill>
                  <a:schemeClr val="hlink"/>
                </a:solidFill>
                <a:hlinkClick r:id="rId3"/>
              </a:rPr>
              <a:t>http://www.esc16.net/upload/page/0463/docs/Stafford%201%20Over%20view%20of%20Parental%20Involvement%20Under%20ESEA%2005262016.pdf</a:t>
            </a:r>
            <a:endParaRPr sz="787"/>
          </a:p>
          <a:p>
            <a:pPr marL="342900" lvl="0" indent="-316230" algn="l" rtl="0">
              <a:lnSpc>
                <a:spcPct val="100000"/>
              </a:lnSpc>
              <a:spcBef>
                <a:spcPts val="0"/>
              </a:spcBef>
              <a:spcAft>
                <a:spcPts val="0"/>
              </a:spcAft>
              <a:buClr>
                <a:schemeClr val="dk1"/>
              </a:buClr>
              <a:buSzPts val="420"/>
              <a:buNone/>
            </a:pPr>
            <a:endParaRPr sz="419"/>
          </a:p>
          <a:p>
            <a:pPr marL="342900" lvl="0" indent="-294005" algn="l" rtl="0">
              <a:lnSpc>
                <a:spcPct val="100000"/>
              </a:lnSpc>
              <a:spcBef>
                <a:spcPts val="0"/>
              </a:spcBef>
              <a:spcAft>
                <a:spcPts val="0"/>
              </a:spcAft>
              <a:buClr>
                <a:schemeClr val="dk1"/>
              </a:buClr>
              <a:buSzPts val="770"/>
              <a:buNone/>
            </a:pPr>
            <a:endParaRPr sz="770">
              <a:solidFill>
                <a:schemeClr val="dk1"/>
              </a:solidFill>
            </a:endParaRPr>
          </a:p>
          <a:p>
            <a:pPr marL="342900" lvl="0" indent="-342900" algn="l" rtl="0">
              <a:lnSpc>
                <a:spcPct val="100000"/>
              </a:lnSpc>
              <a:spcBef>
                <a:spcPts val="0"/>
              </a:spcBef>
              <a:spcAft>
                <a:spcPts val="0"/>
              </a:spcAft>
              <a:buClr>
                <a:schemeClr val="dk1"/>
              </a:buClr>
              <a:buSzPts val="2240"/>
              <a:buChar char="•"/>
            </a:pPr>
            <a:r>
              <a:rPr lang="en-US" sz="2240">
                <a:solidFill>
                  <a:schemeClr val="dk1"/>
                </a:solidFill>
              </a:rPr>
              <a:t>Identified in AQuESTT</a:t>
            </a:r>
            <a:endParaRPr/>
          </a:p>
          <a:p>
            <a:pPr marL="342900" lvl="1" indent="0" algn="l" rtl="0">
              <a:lnSpc>
                <a:spcPct val="100000"/>
              </a:lnSpc>
              <a:spcBef>
                <a:spcPts val="0"/>
              </a:spcBef>
              <a:spcAft>
                <a:spcPts val="0"/>
              </a:spcAft>
              <a:buClr>
                <a:schemeClr val="dk1"/>
              </a:buClr>
              <a:buSzPts val="787"/>
              <a:buNone/>
            </a:pPr>
            <a:r>
              <a:rPr lang="en-US" sz="787" u="sng">
                <a:solidFill>
                  <a:schemeClr val="hlink"/>
                </a:solidFill>
                <a:hlinkClick r:id="rId4"/>
              </a:rPr>
              <a:t>https://aquestt.com/tenets/</a:t>
            </a:r>
            <a:endParaRPr sz="787"/>
          </a:p>
          <a:p>
            <a:pPr marL="342900" lvl="0" indent="-312928" algn="l" rtl="0">
              <a:lnSpc>
                <a:spcPct val="100000"/>
              </a:lnSpc>
              <a:spcBef>
                <a:spcPts val="0"/>
              </a:spcBef>
              <a:spcAft>
                <a:spcPts val="0"/>
              </a:spcAft>
              <a:buClr>
                <a:schemeClr val="dk1"/>
              </a:buClr>
              <a:buSzPts val="472"/>
              <a:buNone/>
            </a:pPr>
            <a:endParaRPr sz="472"/>
          </a:p>
          <a:p>
            <a:pPr marL="342900" lvl="0" indent="-285115" algn="l" rtl="0">
              <a:lnSpc>
                <a:spcPct val="100000"/>
              </a:lnSpc>
              <a:spcBef>
                <a:spcPts val="0"/>
              </a:spcBef>
              <a:spcAft>
                <a:spcPts val="0"/>
              </a:spcAft>
              <a:buClr>
                <a:schemeClr val="dk1"/>
              </a:buClr>
              <a:buSzPts val="910"/>
              <a:buNone/>
            </a:pPr>
            <a:endParaRPr sz="910">
              <a:solidFill>
                <a:schemeClr val="dk1"/>
              </a:solidFill>
            </a:endParaRPr>
          </a:p>
          <a:p>
            <a:pPr marL="342900" lvl="0" indent="-342900" algn="l" rtl="0">
              <a:lnSpc>
                <a:spcPct val="100000"/>
              </a:lnSpc>
              <a:spcBef>
                <a:spcPts val="0"/>
              </a:spcBef>
              <a:spcAft>
                <a:spcPts val="0"/>
              </a:spcAft>
              <a:buClr>
                <a:schemeClr val="dk1"/>
              </a:buClr>
              <a:buSzPts val="2240"/>
              <a:buChar char="•"/>
            </a:pPr>
            <a:r>
              <a:rPr lang="en-US" sz="2240">
                <a:solidFill>
                  <a:schemeClr val="dk1"/>
                </a:solidFill>
              </a:rPr>
              <a:t>NE State Board of Education Strategic Vision and Direction</a:t>
            </a:r>
            <a:endParaRPr/>
          </a:p>
          <a:p>
            <a:pPr marL="342900" lvl="1" indent="0" algn="l" rtl="0">
              <a:lnSpc>
                <a:spcPct val="100000"/>
              </a:lnSpc>
              <a:spcBef>
                <a:spcPts val="0"/>
              </a:spcBef>
              <a:spcAft>
                <a:spcPts val="0"/>
              </a:spcAft>
              <a:buClr>
                <a:schemeClr val="dk1"/>
              </a:buClr>
              <a:buSzPts val="787"/>
              <a:buNone/>
            </a:pPr>
            <a:r>
              <a:rPr lang="en-US" sz="787" u="sng">
                <a:solidFill>
                  <a:schemeClr val="hlink"/>
                </a:solidFill>
                <a:hlinkClick r:id="rId5"/>
              </a:rPr>
              <a:t>https://nebraskaeducationvision.com/goals-and-outcomes/positive-partnerships-relationships-success/</a:t>
            </a:r>
            <a:endParaRPr sz="787"/>
          </a:p>
          <a:p>
            <a:pPr marL="342900" lvl="0" indent="-316230" algn="l" rtl="0">
              <a:lnSpc>
                <a:spcPct val="100000"/>
              </a:lnSpc>
              <a:spcBef>
                <a:spcPts val="0"/>
              </a:spcBef>
              <a:spcAft>
                <a:spcPts val="0"/>
              </a:spcAft>
              <a:buClr>
                <a:schemeClr val="dk1"/>
              </a:buClr>
              <a:buSzPts val="420"/>
              <a:buNone/>
            </a:pPr>
            <a:endParaRPr sz="419" b="1"/>
          </a:p>
          <a:p>
            <a:pPr marL="342900" lvl="0" indent="-285115" algn="l" rtl="0">
              <a:lnSpc>
                <a:spcPct val="100000"/>
              </a:lnSpc>
              <a:spcBef>
                <a:spcPts val="0"/>
              </a:spcBef>
              <a:spcAft>
                <a:spcPts val="0"/>
              </a:spcAft>
              <a:buClr>
                <a:schemeClr val="dk1"/>
              </a:buClr>
              <a:buSzPts val="910"/>
              <a:buNone/>
            </a:pPr>
            <a:endParaRPr sz="910">
              <a:solidFill>
                <a:schemeClr val="dk1"/>
              </a:solidFill>
            </a:endParaRPr>
          </a:p>
          <a:p>
            <a:pPr marL="342900" lvl="0" indent="-342900" algn="l" rtl="0">
              <a:lnSpc>
                <a:spcPct val="100000"/>
              </a:lnSpc>
              <a:spcBef>
                <a:spcPts val="0"/>
              </a:spcBef>
              <a:spcAft>
                <a:spcPts val="0"/>
              </a:spcAft>
              <a:buClr>
                <a:schemeClr val="dk1"/>
              </a:buClr>
              <a:buSzPts val="2240"/>
              <a:buChar char="•"/>
            </a:pPr>
            <a:r>
              <a:rPr lang="en-US" sz="2240">
                <a:solidFill>
                  <a:schemeClr val="dk1"/>
                </a:solidFill>
              </a:rPr>
              <a:t>Emphasis in current initiatives across NDE programs (required or best practice)</a:t>
            </a:r>
            <a:endParaRPr/>
          </a:p>
          <a:p>
            <a:pPr marL="342900" lvl="0" indent="-316230" algn="l" rtl="0">
              <a:lnSpc>
                <a:spcPct val="100000"/>
              </a:lnSpc>
              <a:spcBef>
                <a:spcPts val="0"/>
              </a:spcBef>
              <a:spcAft>
                <a:spcPts val="0"/>
              </a:spcAft>
              <a:buClr>
                <a:schemeClr val="dk1"/>
              </a:buClr>
              <a:buSzPts val="420"/>
              <a:buNone/>
            </a:pPr>
            <a:endParaRPr sz="419"/>
          </a:p>
          <a:p>
            <a:pPr marL="342900" lvl="0" indent="-285115" algn="l" rtl="0">
              <a:lnSpc>
                <a:spcPct val="100000"/>
              </a:lnSpc>
              <a:spcBef>
                <a:spcPts val="0"/>
              </a:spcBef>
              <a:spcAft>
                <a:spcPts val="0"/>
              </a:spcAft>
              <a:buClr>
                <a:schemeClr val="dk1"/>
              </a:buClr>
              <a:buSzPts val="910"/>
              <a:buNone/>
            </a:pPr>
            <a:endParaRPr sz="910">
              <a:solidFill>
                <a:schemeClr val="dk1"/>
              </a:solidFill>
            </a:endParaRPr>
          </a:p>
          <a:p>
            <a:pPr marL="342900" lvl="0" indent="-342900" algn="l" rtl="0">
              <a:lnSpc>
                <a:spcPct val="100000"/>
              </a:lnSpc>
              <a:spcBef>
                <a:spcPts val="0"/>
              </a:spcBef>
              <a:spcAft>
                <a:spcPts val="0"/>
              </a:spcAft>
              <a:buClr>
                <a:schemeClr val="dk1"/>
              </a:buClr>
              <a:buSzPts val="2240"/>
              <a:buChar char="•"/>
            </a:pPr>
            <a:r>
              <a:rPr lang="en-US" sz="2240">
                <a:solidFill>
                  <a:schemeClr val="dk1"/>
                </a:solidFill>
              </a:rPr>
              <a:t>Research regarding its connection to student engagement and student success in school</a:t>
            </a:r>
            <a:endParaRPr/>
          </a:p>
          <a:p>
            <a:pPr marL="342900" lvl="0" indent="-200660" algn="l" rtl="0">
              <a:lnSpc>
                <a:spcPct val="80000"/>
              </a:lnSpc>
              <a:spcBef>
                <a:spcPts val="448"/>
              </a:spcBef>
              <a:spcAft>
                <a:spcPts val="0"/>
              </a:spcAft>
              <a:buClr>
                <a:schemeClr val="dk1"/>
              </a:buClr>
              <a:buSzPts val="2240"/>
              <a:buNone/>
            </a:pPr>
            <a:endParaRPr sz="2240">
              <a:solidFill>
                <a:srgbClr val="422D95"/>
              </a:solidFill>
            </a:endParaRPr>
          </a:p>
          <a:p>
            <a:pPr marL="342900" lvl="0" indent="-200660" algn="l" rtl="0">
              <a:lnSpc>
                <a:spcPct val="80000"/>
              </a:lnSpc>
              <a:spcBef>
                <a:spcPts val="448"/>
              </a:spcBef>
              <a:spcAft>
                <a:spcPts val="0"/>
              </a:spcAft>
              <a:buClr>
                <a:schemeClr val="dk1"/>
              </a:buClr>
              <a:buSzPts val="2240"/>
              <a:buNone/>
            </a:pPr>
            <a:endParaRPr sz="2240">
              <a:solidFill>
                <a:srgbClr val="422D9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762000" y="98612"/>
            <a:ext cx="822960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Century Gothic"/>
              <a:buNone/>
            </a:pPr>
            <a:r>
              <a:rPr lang="en-US" sz="3200">
                <a:solidFill>
                  <a:schemeClr val="lt1"/>
                </a:solidFill>
              </a:rPr>
              <a:t>Welcome and Introductions</a:t>
            </a:r>
            <a:endParaRPr sz="3200">
              <a:solidFill>
                <a:schemeClr val="lt1"/>
              </a:solidFill>
            </a:endParaRPr>
          </a:p>
        </p:txBody>
      </p:sp>
      <p:sp>
        <p:nvSpPr>
          <p:cNvPr id="122" name="Google Shape;122;p18"/>
          <p:cNvSpPr txBox="1">
            <a:spLocks noGrp="1"/>
          </p:cNvSpPr>
          <p:nvPr>
            <p:ph type="body" idx="1"/>
          </p:nvPr>
        </p:nvSpPr>
        <p:spPr>
          <a:xfrm>
            <a:off x="573741" y="1954306"/>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a:t>Answer the questions:</a:t>
            </a:r>
            <a:endParaRPr/>
          </a:p>
          <a:p>
            <a:pPr marL="342900" lvl="0" indent="-342900" algn="l" rtl="0">
              <a:spcBef>
                <a:spcPts val="640"/>
              </a:spcBef>
              <a:spcAft>
                <a:spcPts val="0"/>
              </a:spcAft>
              <a:buClr>
                <a:schemeClr val="dk1"/>
              </a:buClr>
              <a:buSzPts val="3200"/>
              <a:buChar char="•"/>
            </a:pPr>
            <a:r>
              <a:rPr lang="en-US"/>
              <a:t>What does family engagement mean to you?</a:t>
            </a:r>
            <a:endParaRPr/>
          </a:p>
          <a:p>
            <a:pPr marL="0" lvl="0" indent="0" algn="l" rtl="0">
              <a:spcBef>
                <a:spcPts val="640"/>
              </a:spcBef>
              <a:spcAft>
                <a:spcPts val="0"/>
              </a:spcAft>
              <a:buClr>
                <a:schemeClr val="dk1"/>
              </a:buClr>
              <a:buSzPts val="3200"/>
              <a:buNone/>
            </a:pPr>
            <a:endParaRPr/>
          </a:p>
          <a:p>
            <a:pPr marL="342900" lvl="0" indent="-342900" algn="l" rtl="0">
              <a:spcBef>
                <a:spcPts val="640"/>
              </a:spcBef>
              <a:spcAft>
                <a:spcPts val="0"/>
              </a:spcAft>
              <a:buClr>
                <a:schemeClr val="dk1"/>
              </a:buClr>
              <a:buSzPts val="3200"/>
              <a:buChar char="•"/>
            </a:pPr>
            <a:r>
              <a:rPr lang="en-US"/>
              <a:t>What does meaningful family engagement look like?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1389530"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2880"/>
              <a:buFont typeface="Century Gothic"/>
              <a:buNone/>
            </a:pPr>
            <a:r>
              <a:rPr lang="en-US" sz="2880">
                <a:solidFill>
                  <a:schemeClr val="lt1"/>
                </a:solidFill>
              </a:rPr>
              <a:t>Defining Family Engagement in Nebraska </a:t>
            </a:r>
            <a:endParaRPr sz="2880">
              <a:solidFill>
                <a:schemeClr val="lt1"/>
              </a:solidFill>
            </a:endParaRPr>
          </a:p>
        </p:txBody>
      </p:sp>
      <p:sp>
        <p:nvSpPr>
          <p:cNvPr id="129" name="Google Shape;129;p19"/>
          <p:cNvSpPr txBox="1">
            <a:spLocks noGrp="1"/>
          </p:cNvSpPr>
          <p:nvPr>
            <p:ph type="body" idx="1"/>
          </p:nvPr>
        </p:nvSpPr>
        <p:spPr>
          <a:xfrm>
            <a:off x="645458" y="1954306"/>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720"/>
              <a:buNone/>
            </a:pPr>
            <a:r>
              <a:rPr lang="en-US" sz="2720"/>
              <a:t>Look at the two definitions provided at your table. </a:t>
            </a:r>
            <a:endParaRPr/>
          </a:p>
          <a:p>
            <a:pPr marL="0" lvl="0" indent="0" algn="l" rtl="0">
              <a:lnSpc>
                <a:spcPct val="90000"/>
              </a:lnSpc>
              <a:spcBef>
                <a:spcPts val="136"/>
              </a:spcBef>
              <a:spcAft>
                <a:spcPts val="0"/>
              </a:spcAft>
              <a:buClr>
                <a:schemeClr val="dk1"/>
              </a:buClr>
              <a:buSzPts val="680"/>
              <a:buNone/>
            </a:pPr>
            <a:endParaRPr sz="680"/>
          </a:p>
          <a:p>
            <a:pPr marL="0" lvl="0" indent="0" algn="l" rtl="0">
              <a:lnSpc>
                <a:spcPct val="90000"/>
              </a:lnSpc>
              <a:spcBef>
                <a:spcPts val="544"/>
              </a:spcBef>
              <a:spcAft>
                <a:spcPts val="0"/>
              </a:spcAft>
              <a:buClr>
                <a:schemeClr val="dk1"/>
              </a:buClr>
              <a:buSzPts val="2720"/>
              <a:buNone/>
            </a:pPr>
            <a:r>
              <a:rPr lang="en-US" sz="2720"/>
              <a:t>Each person reflect:</a:t>
            </a:r>
            <a:endParaRPr/>
          </a:p>
          <a:p>
            <a:pPr marL="342900" lvl="0" indent="-342900" algn="l" rtl="0">
              <a:lnSpc>
                <a:spcPct val="90000"/>
              </a:lnSpc>
              <a:spcBef>
                <a:spcPts val="544"/>
              </a:spcBef>
              <a:spcAft>
                <a:spcPts val="0"/>
              </a:spcAft>
              <a:buClr>
                <a:schemeClr val="dk1"/>
              </a:buClr>
              <a:buSzPts val="2720"/>
              <a:buChar char="•"/>
            </a:pPr>
            <a:r>
              <a:rPr lang="en-US" sz="2720"/>
              <a:t>What do you like about each definition and why? </a:t>
            </a:r>
            <a:endParaRPr/>
          </a:p>
          <a:p>
            <a:pPr marL="342900" lvl="0" indent="-342900" algn="l" rtl="0">
              <a:lnSpc>
                <a:spcPct val="90000"/>
              </a:lnSpc>
              <a:spcBef>
                <a:spcPts val="544"/>
              </a:spcBef>
              <a:spcAft>
                <a:spcPts val="0"/>
              </a:spcAft>
              <a:buClr>
                <a:schemeClr val="dk1"/>
              </a:buClr>
              <a:buSzPts val="2720"/>
              <a:buChar char="•"/>
            </a:pPr>
            <a:r>
              <a:rPr lang="en-US" sz="2720"/>
              <a:t>What should we avoid?</a:t>
            </a:r>
            <a:endParaRPr sz="2720"/>
          </a:p>
          <a:p>
            <a:pPr marL="342900" lvl="0" indent="-294322" algn="l" rtl="0">
              <a:lnSpc>
                <a:spcPct val="90000"/>
              </a:lnSpc>
              <a:spcBef>
                <a:spcPts val="153"/>
              </a:spcBef>
              <a:spcAft>
                <a:spcPts val="0"/>
              </a:spcAft>
              <a:buClr>
                <a:schemeClr val="dk1"/>
              </a:buClr>
              <a:buSzPts val="765"/>
              <a:buNone/>
            </a:pPr>
            <a:endParaRPr sz="765"/>
          </a:p>
          <a:p>
            <a:pPr marL="0" lvl="0" indent="0" algn="l" rtl="0">
              <a:lnSpc>
                <a:spcPct val="90000"/>
              </a:lnSpc>
              <a:spcBef>
                <a:spcPts val="544"/>
              </a:spcBef>
              <a:spcAft>
                <a:spcPts val="0"/>
              </a:spcAft>
              <a:buClr>
                <a:schemeClr val="dk1"/>
              </a:buClr>
              <a:buSzPts val="2720"/>
              <a:buNone/>
            </a:pPr>
            <a:r>
              <a:rPr lang="en-US" sz="2720"/>
              <a:t>Discuss at your table and summarize on wall charts.</a:t>
            </a:r>
            <a:endParaRPr sz="272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1389530"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2880"/>
              <a:buFont typeface="Century Gothic"/>
              <a:buNone/>
            </a:pPr>
            <a:r>
              <a:rPr lang="en-US" sz="2880">
                <a:solidFill>
                  <a:schemeClr val="lt1"/>
                </a:solidFill>
              </a:rPr>
              <a:t>Defining Family Engagement in Nebraska </a:t>
            </a:r>
            <a:endParaRPr sz="2880">
              <a:solidFill>
                <a:schemeClr val="lt1"/>
              </a:solidFill>
            </a:endParaRPr>
          </a:p>
        </p:txBody>
      </p:sp>
      <p:sp>
        <p:nvSpPr>
          <p:cNvPr id="136" name="Google Shape;136;p20"/>
          <p:cNvSpPr txBox="1">
            <a:spLocks noGrp="1"/>
          </p:cNvSpPr>
          <p:nvPr>
            <p:ph type="body" idx="1"/>
          </p:nvPr>
        </p:nvSpPr>
        <p:spPr>
          <a:xfrm>
            <a:off x="645458" y="1954306"/>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a:t>Each group share:</a:t>
            </a:r>
            <a:endParaRPr/>
          </a:p>
          <a:p>
            <a:pPr marL="0" lvl="0" indent="0" algn="l" rtl="0">
              <a:spcBef>
                <a:spcPts val="0"/>
              </a:spcBef>
              <a:spcAft>
                <a:spcPts val="0"/>
              </a:spcAft>
              <a:buClr>
                <a:schemeClr val="dk1"/>
              </a:buClr>
              <a:buSzPts val="3200"/>
              <a:buNone/>
            </a:pPr>
            <a:endParaRPr/>
          </a:p>
          <a:p>
            <a:pPr marL="342900" lvl="0" indent="-342900" algn="l" rtl="0">
              <a:spcBef>
                <a:spcPts val="640"/>
              </a:spcBef>
              <a:spcAft>
                <a:spcPts val="0"/>
              </a:spcAft>
              <a:buClr>
                <a:schemeClr val="dk1"/>
              </a:buClr>
              <a:buSzPts val="3200"/>
              <a:buChar char="•"/>
            </a:pPr>
            <a:r>
              <a:rPr lang="en-US"/>
              <a:t>What did you like about the definitions you read? </a:t>
            </a:r>
            <a:endParaRPr/>
          </a:p>
          <a:p>
            <a:pPr marL="342900" lvl="0" indent="0" algn="l" rtl="0">
              <a:spcBef>
                <a:spcPts val="640"/>
              </a:spcBef>
              <a:spcAft>
                <a:spcPts val="0"/>
              </a:spcAft>
              <a:buNone/>
            </a:pPr>
            <a:endParaRPr/>
          </a:p>
          <a:p>
            <a:pPr marL="342900" lvl="0" indent="-342900" algn="l" rtl="0">
              <a:spcBef>
                <a:spcPts val="640"/>
              </a:spcBef>
              <a:spcAft>
                <a:spcPts val="0"/>
              </a:spcAft>
              <a:buClr>
                <a:schemeClr val="dk1"/>
              </a:buClr>
              <a:buSzPts val="3200"/>
              <a:buChar char="•"/>
            </a:pPr>
            <a:r>
              <a:rPr lang="en-US"/>
              <a:t>What should we avoid?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1"/>
          <p:cNvSpPr txBox="1">
            <a:spLocks noGrp="1"/>
          </p:cNvSpPr>
          <p:nvPr>
            <p:ph type="title"/>
          </p:nvPr>
        </p:nvSpPr>
        <p:spPr>
          <a:xfrm>
            <a:off x="1389530" y="107577"/>
            <a:ext cx="7754470" cy="1005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2880"/>
              <a:buFont typeface="Century Gothic"/>
              <a:buNone/>
            </a:pPr>
            <a:r>
              <a:rPr lang="en-US" sz="2880">
                <a:solidFill>
                  <a:schemeClr val="lt1"/>
                </a:solidFill>
              </a:rPr>
              <a:t>Defining Family Engagement in Nebraska </a:t>
            </a:r>
            <a:endParaRPr sz="2880">
              <a:solidFill>
                <a:schemeClr val="lt1"/>
              </a:solidFill>
            </a:endParaRPr>
          </a:p>
        </p:txBody>
      </p:sp>
      <p:sp>
        <p:nvSpPr>
          <p:cNvPr id="143" name="Google Shape;143;p21"/>
          <p:cNvSpPr txBox="1">
            <a:spLocks noGrp="1"/>
          </p:cNvSpPr>
          <p:nvPr>
            <p:ph type="body" idx="1"/>
          </p:nvPr>
        </p:nvSpPr>
        <p:spPr>
          <a:xfrm>
            <a:off x="439270" y="2303930"/>
            <a:ext cx="8229600" cy="319143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a:t>Think back on your responses to the two reflection questions posed earlier.</a:t>
            </a:r>
            <a:endParaRPr/>
          </a:p>
          <a:p>
            <a:pPr marL="0" lvl="0" indent="0" algn="l" rtl="0">
              <a:spcBef>
                <a:spcPts val="160"/>
              </a:spcBef>
              <a:spcAft>
                <a:spcPts val="0"/>
              </a:spcAft>
              <a:buClr>
                <a:schemeClr val="dk1"/>
              </a:buClr>
              <a:buSzPts val="800"/>
              <a:buNone/>
            </a:pPr>
            <a:endParaRPr sz="800"/>
          </a:p>
          <a:p>
            <a:pPr marL="0" lvl="0" indent="0" algn="l" rtl="0">
              <a:spcBef>
                <a:spcPts val="160"/>
              </a:spcBef>
              <a:spcAft>
                <a:spcPts val="0"/>
              </a:spcAft>
              <a:buClr>
                <a:schemeClr val="dk1"/>
              </a:buClr>
              <a:buSzPts val="800"/>
              <a:buNone/>
            </a:pPr>
            <a:endParaRPr sz="800"/>
          </a:p>
          <a:p>
            <a:pPr marL="0" lvl="0" indent="0" algn="l" rtl="0">
              <a:spcBef>
                <a:spcPts val="640"/>
              </a:spcBef>
              <a:spcAft>
                <a:spcPts val="0"/>
              </a:spcAft>
              <a:buClr>
                <a:schemeClr val="dk1"/>
              </a:buClr>
              <a:buSzPts val="3200"/>
              <a:buNone/>
            </a:pPr>
            <a:r>
              <a:rPr lang="en-US"/>
              <a:t>What else is important to include in our state definition?</a:t>
            </a:r>
            <a:endParaRPr/>
          </a:p>
          <a:p>
            <a:pPr marL="0" lvl="0" indent="0" algn="l" rtl="0">
              <a:spcBef>
                <a:spcPts val="640"/>
              </a:spcBef>
              <a:spcAft>
                <a:spcPts val="0"/>
              </a:spcAft>
              <a:buClr>
                <a:schemeClr val="dk1"/>
              </a:buClr>
              <a:buSzPts val="3200"/>
              <a:buNone/>
            </a:pPr>
            <a:endParaRPr/>
          </a:p>
        </p:txBody>
      </p:sp>
    </p:spTree>
  </p:cSld>
  <p:clrMapOvr>
    <a:masterClrMapping/>
  </p:clrMapOvr>
</p:sld>
</file>

<file path=ppt/theme/theme1.xml><?xml version="1.0" encoding="utf-8"?>
<a:theme xmlns:a="http://schemas.openxmlformats.org/drawingml/2006/main" name="Office Theme">
  <a:themeElements>
    <a:clrScheme name="NDE Theme">
      <a:dk1>
        <a:srgbClr val="1F1646"/>
      </a:dk1>
      <a:lt1>
        <a:srgbClr val="FFFFFF"/>
      </a:lt1>
      <a:dk2>
        <a:srgbClr val="1F1646"/>
      </a:dk2>
      <a:lt2>
        <a:srgbClr val="FFFFFF"/>
      </a:lt2>
      <a:accent1>
        <a:srgbClr val="001689"/>
      </a:accent1>
      <a:accent2>
        <a:srgbClr val="E74C3C"/>
      </a:accent2>
      <a:accent3>
        <a:srgbClr val="FF6C00"/>
      </a:accent3>
      <a:accent4>
        <a:srgbClr val="A15CBD"/>
      </a:accent4>
      <a:accent5>
        <a:srgbClr val="1ABC9C"/>
      </a:accent5>
      <a:accent6>
        <a:srgbClr val="FFCE00"/>
      </a:accent6>
      <a:hlink>
        <a:srgbClr val="001689"/>
      </a:hlink>
      <a:folHlink>
        <a:srgbClr val="3593D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769</Words>
  <Application>Microsoft Office PowerPoint</Application>
  <PresentationFormat>On-screen Show (4:3)</PresentationFormat>
  <Paragraphs>129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Calibri</vt:lpstr>
      <vt:lpstr>Office Theme</vt:lpstr>
      <vt:lpstr>NDE-ESU Family Engagement Input Sessions</vt:lpstr>
      <vt:lpstr>Alphabet Opener - 5 H's</vt:lpstr>
      <vt:lpstr>Meeting goals</vt:lpstr>
      <vt:lpstr>Why is family engagement important?</vt:lpstr>
      <vt:lpstr>Why is family engagement important?</vt:lpstr>
      <vt:lpstr>Welcome and Introductions</vt:lpstr>
      <vt:lpstr>Defining Family Engagement in Nebraska </vt:lpstr>
      <vt:lpstr>Defining Family Engagement in Nebraska </vt:lpstr>
      <vt:lpstr>Defining Family Engagement in Nebraska </vt:lpstr>
      <vt:lpstr>Resources and Model Practices to Share</vt:lpstr>
      <vt:lpstr>Other Recommendations</vt:lpstr>
      <vt:lpstr>Letter of Commitment</vt:lpstr>
      <vt:lpstr>Thank you for your time and important contributions to the development of a Nebraska school-family-community framework.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NDE-ESU Family Engagement Input Sessions</dc:title>
  <dc:creator>Sherri Landis</dc:creator>
  <cp:lastModifiedBy>Sherri Landis</cp:lastModifiedBy>
  <cp:revision>2</cp:revision>
  <dcterms:modified xsi:type="dcterms:W3CDTF">2019-05-01T18:06:39Z</dcterms:modified>
</cp:coreProperties>
</file>