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6" r:id="rId2"/>
    <p:sldId id="258" r:id="rId3"/>
    <p:sldId id="257" r:id="rId4"/>
    <p:sldId id="259" r:id="rId5"/>
    <p:sldId id="260" r:id="rId6"/>
    <p:sldId id="261" r:id="rId7"/>
    <p:sldId id="273" r:id="rId8"/>
    <p:sldId id="263" r:id="rId9"/>
    <p:sldId id="262" r:id="rId10"/>
    <p:sldId id="265" r:id="rId11"/>
    <p:sldId id="266" r:id="rId12"/>
    <p:sldId id="272" r:id="rId13"/>
    <p:sldId id="267" r:id="rId14"/>
    <p:sldId id="274" r:id="rId15"/>
    <p:sldId id="275" r:id="rId16"/>
    <p:sldId id="276" r:id="rId17"/>
    <p:sldId id="277" r:id="rId18"/>
    <p:sldId id="268" r:id="rId19"/>
    <p:sldId id="269" r:id="rId20"/>
    <p:sldId id="285" r:id="rId21"/>
    <p:sldId id="286" r:id="rId22"/>
    <p:sldId id="287" r:id="rId23"/>
    <p:sldId id="288" r:id="rId24"/>
    <p:sldId id="289" r:id="rId25"/>
    <p:sldId id="290" r:id="rId26"/>
    <p:sldId id="279"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985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411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4780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72368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7117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586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143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118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4/11/2019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528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84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522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288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382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253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175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772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677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4/11/2019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1910491"/>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Services Provided to High </a:t>
            </a:r>
            <a:r>
              <a:rPr lang="en-US" dirty="0"/>
              <a:t>S</a:t>
            </a:r>
            <a:r>
              <a:rPr lang="en-US" dirty="0" smtClean="0"/>
              <a:t>chool </a:t>
            </a:r>
            <a:r>
              <a:rPr lang="en-US" dirty="0"/>
              <a:t>S</a:t>
            </a:r>
            <a:r>
              <a:rPr lang="en-US" dirty="0" smtClean="0"/>
              <a:t>tudents</a:t>
            </a:r>
            <a:endParaRPr lang="en-US" dirty="0"/>
          </a:p>
        </p:txBody>
      </p:sp>
      <p:sp>
        <p:nvSpPr>
          <p:cNvPr id="3" name="Subtitle 2"/>
          <p:cNvSpPr>
            <a:spLocks noGrp="1"/>
          </p:cNvSpPr>
          <p:nvPr>
            <p:ph type="subTitle" idx="1"/>
          </p:nvPr>
        </p:nvSpPr>
        <p:spPr>
          <a:xfrm>
            <a:off x="680321" y="4394040"/>
            <a:ext cx="8860493" cy="1075108"/>
          </a:xfrm>
        </p:spPr>
        <p:txBody>
          <a:bodyPr>
            <a:normAutofit/>
          </a:bodyPr>
          <a:lstStyle/>
          <a:p>
            <a:r>
              <a:rPr lang="en-US" sz="2800" dirty="0" smtClean="0"/>
              <a:t>Hastings </a:t>
            </a:r>
            <a:r>
              <a:rPr lang="en-US" sz="2800" dirty="0"/>
              <a:t>M</a:t>
            </a:r>
            <a:r>
              <a:rPr lang="en-US" sz="2800" dirty="0" smtClean="0"/>
              <a:t>igrant </a:t>
            </a:r>
            <a:r>
              <a:rPr lang="en-US" sz="2800" dirty="0"/>
              <a:t>E</a:t>
            </a:r>
            <a:r>
              <a:rPr lang="en-US" sz="2800" dirty="0" smtClean="0"/>
              <a:t>ducation Program- Kathleen Riley</a:t>
            </a:r>
          </a:p>
          <a:p>
            <a:r>
              <a:rPr lang="en-US" sz="2800" dirty="0" smtClean="0"/>
              <a:t>Proteus- Jody Stutzman</a:t>
            </a:r>
          </a:p>
          <a:p>
            <a:endParaRPr lang="en-US" sz="2800" dirty="0"/>
          </a:p>
        </p:txBody>
      </p:sp>
    </p:spTree>
    <p:extLst>
      <p:ext uri="{BB962C8B-B14F-4D97-AF65-F5344CB8AC3E}">
        <p14:creationId xmlns:p14="http://schemas.microsoft.com/office/powerpoint/2010/main" val="1571904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One-on-one tutoring</a:t>
            </a:r>
            <a:endParaRPr lang="en-US" dirty="0"/>
          </a:p>
        </p:txBody>
      </p:sp>
      <p:sp>
        <p:nvSpPr>
          <p:cNvPr id="3" name="Content Placeholder 2"/>
          <p:cNvSpPr>
            <a:spLocks noGrp="1"/>
          </p:cNvSpPr>
          <p:nvPr>
            <p:ph idx="1"/>
          </p:nvPr>
        </p:nvSpPr>
        <p:spPr/>
        <p:txBody>
          <a:bodyPr/>
          <a:lstStyle/>
          <a:p>
            <a:r>
              <a:rPr lang="en-US" dirty="0" smtClean="0"/>
              <a:t>Hastings MEP</a:t>
            </a:r>
          </a:p>
          <a:p>
            <a:pPr lvl="1"/>
            <a:r>
              <a:rPr lang="en-US" dirty="0" smtClean="0"/>
              <a:t>We offer one-on-one tutor at the high school. Holly coordinates tutoring with the student and/or high school counselor. She goes to the high school during the student’s study hall or t3 time and works individually with them. Tutoring may also take place during school breaks.</a:t>
            </a:r>
          </a:p>
          <a:p>
            <a:pPr lvl="1"/>
            <a:r>
              <a:rPr lang="en-US" dirty="0"/>
              <a:t>O</a:t>
            </a:r>
            <a:r>
              <a:rPr lang="en-US" dirty="0" smtClean="0"/>
              <a:t>ne-on-one tutoring priority is given to seniors at risk of not graduating due to failing a class. Juniors are given next priority, and so forth.</a:t>
            </a:r>
          </a:p>
        </p:txBody>
      </p:sp>
    </p:spTree>
    <p:extLst>
      <p:ext uri="{BB962C8B-B14F-4D97-AF65-F5344CB8AC3E}">
        <p14:creationId xmlns:p14="http://schemas.microsoft.com/office/powerpoint/2010/main" val="855451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school- Hastings MEP</a:t>
            </a:r>
            <a:endParaRPr lang="en-US" dirty="0"/>
          </a:p>
        </p:txBody>
      </p:sp>
      <p:sp>
        <p:nvSpPr>
          <p:cNvPr id="3" name="Content Placeholder 2"/>
          <p:cNvSpPr>
            <a:spLocks noGrp="1"/>
          </p:cNvSpPr>
          <p:nvPr>
            <p:ph idx="1"/>
          </p:nvPr>
        </p:nvSpPr>
        <p:spPr>
          <a:xfrm>
            <a:off x="1115534" y="2061713"/>
            <a:ext cx="9905998" cy="4597879"/>
          </a:xfrm>
        </p:spPr>
        <p:txBody>
          <a:bodyPr>
            <a:normAutofit/>
          </a:bodyPr>
          <a:lstStyle/>
          <a:p>
            <a:r>
              <a:rPr lang="en-US" sz="1800" dirty="0" smtClean="0"/>
              <a:t>We provide a six week summer school program in Hastings. Children are present from 9:00 AM-1:30 PM. Bus routes leave as early as 7:00 AM.</a:t>
            </a:r>
          </a:p>
          <a:p>
            <a:r>
              <a:rPr lang="en-US" sz="1800" dirty="0" smtClean="0"/>
              <a:t>Summer school is offered to all </a:t>
            </a:r>
            <a:r>
              <a:rPr lang="en-US" sz="1800" dirty="0" err="1" smtClean="0"/>
              <a:t>mep</a:t>
            </a:r>
            <a:r>
              <a:rPr lang="en-US" sz="1800" dirty="0" smtClean="0"/>
              <a:t> students, from preschool through high school. </a:t>
            </a:r>
          </a:p>
          <a:p>
            <a:r>
              <a:rPr lang="en-US" sz="1800" dirty="0" smtClean="0"/>
              <a:t>We provide transportation to and from head start, and pick-up in surrounding towns.</a:t>
            </a:r>
          </a:p>
          <a:p>
            <a:r>
              <a:rPr lang="en-US" sz="1800" dirty="0" smtClean="0"/>
              <a:t>We average well over 100 students per day. </a:t>
            </a:r>
          </a:p>
          <a:p>
            <a:r>
              <a:rPr lang="en-US" sz="1800" dirty="0" smtClean="0"/>
              <a:t>Breakfast and lunch is provided</a:t>
            </a:r>
          </a:p>
          <a:p>
            <a:r>
              <a:rPr lang="en-US" sz="1800" dirty="0" smtClean="0"/>
              <a:t>Curriculum for reading and math</a:t>
            </a:r>
          </a:p>
          <a:p>
            <a:r>
              <a:rPr lang="en-US" sz="1800" dirty="0" smtClean="0"/>
              <a:t>Pre/post assessments are conducted</a:t>
            </a:r>
          </a:p>
          <a:p>
            <a:r>
              <a:rPr lang="en-US" sz="1800" dirty="0" smtClean="0"/>
              <a:t>Educational field trips</a:t>
            </a:r>
          </a:p>
          <a:p>
            <a:r>
              <a:rPr lang="en-US" sz="1800" dirty="0" smtClean="0"/>
              <a:t>2018 - we had two binational teachers this summer. We will add a cultural piece that our binational teachers will lead. </a:t>
            </a:r>
          </a:p>
          <a:p>
            <a:endParaRPr lang="en-US" dirty="0" smtClean="0"/>
          </a:p>
        </p:txBody>
      </p:sp>
    </p:spTree>
    <p:extLst>
      <p:ext uri="{BB962C8B-B14F-4D97-AF65-F5344CB8AC3E}">
        <p14:creationId xmlns:p14="http://schemas.microsoft.com/office/powerpoint/2010/main" val="133895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visits- Hastings MEP</a:t>
            </a:r>
            <a:endParaRPr lang="en-US" dirty="0"/>
          </a:p>
        </p:txBody>
      </p:sp>
      <p:sp>
        <p:nvSpPr>
          <p:cNvPr id="3" name="Content Placeholder 2"/>
          <p:cNvSpPr>
            <a:spLocks noGrp="1"/>
          </p:cNvSpPr>
          <p:nvPr>
            <p:ph idx="1"/>
          </p:nvPr>
        </p:nvSpPr>
        <p:spPr/>
        <p:txBody>
          <a:bodyPr/>
          <a:lstStyle/>
          <a:p>
            <a:r>
              <a:rPr lang="en-US" dirty="0" smtClean="0"/>
              <a:t>College visits are offered during our summer school program. Our middle school and high school students visit the following colleges:</a:t>
            </a:r>
          </a:p>
          <a:p>
            <a:pPr lvl="1"/>
            <a:r>
              <a:rPr lang="en-US" dirty="0" smtClean="0"/>
              <a:t>Central community college, Hastings campus</a:t>
            </a:r>
            <a:endParaRPr lang="en-US" dirty="0"/>
          </a:p>
          <a:p>
            <a:pPr lvl="1"/>
            <a:r>
              <a:rPr lang="en-US" dirty="0" smtClean="0"/>
              <a:t>Hastings college</a:t>
            </a:r>
          </a:p>
          <a:p>
            <a:pPr lvl="1"/>
            <a:r>
              <a:rPr lang="en-US" dirty="0" smtClean="0"/>
              <a:t>UNK</a:t>
            </a:r>
          </a:p>
          <a:p>
            <a:pPr lvl="1"/>
            <a:r>
              <a:rPr lang="en-US" dirty="0" smtClean="0"/>
              <a:t>UNL</a:t>
            </a:r>
          </a:p>
        </p:txBody>
      </p:sp>
    </p:spTree>
    <p:extLst>
      <p:ext uri="{BB962C8B-B14F-4D97-AF65-F5344CB8AC3E}">
        <p14:creationId xmlns:p14="http://schemas.microsoft.com/office/powerpoint/2010/main" val="128173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monitoring- Hastings MEP</a:t>
            </a:r>
            <a:endParaRPr lang="en-US" dirty="0"/>
          </a:p>
        </p:txBody>
      </p:sp>
      <p:sp>
        <p:nvSpPr>
          <p:cNvPr id="3" name="Content Placeholder 2"/>
          <p:cNvSpPr>
            <a:spLocks noGrp="1"/>
          </p:cNvSpPr>
          <p:nvPr>
            <p:ph idx="1"/>
          </p:nvPr>
        </p:nvSpPr>
        <p:spPr>
          <a:xfrm>
            <a:off x="1141413" y="2130725"/>
            <a:ext cx="9905998" cy="3660475"/>
          </a:xfrm>
        </p:spPr>
        <p:txBody>
          <a:bodyPr>
            <a:normAutofit fontScale="77500" lnSpcReduction="20000"/>
          </a:bodyPr>
          <a:lstStyle/>
          <a:p>
            <a:r>
              <a:rPr lang="en-US" dirty="0" smtClean="0"/>
              <a:t>We have access to </a:t>
            </a:r>
            <a:r>
              <a:rPr lang="en-US" dirty="0" err="1" smtClean="0"/>
              <a:t>powerschool</a:t>
            </a:r>
            <a:r>
              <a:rPr lang="en-US" dirty="0"/>
              <a:t> </a:t>
            </a:r>
            <a:r>
              <a:rPr lang="en-US" dirty="0" smtClean="0"/>
              <a:t>grades for our students.</a:t>
            </a:r>
          </a:p>
          <a:p>
            <a:r>
              <a:rPr lang="en-US" dirty="0" smtClean="0"/>
              <a:t>We grades on a regular basis. </a:t>
            </a:r>
          </a:p>
          <a:p>
            <a:r>
              <a:rPr lang="en-US" dirty="0" smtClean="0"/>
              <a:t>Each quarter holly prints grades for those students who are failing, or close to failing. </a:t>
            </a:r>
          </a:p>
          <a:p>
            <a:r>
              <a:rPr lang="en-US" dirty="0" smtClean="0"/>
              <a:t>Our parent liaisons mail the grades, along with a letter to the families. This letter lets the parents know their child is failing. We encourage the parent to be accountable and contact the school or teacher to discuss their child’s grade or concern. We ask the parent to contact us if they have questions or need help contacting the school. We have found that some parents just need that extra push to address their concerns. </a:t>
            </a:r>
          </a:p>
          <a:p>
            <a:r>
              <a:rPr lang="en-US" dirty="0" smtClean="0"/>
              <a:t>There have been times where we (MEP) have contacted a teacher about a child’s grades, making up a test or assignment, etc.</a:t>
            </a:r>
          </a:p>
          <a:p>
            <a:r>
              <a:rPr lang="en-US" dirty="0" smtClean="0"/>
              <a:t>communication regarding the students’ grade is documented on a spreadsheet in google docs. That way the parent liaison can document their communication with the parent/student, Holly can document progress, tutoring information, comments from teachers, etc. </a:t>
            </a:r>
          </a:p>
          <a:p>
            <a:endParaRPr lang="en-US" dirty="0"/>
          </a:p>
        </p:txBody>
      </p:sp>
    </p:spTree>
    <p:extLst>
      <p:ext uri="{BB962C8B-B14F-4D97-AF65-F5344CB8AC3E}">
        <p14:creationId xmlns:p14="http://schemas.microsoft.com/office/powerpoint/2010/main" val="1226510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Monitoring Continued- Hastings MEP</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effectLst/>
              </a:rPr>
              <a:t>Parents often say that the kids say that everything is going great in school when in reality the student has poor grades</a:t>
            </a:r>
            <a:r>
              <a:rPr lang="en-US" dirty="0" smtClean="0">
                <a:effectLst/>
              </a:rPr>
              <a:t>.</a:t>
            </a:r>
          </a:p>
          <a:p>
            <a:pPr lvl="0"/>
            <a:r>
              <a:rPr lang="en-US" dirty="0" smtClean="0">
                <a:effectLst/>
              </a:rPr>
              <a:t>We occasionally send letters to those students/parents for students that are doing well also.</a:t>
            </a:r>
            <a:endParaRPr lang="en-US" dirty="0">
              <a:effectLst/>
            </a:endParaRPr>
          </a:p>
          <a:p>
            <a:pPr lvl="0"/>
            <a:r>
              <a:rPr lang="en-US" dirty="0">
                <a:effectLst/>
              </a:rPr>
              <a:t>We help parents get </a:t>
            </a:r>
            <a:r>
              <a:rPr lang="en-US" dirty="0" smtClean="0">
                <a:effectLst/>
              </a:rPr>
              <a:t>on </a:t>
            </a:r>
            <a:r>
              <a:rPr lang="en-US" dirty="0">
                <a:effectLst/>
              </a:rPr>
              <a:t>to </a:t>
            </a:r>
            <a:r>
              <a:rPr lang="en-US" dirty="0" err="1">
                <a:effectLst/>
              </a:rPr>
              <a:t>powerschool</a:t>
            </a:r>
            <a:r>
              <a:rPr lang="en-US" dirty="0">
                <a:effectLst/>
              </a:rPr>
              <a:t>.</a:t>
            </a:r>
          </a:p>
          <a:p>
            <a:pPr lvl="1"/>
            <a:r>
              <a:rPr lang="en-US" dirty="0">
                <a:effectLst/>
              </a:rPr>
              <a:t>In the fall we have our PAC </a:t>
            </a:r>
            <a:r>
              <a:rPr lang="en-US" dirty="0" smtClean="0">
                <a:effectLst/>
              </a:rPr>
              <a:t>meeting</a:t>
            </a:r>
            <a:r>
              <a:rPr lang="en-US" dirty="0">
                <a:effectLst/>
              </a:rPr>
              <a:t>.  Part of the meeting shows parents how to access </a:t>
            </a:r>
            <a:r>
              <a:rPr lang="en-US" dirty="0" err="1">
                <a:effectLst/>
              </a:rPr>
              <a:t>powerschool</a:t>
            </a:r>
            <a:r>
              <a:rPr lang="en-US" dirty="0">
                <a:effectLst/>
              </a:rPr>
              <a:t> and how to navigate through the information.</a:t>
            </a:r>
          </a:p>
          <a:p>
            <a:pPr lvl="1"/>
            <a:r>
              <a:rPr lang="en-US" dirty="0">
                <a:effectLst/>
              </a:rPr>
              <a:t>We can contact the school and get a username and password if the parents don’t have one.</a:t>
            </a:r>
          </a:p>
          <a:p>
            <a:pPr lvl="1"/>
            <a:r>
              <a:rPr lang="en-US" dirty="0">
                <a:effectLst/>
              </a:rPr>
              <a:t>Parents </a:t>
            </a:r>
            <a:r>
              <a:rPr lang="en-US" dirty="0" smtClean="0">
                <a:effectLst/>
              </a:rPr>
              <a:t>can come </a:t>
            </a:r>
            <a:r>
              <a:rPr lang="en-US" dirty="0">
                <a:effectLst/>
              </a:rPr>
              <a:t>in and we show them how to set up an email account if they don’t have one, and how to access </a:t>
            </a:r>
            <a:r>
              <a:rPr lang="en-US" dirty="0" err="1">
                <a:effectLst/>
              </a:rPr>
              <a:t>powerschool</a:t>
            </a:r>
            <a:r>
              <a:rPr lang="en-US" dirty="0">
                <a:effectLst/>
              </a:rPr>
              <a:t> for their student.</a:t>
            </a:r>
          </a:p>
          <a:p>
            <a:pPr lvl="1"/>
            <a:r>
              <a:rPr lang="en-US" dirty="0">
                <a:effectLst/>
              </a:rPr>
              <a:t>Parents </a:t>
            </a:r>
            <a:r>
              <a:rPr lang="en-US" dirty="0" smtClean="0">
                <a:effectLst/>
              </a:rPr>
              <a:t> are free to come in </a:t>
            </a:r>
            <a:r>
              <a:rPr lang="en-US" dirty="0">
                <a:effectLst/>
              </a:rPr>
              <a:t>and use the computer lab to view students’ grades</a:t>
            </a:r>
            <a:r>
              <a:rPr lang="en-US" dirty="0" smtClean="0">
                <a:effectLst/>
              </a:rPr>
              <a:t>.</a:t>
            </a:r>
            <a:endParaRPr lang="en-US" dirty="0">
              <a:effectLst/>
            </a:endParaRPr>
          </a:p>
        </p:txBody>
      </p:sp>
    </p:spTree>
    <p:extLst>
      <p:ext uri="{BB962C8B-B14F-4D97-AF65-F5344CB8AC3E}">
        <p14:creationId xmlns:p14="http://schemas.microsoft.com/office/powerpoint/2010/main" val="3254068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monitoring for seniors- Hastings MEP</a:t>
            </a:r>
            <a:endParaRPr lang="en-US" dirty="0"/>
          </a:p>
        </p:txBody>
      </p:sp>
      <p:sp>
        <p:nvSpPr>
          <p:cNvPr id="3" name="Content Placeholder 2"/>
          <p:cNvSpPr>
            <a:spLocks noGrp="1"/>
          </p:cNvSpPr>
          <p:nvPr>
            <p:ph idx="1"/>
          </p:nvPr>
        </p:nvSpPr>
        <p:spPr>
          <a:xfrm>
            <a:off x="1141413" y="2514601"/>
            <a:ext cx="9905998" cy="3276600"/>
          </a:xfrm>
        </p:spPr>
        <p:txBody>
          <a:bodyPr>
            <a:normAutofit fontScale="92500" lnSpcReduction="10000"/>
          </a:bodyPr>
          <a:lstStyle/>
          <a:p>
            <a:pPr lvl="0"/>
            <a:r>
              <a:rPr lang="en-US" dirty="0">
                <a:effectLst/>
              </a:rPr>
              <a:t>Of particular concern are seniors who are at risk of </a:t>
            </a:r>
            <a:r>
              <a:rPr lang="en-US" dirty="0" smtClean="0">
                <a:effectLst/>
              </a:rPr>
              <a:t>failing classes needed for graduation</a:t>
            </a:r>
          </a:p>
          <a:p>
            <a:pPr lvl="0"/>
            <a:endParaRPr lang="en-US" dirty="0">
              <a:effectLst/>
            </a:endParaRPr>
          </a:p>
          <a:p>
            <a:pPr lvl="1"/>
            <a:r>
              <a:rPr lang="en-US" dirty="0">
                <a:effectLst/>
              </a:rPr>
              <a:t>Contact </a:t>
            </a:r>
            <a:r>
              <a:rPr lang="en-US" dirty="0" smtClean="0">
                <a:effectLst/>
              </a:rPr>
              <a:t>parents.</a:t>
            </a:r>
            <a:endParaRPr lang="en-US" dirty="0">
              <a:effectLst/>
            </a:endParaRPr>
          </a:p>
          <a:p>
            <a:pPr lvl="1"/>
            <a:r>
              <a:rPr lang="en-US" dirty="0">
                <a:effectLst/>
              </a:rPr>
              <a:t>Contact school counselors </a:t>
            </a:r>
            <a:r>
              <a:rPr lang="en-US" dirty="0" smtClean="0">
                <a:effectLst/>
              </a:rPr>
              <a:t>.</a:t>
            </a:r>
            <a:endParaRPr lang="en-US" dirty="0">
              <a:effectLst/>
            </a:endParaRPr>
          </a:p>
          <a:p>
            <a:pPr lvl="1"/>
            <a:r>
              <a:rPr lang="en-US" dirty="0">
                <a:effectLst/>
              </a:rPr>
              <a:t>Contact teachers and let them know we are working with the student.</a:t>
            </a:r>
          </a:p>
          <a:p>
            <a:pPr lvl="1"/>
            <a:r>
              <a:rPr lang="en-US" dirty="0">
                <a:effectLst/>
              </a:rPr>
              <a:t>Offer credit recovery during summer </a:t>
            </a:r>
            <a:r>
              <a:rPr lang="en-US" dirty="0" smtClean="0">
                <a:effectLst/>
              </a:rPr>
              <a:t>school.</a:t>
            </a:r>
            <a:endParaRPr lang="en-US" dirty="0">
              <a:effectLst/>
            </a:endParaRPr>
          </a:p>
          <a:p>
            <a:pPr lvl="1"/>
            <a:r>
              <a:rPr lang="en-US" dirty="0">
                <a:effectLst/>
              </a:rPr>
              <a:t>Monitor their grades more </a:t>
            </a:r>
            <a:r>
              <a:rPr lang="en-US" dirty="0" smtClean="0">
                <a:effectLst/>
              </a:rPr>
              <a:t>closely.</a:t>
            </a:r>
            <a:endParaRPr lang="en-US" dirty="0">
              <a:effectLst/>
            </a:endParaRPr>
          </a:p>
          <a:p>
            <a:pPr lvl="1"/>
            <a:r>
              <a:rPr lang="en-US" dirty="0">
                <a:effectLst/>
              </a:rPr>
              <a:t>Provide individual tutoring if the school does not have that </a:t>
            </a:r>
            <a:r>
              <a:rPr lang="en-US" dirty="0" smtClean="0">
                <a:effectLst/>
              </a:rPr>
              <a:t>available.</a:t>
            </a:r>
            <a:endParaRPr lang="en-US" dirty="0">
              <a:effectLst/>
            </a:endParaRPr>
          </a:p>
          <a:p>
            <a:pPr lvl="1"/>
            <a:r>
              <a:rPr lang="en-US" dirty="0">
                <a:effectLst/>
              </a:rPr>
              <a:t>Continue to contact parents and counselors.  Sometimes that is all it </a:t>
            </a:r>
            <a:r>
              <a:rPr lang="en-US" dirty="0" smtClean="0">
                <a:effectLst/>
              </a:rPr>
              <a:t>takes.</a:t>
            </a:r>
            <a:endParaRPr lang="en-US" dirty="0">
              <a:effectLst/>
            </a:endParaRPr>
          </a:p>
          <a:p>
            <a:endParaRPr lang="en-US" dirty="0"/>
          </a:p>
        </p:txBody>
      </p:sp>
    </p:spTree>
    <p:extLst>
      <p:ext uri="{BB962C8B-B14F-4D97-AF65-F5344CB8AC3E}">
        <p14:creationId xmlns:p14="http://schemas.microsoft.com/office/powerpoint/2010/main" val="923457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Educate parents- Hastings MEP</a:t>
            </a:r>
            <a:endParaRPr lang="en-US" dirty="0"/>
          </a:p>
        </p:txBody>
      </p:sp>
      <p:sp>
        <p:nvSpPr>
          <p:cNvPr id="3" name="Content Placeholder 2"/>
          <p:cNvSpPr>
            <a:spLocks noGrp="1"/>
          </p:cNvSpPr>
          <p:nvPr>
            <p:ph idx="1"/>
          </p:nvPr>
        </p:nvSpPr>
        <p:spPr>
          <a:xfrm>
            <a:off x="1141413" y="2609125"/>
            <a:ext cx="9905998" cy="3664353"/>
          </a:xfrm>
        </p:spPr>
        <p:txBody>
          <a:bodyPr>
            <a:normAutofit/>
          </a:bodyPr>
          <a:lstStyle/>
          <a:p>
            <a:pPr lvl="0"/>
            <a:r>
              <a:rPr lang="en-US" dirty="0">
                <a:effectLst/>
              </a:rPr>
              <a:t>Educate parents regarding the working of the school system</a:t>
            </a:r>
          </a:p>
          <a:p>
            <a:pPr lvl="1"/>
            <a:r>
              <a:rPr lang="en-US" dirty="0">
                <a:effectLst/>
              </a:rPr>
              <a:t>Many parents have limited </a:t>
            </a:r>
            <a:r>
              <a:rPr lang="en-US" dirty="0" smtClean="0">
                <a:effectLst/>
              </a:rPr>
              <a:t>education.</a:t>
            </a:r>
            <a:endParaRPr lang="en-US" dirty="0">
              <a:effectLst/>
            </a:endParaRPr>
          </a:p>
          <a:p>
            <a:pPr lvl="1"/>
            <a:r>
              <a:rPr lang="en-US" dirty="0">
                <a:effectLst/>
              </a:rPr>
              <a:t>They need to understand that the student has to pass the class to get </a:t>
            </a:r>
            <a:r>
              <a:rPr lang="en-US" dirty="0" smtClean="0">
                <a:effectLst/>
              </a:rPr>
              <a:t>credit.</a:t>
            </a:r>
            <a:endParaRPr lang="en-US" dirty="0">
              <a:effectLst/>
            </a:endParaRPr>
          </a:p>
          <a:p>
            <a:pPr lvl="1"/>
            <a:r>
              <a:rPr lang="en-US" dirty="0">
                <a:effectLst/>
              </a:rPr>
              <a:t>In order to graduate there are required classes, and required number of credits.</a:t>
            </a:r>
          </a:p>
          <a:p>
            <a:pPr lvl="1"/>
            <a:r>
              <a:rPr lang="en-US" dirty="0">
                <a:effectLst/>
              </a:rPr>
              <a:t>The student needs to go to school!!</a:t>
            </a:r>
          </a:p>
          <a:p>
            <a:pPr lvl="1"/>
            <a:r>
              <a:rPr lang="en-US" u="sng" dirty="0">
                <a:effectLst/>
              </a:rPr>
              <a:t>School needs to be a priority</a:t>
            </a:r>
            <a:r>
              <a:rPr lang="en-US" dirty="0">
                <a:effectLst/>
              </a:rPr>
              <a:t>.  Parents should not take kids out of school for vacations unless they really have to.</a:t>
            </a:r>
          </a:p>
          <a:p>
            <a:pPr lvl="1"/>
            <a:r>
              <a:rPr lang="en-US" dirty="0">
                <a:effectLst/>
              </a:rPr>
              <a:t>We get parents that are asking questions about college and they have no idea that their child might not graduate from high </a:t>
            </a:r>
            <a:r>
              <a:rPr lang="en-US" dirty="0" smtClean="0">
                <a:effectLst/>
              </a:rPr>
              <a:t>school due to failing classes.</a:t>
            </a:r>
            <a:endParaRPr lang="en-US" dirty="0">
              <a:effectLst/>
            </a:endParaRPr>
          </a:p>
          <a:p>
            <a:endParaRPr lang="en-US" dirty="0"/>
          </a:p>
        </p:txBody>
      </p:sp>
    </p:spTree>
    <p:extLst>
      <p:ext uri="{BB962C8B-B14F-4D97-AF65-F5344CB8AC3E}">
        <p14:creationId xmlns:p14="http://schemas.microsoft.com/office/powerpoint/2010/main" val="919589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graduation is important</a:t>
            </a:r>
            <a:endParaRPr lang="en-US" dirty="0"/>
          </a:p>
        </p:txBody>
      </p:sp>
      <p:sp>
        <p:nvSpPr>
          <p:cNvPr id="3" name="Content Placeholder 2"/>
          <p:cNvSpPr>
            <a:spLocks noGrp="1"/>
          </p:cNvSpPr>
          <p:nvPr>
            <p:ph idx="1"/>
          </p:nvPr>
        </p:nvSpPr>
        <p:spPr/>
        <p:txBody>
          <a:bodyPr>
            <a:normAutofit/>
          </a:bodyPr>
          <a:lstStyle/>
          <a:p>
            <a:pPr lvl="1"/>
            <a:r>
              <a:rPr lang="en-US" dirty="0">
                <a:effectLst/>
              </a:rPr>
              <a:t>High school is the </a:t>
            </a:r>
            <a:r>
              <a:rPr lang="en-US" u="sng" dirty="0">
                <a:effectLst/>
              </a:rPr>
              <a:t>easiest</a:t>
            </a:r>
            <a:r>
              <a:rPr lang="en-US" dirty="0">
                <a:effectLst/>
              </a:rPr>
              <a:t> time to complete the high school </a:t>
            </a:r>
            <a:r>
              <a:rPr lang="en-US" dirty="0" smtClean="0">
                <a:effectLst/>
              </a:rPr>
              <a:t>diploma.</a:t>
            </a:r>
            <a:endParaRPr lang="en-US" dirty="0">
              <a:effectLst/>
            </a:endParaRPr>
          </a:p>
          <a:p>
            <a:pPr lvl="1"/>
            <a:r>
              <a:rPr lang="en-US" dirty="0">
                <a:effectLst/>
              </a:rPr>
              <a:t>Once it is earned, it won’t be taken away.</a:t>
            </a:r>
          </a:p>
          <a:p>
            <a:pPr lvl="1"/>
            <a:r>
              <a:rPr lang="en-US" dirty="0">
                <a:effectLst/>
              </a:rPr>
              <a:t>The GED is VERY difficult to complete now.</a:t>
            </a:r>
          </a:p>
          <a:p>
            <a:pPr lvl="1"/>
            <a:r>
              <a:rPr lang="en-US" dirty="0">
                <a:effectLst/>
              </a:rPr>
              <a:t>A high school diploma is required for most jobs, even for full time at </a:t>
            </a:r>
            <a:r>
              <a:rPr lang="en-US" dirty="0" smtClean="0">
                <a:effectLst/>
              </a:rPr>
              <a:t>many McDonalds </a:t>
            </a:r>
            <a:r>
              <a:rPr lang="en-US" dirty="0">
                <a:effectLst/>
              </a:rPr>
              <a:t>and most jobs in factories.</a:t>
            </a:r>
          </a:p>
          <a:p>
            <a:endParaRPr lang="en-US" dirty="0"/>
          </a:p>
        </p:txBody>
      </p:sp>
    </p:spTree>
    <p:extLst>
      <p:ext uri="{BB962C8B-B14F-4D97-AF65-F5344CB8AC3E}">
        <p14:creationId xmlns:p14="http://schemas.microsoft.com/office/powerpoint/2010/main" val="2353409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visits- Hastings MEP</a:t>
            </a:r>
            <a:endParaRPr lang="en-US" dirty="0"/>
          </a:p>
        </p:txBody>
      </p:sp>
      <p:sp>
        <p:nvSpPr>
          <p:cNvPr id="3" name="Content Placeholder 2"/>
          <p:cNvSpPr>
            <a:spLocks noGrp="1"/>
          </p:cNvSpPr>
          <p:nvPr>
            <p:ph idx="1"/>
          </p:nvPr>
        </p:nvSpPr>
        <p:spPr>
          <a:xfrm>
            <a:off x="1141413" y="2514601"/>
            <a:ext cx="9905998" cy="4006970"/>
          </a:xfrm>
        </p:spPr>
        <p:txBody>
          <a:bodyPr>
            <a:normAutofit fontScale="92500" lnSpcReduction="10000"/>
          </a:bodyPr>
          <a:lstStyle/>
          <a:p>
            <a:r>
              <a:rPr lang="en-US" dirty="0" smtClean="0"/>
              <a:t>Anytime we get a new </a:t>
            </a:r>
            <a:r>
              <a:rPr lang="en-US" dirty="0" err="1" smtClean="0"/>
              <a:t>coe</a:t>
            </a:r>
            <a:r>
              <a:rPr lang="en-US" dirty="0" smtClean="0"/>
              <a:t> a home visit is completed immediately. We try to do a home visit within a few days to a week. </a:t>
            </a:r>
          </a:p>
          <a:p>
            <a:r>
              <a:rPr lang="en-US" dirty="0" smtClean="0"/>
              <a:t>Often times, before a home visit, the parent liaisons </a:t>
            </a:r>
            <a:r>
              <a:rPr lang="en-US" dirty="0">
                <a:effectLst/>
              </a:rPr>
              <a:t>will </a:t>
            </a:r>
            <a:r>
              <a:rPr lang="en-US" dirty="0" smtClean="0">
                <a:effectLst/>
              </a:rPr>
              <a:t>check </a:t>
            </a:r>
            <a:r>
              <a:rPr lang="en-US" dirty="0">
                <a:effectLst/>
              </a:rPr>
              <a:t>students’ </a:t>
            </a:r>
            <a:r>
              <a:rPr lang="en-US" dirty="0" smtClean="0">
                <a:effectLst/>
              </a:rPr>
              <a:t>grades </a:t>
            </a:r>
            <a:r>
              <a:rPr lang="en-US" dirty="0">
                <a:effectLst/>
              </a:rPr>
              <a:t>and take a copy to share with the parents</a:t>
            </a:r>
            <a:r>
              <a:rPr lang="en-US" dirty="0" smtClean="0">
                <a:effectLst/>
              </a:rPr>
              <a:t>.</a:t>
            </a:r>
            <a:endParaRPr lang="en-US" dirty="0" smtClean="0"/>
          </a:p>
          <a:p>
            <a:r>
              <a:rPr lang="en-US" dirty="0" smtClean="0"/>
              <a:t>Tiered home visit system- A tiered system is used so that more attention is given to higher risk students/families. </a:t>
            </a:r>
          </a:p>
          <a:p>
            <a:pPr lvl="1"/>
            <a:r>
              <a:rPr lang="en-US" dirty="0" smtClean="0"/>
              <a:t>Tier 1- 2 home visits a year </a:t>
            </a:r>
          </a:p>
          <a:p>
            <a:pPr lvl="1"/>
            <a:r>
              <a:rPr lang="en-US" dirty="0" smtClean="0"/>
              <a:t>Tier 2-  2 home visits per year and bi-monthly contacts. These contacts may be home visits or phone calls based on the families needs and accessibility. </a:t>
            </a:r>
          </a:p>
          <a:p>
            <a:pPr lvl="2"/>
            <a:r>
              <a:rPr lang="en-US" dirty="0" smtClean="0"/>
              <a:t>Tier 2 are the highest needs families and students. </a:t>
            </a:r>
            <a:r>
              <a:rPr lang="en-US" dirty="0" smtClean="0">
                <a:effectLst/>
              </a:rPr>
              <a:t>This </a:t>
            </a:r>
            <a:r>
              <a:rPr lang="en-US" dirty="0">
                <a:effectLst/>
              </a:rPr>
              <a:t>may be based on the family needs, life changes (loss of job, homelessness, immigration issues, poor student grades). This will also includes families who have a child who is a Senior in High School. Families with a High School Senior will receive more frequent contacts to ensure that MEP is helping to ensure successful high school graduation. </a:t>
            </a:r>
          </a:p>
        </p:txBody>
      </p:sp>
    </p:spTree>
    <p:extLst>
      <p:ext uri="{BB962C8B-B14F-4D97-AF65-F5344CB8AC3E}">
        <p14:creationId xmlns:p14="http://schemas.microsoft.com/office/powerpoint/2010/main" val="3063894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Jr./sr. night- Hastings MEP</a:t>
            </a:r>
            <a:endParaRPr lang="en-US" dirty="0"/>
          </a:p>
        </p:txBody>
      </p:sp>
      <p:sp>
        <p:nvSpPr>
          <p:cNvPr id="3" name="Content Placeholder 2"/>
          <p:cNvSpPr>
            <a:spLocks noGrp="1"/>
          </p:cNvSpPr>
          <p:nvPr>
            <p:ph idx="1"/>
          </p:nvPr>
        </p:nvSpPr>
        <p:spPr/>
        <p:txBody>
          <a:bodyPr>
            <a:normAutofit/>
          </a:bodyPr>
          <a:lstStyle/>
          <a:p>
            <a:r>
              <a:rPr lang="en-US" dirty="0" smtClean="0"/>
              <a:t>We held this event in November 2018. We invited all junior and senior </a:t>
            </a:r>
            <a:r>
              <a:rPr lang="en-US" dirty="0" err="1" smtClean="0"/>
              <a:t>mep</a:t>
            </a:r>
            <a:r>
              <a:rPr lang="en-US" dirty="0" smtClean="0"/>
              <a:t> students and their parents. </a:t>
            </a:r>
          </a:p>
          <a:p>
            <a:r>
              <a:rPr lang="en-US" dirty="0" smtClean="0"/>
              <a:t>Central community college presented on the different programs they have available. </a:t>
            </a:r>
          </a:p>
          <a:p>
            <a:r>
              <a:rPr lang="en-US" dirty="0" smtClean="0"/>
              <a:t>A representative from CCC’s financial aid  office presented on applying for financial aid, guidelines, limitations, etc. </a:t>
            </a:r>
          </a:p>
          <a:p>
            <a:r>
              <a:rPr lang="en-US" dirty="0" smtClean="0"/>
              <a:t>Parents and students had times to ask questions.</a:t>
            </a:r>
          </a:p>
          <a:p>
            <a:r>
              <a:rPr lang="en-US" dirty="0" smtClean="0"/>
              <a:t>Proteus has come to present about their program. </a:t>
            </a:r>
          </a:p>
        </p:txBody>
      </p:sp>
    </p:spTree>
    <p:extLst>
      <p:ext uri="{BB962C8B-B14F-4D97-AF65-F5344CB8AC3E}">
        <p14:creationId xmlns:p14="http://schemas.microsoft.com/office/powerpoint/2010/main" val="1681571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Counties we serve--MEP</a:t>
            </a:r>
            <a:endParaRPr lang="en-US" dirty="0"/>
          </a:p>
        </p:txBody>
      </p:sp>
      <p:sp>
        <p:nvSpPr>
          <p:cNvPr id="3" name="Content Placeholder 2"/>
          <p:cNvSpPr>
            <a:spLocks noGrp="1"/>
          </p:cNvSpPr>
          <p:nvPr>
            <p:ph idx="1"/>
          </p:nvPr>
        </p:nvSpPr>
        <p:spPr>
          <a:xfrm>
            <a:off x="1141413" y="2514600"/>
            <a:ext cx="9905998" cy="3124201"/>
          </a:xfrm>
        </p:spPr>
        <p:txBody>
          <a:bodyPr>
            <a:normAutofit/>
          </a:bodyPr>
          <a:lstStyle/>
          <a:p>
            <a:r>
              <a:rPr lang="en-US" dirty="0" smtClean="0"/>
              <a:t>Adams</a:t>
            </a:r>
          </a:p>
          <a:p>
            <a:r>
              <a:rPr lang="en-US" dirty="0"/>
              <a:t>C</a:t>
            </a:r>
            <a:r>
              <a:rPr lang="en-US" dirty="0" smtClean="0"/>
              <a:t>lay</a:t>
            </a:r>
          </a:p>
          <a:p>
            <a:r>
              <a:rPr lang="en-US" dirty="0" smtClean="0"/>
              <a:t>Webster</a:t>
            </a:r>
            <a:endParaRPr lang="en-US" dirty="0"/>
          </a:p>
          <a:p>
            <a:r>
              <a:rPr lang="en-US" dirty="0" smtClean="0"/>
              <a:t>Nuckolls</a:t>
            </a:r>
          </a:p>
          <a:p>
            <a:r>
              <a:rPr lang="en-US" dirty="0"/>
              <a:t>F</a:t>
            </a:r>
            <a:r>
              <a:rPr lang="en-US" dirty="0" smtClean="0"/>
              <a:t>ranklin</a:t>
            </a:r>
          </a:p>
          <a:p>
            <a:r>
              <a:rPr lang="en-US" dirty="0" smtClean="0"/>
              <a:t>(Doniphan - Hall County)</a:t>
            </a:r>
            <a:endParaRPr lang="en-US" dirty="0"/>
          </a:p>
        </p:txBody>
      </p:sp>
    </p:spTree>
    <p:extLst>
      <p:ext uri="{BB962C8B-B14F-4D97-AF65-F5344CB8AC3E}">
        <p14:creationId xmlns:p14="http://schemas.microsoft.com/office/powerpoint/2010/main" val="2648252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Proteus</a:t>
            </a:r>
            <a:r>
              <a:rPr lang="en-US" dirty="0"/>
              <a:t> </a:t>
            </a:r>
            <a:r>
              <a:rPr lang="en-US" dirty="0" smtClean="0"/>
              <a:t>Youth Elements	</a:t>
            </a:r>
            <a:endParaRPr lang="en-US" dirty="0"/>
          </a:p>
        </p:txBody>
      </p:sp>
      <p:sp>
        <p:nvSpPr>
          <p:cNvPr id="3" name="Content Placeholder 2"/>
          <p:cNvSpPr>
            <a:spLocks noGrp="1"/>
          </p:cNvSpPr>
          <p:nvPr>
            <p:ph idx="1"/>
          </p:nvPr>
        </p:nvSpPr>
        <p:spPr/>
        <p:txBody>
          <a:bodyPr/>
          <a:lstStyle/>
          <a:p>
            <a:r>
              <a:rPr lang="en-US" dirty="0" smtClean="0"/>
              <a:t>Tutoring, study skills training, instruction and evidence-based dropout prevention and recovery strategies that lead to completion of the requirements for a secondary school diploma or its recognized equivalent. </a:t>
            </a:r>
          </a:p>
          <a:p>
            <a:endParaRPr lang="en-US" dirty="0"/>
          </a:p>
          <a:p>
            <a:endParaRPr lang="en-US" dirty="0" smtClean="0"/>
          </a:p>
          <a:p>
            <a:r>
              <a:rPr lang="en-US" dirty="0" smtClean="0"/>
              <a:t>Alternative secondary school services, or dropout recovery services, as appropriate.</a:t>
            </a:r>
          </a:p>
          <a:p>
            <a:pPr marL="0" indent="0">
              <a:buNone/>
            </a:pPr>
            <a:endParaRPr lang="en-US" dirty="0"/>
          </a:p>
        </p:txBody>
      </p:sp>
    </p:spTree>
    <p:extLst>
      <p:ext uri="{BB962C8B-B14F-4D97-AF65-F5344CB8AC3E}">
        <p14:creationId xmlns:p14="http://schemas.microsoft.com/office/powerpoint/2010/main" val="4038279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Proteus Youth Elements</a:t>
            </a:r>
            <a:endParaRPr lang="en-US" dirty="0"/>
          </a:p>
        </p:txBody>
      </p:sp>
      <p:sp>
        <p:nvSpPr>
          <p:cNvPr id="3" name="Content Placeholder 2"/>
          <p:cNvSpPr>
            <a:spLocks noGrp="1"/>
          </p:cNvSpPr>
          <p:nvPr>
            <p:ph idx="1"/>
          </p:nvPr>
        </p:nvSpPr>
        <p:spPr/>
        <p:txBody>
          <a:bodyPr/>
          <a:lstStyle/>
          <a:p>
            <a:r>
              <a:rPr lang="en-US" dirty="0" smtClean="0"/>
              <a:t>Paid and unpaid work experiences that have academic and occupational education as a component of the work experience, which may include the following types of work experiences:</a:t>
            </a:r>
          </a:p>
          <a:p>
            <a:pPr marL="0" indent="0">
              <a:buNone/>
            </a:pPr>
            <a:r>
              <a:rPr lang="en-US" dirty="0" smtClean="0"/>
              <a:t>(</a:t>
            </a:r>
            <a:r>
              <a:rPr lang="en-US" dirty="0" err="1" smtClean="0"/>
              <a:t>i</a:t>
            </a:r>
            <a:r>
              <a:rPr lang="en-US" dirty="0" smtClean="0"/>
              <a:t>)summer employment opportunities;</a:t>
            </a:r>
          </a:p>
          <a:p>
            <a:pPr marL="0" indent="0">
              <a:buNone/>
            </a:pPr>
            <a:r>
              <a:rPr lang="en-US" dirty="0" smtClean="0"/>
              <a:t>(ii)pre-apprenticeship programs;</a:t>
            </a:r>
          </a:p>
          <a:p>
            <a:pPr marL="0" indent="0">
              <a:buNone/>
            </a:pPr>
            <a:r>
              <a:rPr lang="en-US" dirty="0" smtClean="0"/>
              <a:t>(iii)Internships and job shadowing; and</a:t>
            </a:r>
          </a:p>
          <a:p>
            <a:pPr marL="0" indent="0">
              <a:buNone/>
            </a:pPr>
            <a:r>
              <a:rPr lang="en-US" dirty="0" smtClean="0"/>
              <a:t>(iv) on-the-job training opportunities</a:t>
            </a:r>
            <a:endParaRPr lang="en-US" dirty="0"/>
          </a:p>
        </p:txBody>
      </p:sp>
    </p:spTree>
    <p:extLst>
      <p:ext uri="{BB962C8B-B14F-4D97-AF65-F5344CB8AC3E}">
        <p14:creationId xmlns:p14="http://schemas.microsoft.com/office/powerpoint/2010/main" val="4081942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Proteus Youth Elements	</a:t>
            </a:r>
            <a:endParaRPr lang="en-US" dirty="0"/>
          </a:p>
        </p:txBody>
      </p:sp>
      <p:sp>
        <p:nvSpPr>
          <p:cNvPr id="3" name="Content Placeholder 2"/>
          <p:cNvSpPr>
            <a:spLocks noGrp="1"/>
          </p:cNvSpPr>
          <p:nvPr>
            <p:ph idx="1"/>
          </p:nvPr>
        </p:nvSpPr>
        <p:spPr/>
        <p:txBody>
          <a:bodyPr/>
          <a:lstStyle/>
          <a:p>
            <a:r>
              <a:rPr lang="en-US" dirty="0" smtClean="0"/>
              <a:t>Occupational skill training, which includes priority consideration for training programs that lead to recognized post-secondary credentials that align with in-demand industry sectors or occupations in the local area involved.</a:t>
            </a:r>
          </a:p>
          <a:p>
            <a:endParaRPr lang="en-US" dirty="0" smtClean="0"/>
          </a:p>
          <a:p>
            <a:r>
              <a:rPr lang="en-US" dirty="0" smtClean="0"/>
              <a:t>Education offered concurrently with and in the same context as workforce preparation activities and training for a specific occupation or occupational cluster.</a:t>
            </a:r>
            <a:endParaRPr lang="en-US" dirty="0"/>
          </a:p>
        </p:txBody>
      </p:sp>
    </p:spTree>
    <p:extLst>
      <p:ext uri="{BB962C8B-B14F-4D97-AF65-F5344CB8AC3E}">
        <p14:creationId xmlns:p14="http://schemas.microsoft.com/office/powerpoint/2010/main" val="4220403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Proteus Youth Elements	</a:t>
            </a:r>
            <a:endParaRPr lang="en-US" dirty="0"/>
          </a:p>
        </p:txBody>
      </p:sp>
      <p:sp>
        <p:nvSpPr>
          <p:cNvPr id="3" name="Content Placeholder 2"/>
          <p:cNvSpPr>
            <a:spLocks noGrp="1"/>
          </p:cNvSpPr>
          <p:nvPr>
            <p:ph idx="1"/>
          </p:nvPr>
        </p:nvSpPr>
        <p:spPr/>
        <p:txBody>
          <a:bodyPr/>
          <a:lstStyle/>
          <a:p>
            <a:r>
              <a:rPr lang="en-US" dirty="0" smtClean="0"/>
              <a:t>Leadership development opportunities, including community service and peer centered activities encouraging responsibility and other positive social and civic behaviors.</a:t>
            </a:r>
          </a:p>
          <a:p>
            <a:r>
              <a:rPr lang="en-US" dirty="0" smtClean="0"/>
              <a:t>Support services</a:t>
            </a:r>
          </a:p>
          <a:p>
            <a:r>
              <a:rPr lang="en-US" dirty="0" smtClean="0"/>
              <a:t>Adult mentoring for a duration of at least 12 months after the completion of participation.</a:t>
            </a:r>
          </a:p>
          <a:p>
            <a:r>
              <a:rPr lang="en-US" dirty="0" smtClean="0"/>
              <a:t>Follow-ups services for not less than 12 months </a:t>
            </a:r>
            <a:r>
              <a:rPr lang="en-US" dirty="0" err="1" smtClean="0"/>
              <a:t>afther</a:t>
            </a:r>
            <a:r>
              <a:rPr lang="en-US" dirty="0" smtClean="0"/>
              <a:t> the completion of participation.</a:t>
            </a:r>
            <a:endParaRPr lang="en-US" dirty="0"/>
          </a:p>
        </p:txBody>
      </p:sp>
    </p:spTree>
    <p:extLst>
      <p:ext uri="{BB962C8B-B14F-4D97-AF65-F5344CB8AC3E}">
        <p14:creationId xmlns:p14="http://schemas.microsoft.com/office/powerpoint/2010/main" val="2218089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Proteus Youth Elements	</a:t>
            </a:r>
            <a:endParaRPr lang="en-US" dirty="0"/>
          </a:p>
        </p:txBody>
      </p:sp>
      <p:sp>
        <p:nvSpPr>
          <p:cNvPr id="3" name="Content Placeholder 2"/>
          <p:cNvSpPr>
            <a:spLocks noGrp="1"/>
          </p:cNvSpPr>
          <p:nvPr>
            <p:ph idx="1"/>
          </p:nvPr>
        </p:nvSpPr>
        <p:spPr/>
        <p:txBody>
          <a:bodyPr>
            <a:normAutofit lnSpcReduction="10000"/>
          </a:bodyPr>
          <a:lstStyle/>
          <a:p>
            <a:r>
              <a:rPr lang="en-US" dirty="0" smtClean="0"/>
              <a:t>Comprehensive guidance and counseling, which may include drug and alcohol abuse counseling, as well as referrals to counseling, as appropriate to the needs of the individual youth. </a:t>
            </a:r>
          </a:p>
          <a:p>
            <a:r>
              <a:rPr lang="en-US" dirty="0" smtClean="0"/>
              <a:t>Financial literacy education.</a:t>
            </a:r>
          </a:p>
          <a:p>
            <a:r>
              <a:rPr lang="en-US" dirty="0" smtClean="0"/>
              <a:t>Entrepreneurial skills training.</a:t>
            </a:r>
          </a:p>
          <a:p>
            <a:r>
              <a:rPr lang="en-US" dirty="0" smtClean="0"/>
              <a:t>Services that provide labor market and employment information about in-demand industry sectors or occupations available in the local area.</a:t>
            </a:r>
          </a:p>
          <a:p>
            <a:r>
              <a:rPr lang="en-US" dirty="0" smtClean="0"/>
              <a:t>Activities that help youth prepare for and transition to post-secondary education and training.</a:t>
            </a:r>
          </a:p>
          <a:p>
            <a:endParaRPr lang="en-US" dirty="0"/>
          </a:p>
        </p:txBody>
      </p:sp>
    </p:spTree>
    <p:extLst>
      <p:ext uri="{BB962C8B-B14F-4D97-AF65-F5344CB8AC3E}">
        <p14:creationId xmlns:p14="http://schemas.microsoft.com/office/powerpoint/2010/main" val="4131622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Proteus Youth Elements</a:t>
            </a:r>
            <a:endParaRPr lang="en-US" dirty="0"/>
          </a:p>
        </p:txBody>
      </p:sp>
      <p:sp>
        <p:nvSpPr>
          <p:cNvPr id="3" name="Content Placeholder 2"/>
          <p:cNvSpPr>
            <a:spLocks noGrp="1"/>
          </p:cNvSpPr>
          <p:nvPr>
            <p:ph idx="1"/>
          </p:nvPr>
        </p:nvSpPr>
        <p:spPr/>
        <p:txBody>
          <a:bodyPr/>
          <a:lstStyle/>
          <a:p>
            <a:r>
              <a:rPr lang="en-US" dirty="0" smtClean="0"/>
              <a:t>Michael Morales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1641" y="2195512"/>
            <a:ext cx="3777242" cy="3863456"/>
          </a:xfrm>
          <a:prstGeom prst="rect">
            <a:avLst/>
          </a:prstGeom>
        </p:spPr>
      </p:pic>
    </p:spTree>
    <p:extLst>
      <p:ext uri="{BB962C8B-B14F-4D97-AF65-F5344CB8AC3E}">
        <p14:creationId xmlns:p14="http://schemas.microsoft.com/office/powerpoint/2010/main" val="215011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what you do…..</a:t>
            </a:r>
            <a:endParaRPr lang="en-US" dirty="0"/>
          </a:p>
        </p:txBody>
      </p:sp>
      <p:sp>
        <p:nvSpPr>
          <p:cNvPr id="3" name="Content Placeholder 2"/>
          <p:cNvSpPr>
            <a:spLocks noGrp="1"/>
          </p:cNvSpPr>
          <p:nvPr>
            <p:ph idx="1"/>
          </p:nvPr>
        </p:nvSpPr>
        <p:spPr/>
        <p:txBody>
          <a:bodyPr/>
          <a:lstStyle/>
          <a:p>
            <a:r>
              <a:rPr lang="en-US" dirty="0" smtClean="0"/>
              <a:t>Tell us what services your project provides to high school students</a:t>
            </a:r>
            <a:endParaRPr lang="en-US" dirty="0"/>
          </a:p>
        </p:txBody>
      </p:sp>
    </p:spTree>
    <p:extLst>
      <p:ext uri="{BB962C8B-B14F-4D97-AF65-F5344CB8AC3E}">
        <p14:creationId xmlns:p14="http://schemas.microsoft.com/office/powerpoint/2010/main" val="5117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numbers-MEP</a:t>
            </a:r>
            <a:endParaRPr lang="en-US" dirty="0"/>
          </a:p>
        </p:txBody>
      </p:sp>
      <p:sp>
        <p:nvSpPr>
          <p:cNvPr id="5" name="Content Placeholder 4"/>
          <p:cNvSpPr>
            <a:spLocks noGrp="1"/>
          </p:cNvSpPr>
          <p:nvPr>
            <p:ph idx="1"/>
          </p:nvPr>
        </p:nvSpPr>
        <p:spPr>
          <a:xfrm>
            <a:off x="1141413" y="2666999"/>
            <a:ext cx="9905998" cy="3492261"/>
          </a:xfrm>
        </p:spPr>
        <p:txBody>
          <a:bodyPr>
            <a:normAutofit/>
          </a:bodyPr>
          <a:lstStyle/>
          <a:p>
            <a:pPr marL="1828800" lvl="4" indent="0">
              <a:buNone/>
            </a:pPr>
            <a:r>
              <a:rPr lang="en-US" dirty="0" smtClean="0"/>
              <a:t>       </a:t>
            </a:r>
            <a:r>
              <a:rPr lang="en-US" sz="1600" u="sng" dirty="0" smtClean="0"/>
              <a:t>Regular Year</a:t>
            </a:r>
            <a:r>
              <a:rPr lang="en-US" sz="1600" dirty="0" smtClean="0"/>
              <a:t>					</a:t>
            </a:r>
            <a:r>
              <a:rPr lang="en-US" sz="1600" u="sng" dirty="0" smtClean="0"/>
              <a:t>Summer</a:t>
            </a:r>
          </a:p>
          <a:p>
            <a:r>
              <a:rPr lang="en-US" dirty="0" smtClean="0"/>
              <a:t>2012-2013:		285				               132</a:t>
            </a:r>
          </a:p>
          <a:p>
            <a:r>
              <a:rPr lang="en-US" dirty="0" smtClean="0"/>
              <a:t>2013-2014:		261					</a:t>
            </a:r>
            <a:r>
              <a:rPr lang="en-US" dirty="0"/>
              <a:t> </a:t>
            </a:r>
            <a:r>
              <a:rPr lang="en-US" dirty="0" smtClean="0"/>
              <a:t>      92</a:t>
            </a:r>
          </a:p>
          <a:p>
            <a:r>
              <a:rPr lang="en-US" dirty="0" smtClean="0"/>
              <a:t>2014-2015:		301				</a:t>
            </a:r>
            <a:r>
              <a:rPr lang="en-US" dirty="0"/>
              <a:t> </a:t>
            </a:r>
            <a:r>
              <a:rPr lang="en-US" dirty="0" smtClean="0"/>
              <a:t>               131</a:t>
            </a:r>
          </a:p>
          <a:p>
            <a:r>
              <a:rPr lang="en-US" dirty="0" smtClean="0"/>
              <a:t>2015-2016:		322					</a:t>
            </a:r>
            <a:r>
              <a:rPr lang="en-US" dirty="0"/>
              <a:t> </a:t>
            </a:r>
            <a:r>
              <a:rPr lang="en-US" dirty="0" smtClean="0"/>
              <a:t>     144</a:t>
            </a:r>
          </a:p>
          <a:p>
            <a:r>
              <a:rPr lang="en-US" dirty="0" smtClean="0"/>
              <a:t>2016-2017:		341					</a:t>
            </a:r>
            <a:r>
              <a:rPr lang="en-US" dirty="0"/>
              <a:t> </a:t>
            </a:r>
            <a:r>
              <a:rPr lang="en-US" dirty="0" smtClean="0"/>
              <a:t>     165</a:t>
            </a:r>
          </a:p>
          <a:p>
            <a:r>
              <a:rPr lang="en-US" dirty="0" smtClean="0"/>
              <a:t>2017-2018: </a:t>
            </a:r>
            <a:r>
              <a:rPr lang="en-US" dirty="0"/>
              <a:t> </a:t>
            </a:r>
            <a:r>
              <a:rPr lang="en-US" dirty="0" smtClean="0"/>
              <a:t>         350 </a:t>
            </a:r>
            <a:r>
              <a:rPr lang="en-US" sz="1200" dirty="0" smtClean="0"/>
              <a:t>(preliminary)</a:t>
            </a:r>
            <a:r>
              <a:rPr lang="en-US" dirty="0" smtClean="0"/>
              <a:t>			                135 </a:t>
            </a:r>
            <a:r>
              <a:rPr lang="en-US" sz="1200" dirty="0" smtClean="0"/>
              <a:t>(preliminary)</a:t>
            </a:r>
            <a:r>
              <a:rPr lang="en-US" dirty="0" smtClean="0"/>
              <a:t>						</a:t>
            </a:r>
          </a:p>
        </p:txBody>
      </p:sp>
    </p:spTree>
    <p:extLst>
      <p:ext uri="{BB962C8B-B14F-4D97-AF65-F5344CB8AC3E}">
        <p14:creationId xmlns:p14="http://schemas.microsoft.com/office/powerpoint/2010/main" val="727381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students</a:t>
            </a:r>
            <a:endParaRPr lang="en-US" dirty="0"/>
          </a:p>
        </p:txBody>
      </p:sp>
      <p:sp>
        <p:nvSpPr>
          <p:cNvPr id="3" name="Content Placeholder 2"/>
          <p:cNvSpPr>
            <a:spLocks noGrp="1"/>
          </p:cNvSpPr>
          <p:nvPr>
            <p:ph idx="1"/>
          </p:nvPr>
        </p:nvSpPr>
        <p:spPr/>
        <p:txBody>
          <a:bodyPr>
            <a:normAutofit/>
          </a:bodyPr>
          <a:lstStyle/>
          <a:p>
            <a:r>
              <a:rPr lang="en-US" dirty="0" smtClean="0"/>
              <a:t>They can be difficult to reach.</a:t>
            </a:r>
          </a:p>
          <a:p>
            <a:r>
              <a:rPr lang="en-US" dirty="0" smtClean="0"/>
              <a:t>Their schedules can be busy (school, activities, work).</a:t>
            </a:r>
          </a:p>
          <a:p>
            <a:r>
              <a:rPr lang="en-US" dirty="0" smtClean="0"/>
              <a:t>They can be unmotivated.</a:t>
            </a:r>
          </a:p>
          <a:p>
            <a:r>
              <a:rPr lang="en-US" dirty="0" smtClean="0"/>
              <a:t>They may be lacking skills, particularly writing and math.</a:t>
            </a:r>
          </a:p>
          <a:p>
            <a:r>
              <a:rPr lang="en-US" dirty="0" smtClean="0"/>
              <a:t>Limited family support .</a:t>
            </a:r>
          </a:p>
          <a:p>
            <a:pPr lvl="1"/>
            <a:r>
              <a:rPr lang="en-US" dirty="0" smtClean="0"/>
              <a:t>This could be due to parents working, being absent in their children’s lives, or just not having their own knowledge of the importance of education or how to apply to college.</a:t>
            </a:r>
            <a:endParaRPr lang="en-US" dirty="0"/>
          </a:p>
        </p:txBody>
      </p:sp>
    </p:spTree>
    <p:extLst>
      <p:ext uri="{BB962C8B-B14F-4D97-AF65-F5344CB8AC3E}">
        <p14:creationId xmlns:p14="http://schemas.microsoft.com/office/powerpoint/2010/main" val="736902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found high schoolers need</a:t>
            </a:r>
            <a:endParaRPr lang="en-US" dirty="0"/>
          </a:p>
        </p:txBody>
      </p:sp>
      <p:sp>
        <p:nvSpPr>
          <p:cNvPr id="3" name="Content Placeholder 2"/>
          <p:cNvSpPr>
            <a:spLocks noGrp="1"/>
          </p:cNvSpPr>
          <p:nvPr>
            <p:ph idx="1"/>
          </p:nvPr>
        </p:nvSpPr>
        <p:spPr/>
        <p:txBody>
          <a:bodyPr/>
          <a:lstStyle/>
          <a:p>
            <a:r>
              <a:rPr lang="en-US" dirty="0" smtClean="0"/>
              <a:t>Instructional support</a:t>
            </a:r>
          </a:p>
          <a:p>
            <a:r>
              <a:rPr lang="en-US" dirty="0" smtClean="0"/>
              <a:t>Mentors/guidance</a:t>
            </a:r>
          </a:p>
          <a:p>
            <a:r>
              <a:rPr lang="en-US" dirty="0" smtClean="0"/>
              <a:t>Career planning</a:t>
            </a:r>
          </a:p>
          <a:p>
            <a:r>
              <a:rPr lang="en-US" dirty="0" smtClean="0"/>
              <a:t>Help with college planning</a:t>
            </a:r>
          </a:p>
          <a:p>
            <a:pPr lvl="1"/>
            <a:r>
              <a:rPr lang="en-US" dirty="0" smtClean="0"/>
              <a:t>Applications, </a:t>
            </a:r>
            <a:r>
              <a:rPr lang="en-US" dirty="0" err="1" smtClean="0"/>
              <a:t>fafsa</a:t>
            </a:r>
            <a:r>
              <a:rPr lang="en-US" dirty="0" smtClean="0"/>
              <a:t>, scholarships, essays</a:t>
            </a:r>
          </a:p>
        </p:txBody>
      </p:sp>
    </p:spTree>
    <p:extLst>
      <p:ext uri="{BB962C8B-B14F-4D97-AF65-F5344CB8AC3E}">
        <p14:creationId xmlns:p14="http://schemas.microsoft.com/office/powerpoint/2010/main" val="3988183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MEP-Through the CNA, hearing parent feedback, seeing the need:</a:t>
            </a:r>
          </a:p>
          <a:p>
            <a:pPr lvl="1"/>
            <a:r>
              <a:rPr lang="en-US" dirty="0" smtClean="0"/>
              <a:t>The Hastings Migrant </a:t>
            </a:r>
            <a:r>
              <a:rPr lang="en-US" dirty="0"/>
              <a:t>P</a:t>
            </a:r>
            <a:r>
              <a:rPr lang="en-US" dirty="0" smtClean="0"/>
              <a:t>roject has worked the last few years to increase services to high school students.</a:t>
            </a:r>
          </a:p>
          <a:p>
            <a:endParaRPr lang="en-US" dirty="0"/>
          </a:p>
        </p:txBody>
      </p:sp>
    </p:spTree>
    <p:extLst>
      <p:ext uri="{BB962C8B-B14F-4D97-AF65-F5344CB8AC3E}">
        <p14:creationId xmlns:p14="http://schemas.microsoft.com/office/powerpoint/2010/main" val="1516993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of information</a:t>
            </a:r>
            <a:endParaRPr lang="en-US" dirty="0"/>
          </a:p>
        </p:txBody>
      </p:sp>
      <p:sp>
        <p:nvSpPr>
          <p:cNvPr id="3" name="Content Placeholder 2"/>
          <p:cNvSpPr>
            <a:spLocks noGrp="1"/>
          </p:cNvSpPr>
          <p:nvPr>
            <p:ph idx="1"/>
          </p:nvPr>
        </p:nvSpPr>
        <p:spPr/>
        <p:txBody>
          <a:bodyPr/>
          <a:lstStyle/>
          <a:p>
            <a:r>
              <a:rPr lang="en-US" dirty="0" smtClean="0">
                <a:effectLst/>
              </a:rPr>
              <a:t>Hastings MEP-At </a:t>
            </a:r>
            <a:r>
              <a:rPr lang="en-US" dirty="0">
                <a:effectLst/>
              </a:rPr>
              <a:t>the first home </a:t>
            </a:r>
            <a:r>
              <a:rPr lang="en-US" dirty="0" smtClean="0">
                <a:effectLst/>
              </a:rPr>
              <a:t>visit of the school year, or with a new family, </a:t>
            </a:r>
            <a:r>
              <a:rPr lang="en-US" dirty="0">
                <a:effectLst/>
              </a:rPr>
              <a:t>the parents sign the “Authorization to Release Student Education and Health Record Information.”  This gives us </a:t>
            </a:r>
            <a:r>
              <a:rPr lang="en-US" dirty="0" smtClean="0">
                <a:effectLst/>
              </a:rPr>
              <a:t>parental permission for </a:t>
            </a:r>
            <a:r>
              <a:rPr lang="en-US" dirty="0" err="1" smtClean="0">
                <a:effectLst/>
              </a:rPr>
              <a:t>powerschool</a:t>
            </a:r>
            <a:r>
              <a:rPr lang="en-US" dirty="0" smtClean="0">
                <a:effectLst/>
              </a:rPr>
              <a:t>/infinite </a:t>
            </a:r>
            <a:r>
              <a:rPr lang="en-US" dirty="0">
                <a:effectLst/>
              </a:rPr>
              <a:t>campus </a:t>
            </a:r>
            <a:r>
              <a:rPr lang="en-US" dirty="0" smtClean="0">
                <a:effectLst/>
              </a:rPr>
              <a:t>access </a:t>
            </a:r>
            <a:r>
              <a:rPr lang="en-US" dirty="0">
                <a:effectLst/>
              </a:rPr>
              <a:t>for the few schools that require a release from the parent.  It can also be used to request information from school counselors.</a:t>
            </a:r>
          </a:p>
          <a:p>
            <a:endParaRPr lang="en-US" dirty="0"/>
          </a:p>
        </p:txBody>
      </p:sp>
    </p:spTree>
    <p:extLst>
      <p:ext uri="{BB962C8B-B14F-4D97-AF65-F5344CB8AC3E}">
        <p14:creationId xmlns:p14="http://schemas.microsoft.com/office/powerpoint/2010/main" val="2540780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demographics	</a:t>
            </a:r>
            <a:endParaRPr lang="en-US" dirty="0"/>
          </a:p>
        </p:txBody>
      </p:sp>
      <p:sp>
        <p:nvSpPr>
          <p:cNvPr id="3" name="Content Placeholder 2"/>
          <p:cNvSpPr>
            <a:spLocks noGrp="1"/>
          </p:cNvSpPr>
          <p:nvPr>
            <p:ph idx="1"/>
          </p:nvPr>
        </p:nvSpPr>
        <p:spPr>
          <a:xfrm>
            <a:off x="680321" y="2138465"/>
            <a:ext cx="9613861" cy="3599316"/>
          </a:xfrm>
        </p:spPr>
        <p:txBody>
          <a:bodyPr/>
          <a:lstStyle/>
          <a:p>
            <a:pPr marL="0" indent="0">
              <a:buNone/>
            </a:pPr>
            <a:endParaRPr lang="en-US" dirty="0" smtClean="0"/>
          </a:p>
          <a:p>
            <a:r>
              <a:rPr lang="en-US" dirty="0" smtClean="0"/>
              <a:t>In the last 4 years Hastings MEP has</a:t>
            </a:r>
          </a:p>
          <a:p>
            <a:pPr lvl="1"/>
            <a:r>
              <a:rPr lang="en-US" dirty="0" smtClean="0"/>
              <a:t>Provided 13 Students with credit recovery. </a:t>
            </a:r>
          </a:p>
          <a:p>
            <a:pPr lvl="1"/>
            <a:r>
              <a:rPr lang="en-US" dirty="0"/>
              <a:t>P</a:t>
            </a:r>
            <a:r>
              <a:rPr lang="en-US" dirty="0" smtClean="0"/>
              <a:t>rovided one-on-one tutoring to a number of Seniors who were at-risk of not graduating from high school that year due to their grades.</a:t>
            </a:r>
          </a:p>
          <a:p>
            <a:pPr lvl="1"/>
            <a:r>
              <a:rPr lang="en-US" dirty="0"/>
              <a:t>W</a:t>
            </a:r>
            <a:r>
              <a:rPr lang="en-US" dirty="0" smtClean="0"/>
              <a:t>e have a consistent number of High school students attend summer school.</a:t>
            </a:r>
          </a:p>
          <a:p>
            <a:pPr lvl="1"/>
            <a:endParaRPr lang="en-US" sz="2400" u="sng" dirty="0"/>
          </a:p>
        </p:txBody>
      </p:sp>
    </p:spTree>
    <p:extLst>
      <p:ext uri="{BB962C8B-B14F-4D97-AF65-F5344CB8AC3E}">
        <p14:creationId xmlns:p14="http://schemas.microsoft.com/office/powerpoint/2010/main" val="3281322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recovery </a:t>
            </a:r>
            <a:r>
              <a:rPr lang="en-US" sz="2000" dirty="0" smtClean="0"/>
              <a:t>(In conjunction with public schools)</a:t>
            </a:r>
            <a:endParaRPr lang="en-US" sz="2000" dirty="0"/>
          </a:p>
        </p:txBody>
      </p:sp>
      <p:sp>
        <p:nvSpPr>
          <p:cNvPr id="3" name="Content Placeholder 2"/>
          <p:cNvSpPr>
            <a:spLocks noGrp="1"/>
          </p:cNvSpPr>
          <p:nvPr>
            <p:ph idx="1"/>
          </p:nvPr>
        </p:nvSpPr>
        <p:spPr/>
        <p:txBody>
          <a:bodyPr/>
          <a:lstStyle/>
          <a:p>
            <a:r>
              <a:rPr lang="en-US" dirty="0" smtClean="0"/>
              <a:t>Hastings MEP</a:t>
            </a:r>
          </a:p>
          <a:p>
            <a:pPr lvl="1"/>
            <a:r>
              <a:rPr lang="en-US" dirty="0" smtClean="0"/>
              <a:t>We have provided credit  recovery to migrant high school students during our summer school program. The program varies  by school. Some students use odyssey ware, other students have packets provided by the public schools that they work on during summer school. </a:t>
            </a:r>
          </a:p>
          <a:p>
            <a:pPr lvl="1"/>
            <a:r>
              <a:rPr lang="en-US" dirty="0" smtClean="0"/>
              <a:t>Most students work on credit  recovery for 6 weeks during our summer program. We have had some continue past or start before summer school in order to get their work done. </a:t>
            </a:r>
            <a:endParaRPr lang="en-US" dirty="0"/>
          </a:p>
        </p:txBody>
      </p:sp>
    </p:spTree>
    <p:extLst>
      <p:ext uri="{BB962C8B-B14F-4D97-AF65-F5344CB8AC3E}">
        <p14:creationId xmlns:p14="http://schemas.microsoft.com/office/powerpoint/2010/main" val="3111089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922</TotalTime>
  <Words>1761</Words>
  <Application>Microsoft Office PowerPoint</Application>
  <PresentationFormat>Widescreen</PresentationFormat>
  <Paragraphs>147</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Trebuchet MS</vt:lpstr>
      <vt:lpstr>Berlin</vt:lpstr>
      <vt:lpstr>Services Provided to High School Students</vt:lpstr>
      <vt:lpstr>Counties we serve--MEP</vt:lpstr>
      <vt:lpstr>Project numbers-MEP</vt:lpstr>
      <vt:lpstr>High school students</vt:lpstr>
      <vt:lpstr>What we found high schoolers need</vt:lpstr>
      <vt:lpstr>goals</vt:lpstr>
      <vt:lpstr>Release of information</vt:lpstr>
      <vt:lpstr>Student demographics </vt:lpstr>
      <vt:lpstr>Credit recovery (In conjunction with public schools)</vt:lpstr>
      <vt:lpstr>One-on-one tutoring</vt:lpstr>
      <vt:lpstr>Summer school- Hastings MEP</vt:lpstr>
      <vt:lpstr>College visits- Hastings MEP</vt:lpstr>
      <vt:lpstr>Grade monitoring- Hastings MEP</vt:lpstr>
      <vt:lpstr>Grade Monitoring Continued- Hastings MEP</vt:lpstr>
      <vt:lpstr>Grade monitoring for seniors- Hastings MEP</vt:lpstr>
      <vt:lpstr>Educate parents- Hastings MEP</vt:lpstr>
      <vt:lpstr>Why graduation is important</vt:lpstr>
      <vt:lpstr>Home visits- Hastings MEP</vt:lpstr>
      <vt:lpstr>Jr./sr. night- Hastings MEP</vt:lpstr>
      <vt:lpstr>Proteus Youth Elements </vt:lpstr>
      <vt:lpstr>Proteus Youth Elements</vt:lpstr>
      <vt:lpstr>Proteus Youth Elements </vt:lpstr>
      <vt:lpstr>Proteus Youth Elements </vt:lpstr>
      <vt:lpstr>Proteus Youth Elements </vt:lpstr>
      <vt:lpstr>Proteus Youth Elements</vt:lpstr>
      <vt:lpstr>Share what you do…..</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Services provided to high school students</dc:title>
  <dc:creator>Kathleen Riley</dc:creator>
  <cp:lastModifiedBy>Kathleen Riley</cp:lastModifiedBy>
  <cp:revision>74</cp:revision>
  <cp:lastPrinted>2018-03-21T21:31:08Z</cp:lastPrinted>
  <dcterms:created xsi:type="dcterms:W3CDTF">2018-03-20T13:57:08Z</dcterms:created>
  <dcterms:modified xsi:type="dcterms:W3CDTF">2019-04-11T17:48:47Z</dcterms:modified>
</cp:coreProperties>
</file>