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2" r:id="rId3"/>
    <p:sldId id="267" r:id="rId4"/>
    <p:sldId id="268" r:id="rId5"/>
    <p:sldId id="266" r:id="rId6"/>
    <p:sldId id="265" r:id="rId7"/>
    <p:sldId id="263" r:id="rId8"/>
    <p:sldId id="257" r:id="rId9"/>
    <p:sldId id="260" r:id="rId10"/>
    <p:sldId id="271" r:id="rId11"/>
    <p:sldId id="258" r:id="rId12"/>
    <p:sldId id="259" r:id="rId13"/>
    <p:sldId id="261" r:id="rId14"/>
    <p:sldId id="264" r:id="rId15"/>
    <p:sldId id="269" r:id="rId16"/>
    <p:sldId id="270"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1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67" autoAdjust="0"/>
  </p:normalViewPr>
  <p:slideViewPr>
    <p:cSldViewPr snapToGrid="0" snapToObjects="1">
      <p:cViewPr>
        <p:scale>
          <a:sx n="66" d="100"/>
          <a:sy n="66" d="100"/>
        </p:scale>
        <p:origin x="77"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D9B89-0AEE-474D-8E1F-CE6DC15CA0B3}" type="datetimeFigureOut">
              <a:rPr lang="en-US" smtClean="0"/>
              <a:t>10/31/2018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A424C-0382-442A-9A1C-C8A84A2E363F}" type="slidenum">
              <a:rPr lang="en-US" smtClean="0"/>
              <a:t>‹#›</a:t>
            </a:fld>
            <a:endParaRPr lang="en-US"/>
          </a:p>
        </p:txBody>
      </p:sp>
    </p:spTree>
    <p:extLst>
      <p:ext uri="{BB962C8B-B14F-4D97-AF65-F5344CB8AC3E}">
        <p14:creationId xmlns:p14="http://schemas.microsoft.com/office/powerpoint/2010/main" val="387831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Large- </a:t>
            </a:r>
            <a:r>
              <a:rPr lang="en-US" baseline="0" dirty="0" smtClean="0"/>
              <a:t>Nationally, almost 50,000 students in grades 4 and 8 will be involved in NAEP this year.</a:t>
            </a:r>
            <a:endParaRPr lang="en-US" dirty="0" smtClean="0"/>
          </a:p>
          <a:p>
            <a:r>
              <a:rPr lang="en-US" b="1" dirty="0" smtClean="0"/>
              <a:t>Nationally </a:t>
            </a:r>
            <a:r>
              <a:rPr lang="en-US" b="1" dirty="0" smtClean="0"/>
              <a:t>representative </a:t>
            </a:r>
            <a:r>
              <a:rPr lang="en-US" dirty="0" smtClean="0"/>
              <a:t>– a sample of students</a:t>
            </a:r>
            <a:r>
              <a:rPr lang="en-US" baseline="0" dirty="0" smtClean="0"/>
              <a:t> are chosen. Not every student takes NAEP. </a:t>
            </a:r>
            <a:r>
              <a:rPr lang="en-US" dirty="0" smtClean="0"/>
              <a:t>LOTS of money is involved.  Psychometrically</a:t>
            </a:r>
            <a:r>
              <a:rPr lang="en-US" baseline="0" dirty="0" smtClean="0"/>
              <a:t> sound. NAEP is very picky about how data is collected and submitted</a:t>
            </a:r>
            <a:r>
              <a:rPr lang="en-US" baseline="0" dirty="0" smtClean="0"/>
              <a:t>. </a:t>
            </a:r>
          </a:p>
          <a:p>
            <a:r>
              <a:rPr lang="en-US" b="1" baseline="0" dirty="0" smtClean="0"/>
              <a:t>The Nation’s Report Card is a website where NAEP results are reported.</a:t>
            </a:r>
            <a:endParaRPr lang="en-US" b="1" dirty="0"/>
          </a:p>
        </p:txBody>
      </p:sp>
      <p:sp>
        <p:nvSpPr>
          <p:cNvPr id="4" name="Slide Number Placeholder 3"/>
          <p:cNvSpPr>
            <a:spLocks noGrp="1"/>
          </p:cNvSpPr>
          <p:nvPr>
            <p:ph type="sldNum" sz="quarter" idx="10"/>
          </p:nvPr>
        </p:nvSpPr>
        <p:spPr/>
        <p:txBody>
          <a:bodyPr/>
          <a:lstStyle/>
          <a:p>
            <a:fld id="{8FDA424C-0382-442A-9A1C-C8A84A2E363F}" type="slidenum">
              <a:rPr lang="en-US" smtClean="0"/>
              <a:t>3</a:t>
            </a:fld>
            <a:endParaRPr lang="en-US"/>
          </a:p>
        </p:txBody>
      </p:sp>
    </p:spTree>
    <p:extLst>
      <p:ext uri="{BB962C8B-B14F-4D97-AF65-F5344CB8AC3E}">
        <p14:creationId xmlns:p14="http://schemas.microsoft.com/office/powerpoint/2010/main" val="140959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See https://www.educationdive.com/news/report-says-naeps-proficiency-term-is-misleading/514842/  The</a:t>
            </a:r>
            <a:r>
              <a:rPr lang="en-US" baseline="0" dirty="0" smtClean="0"/>
              <a:t> Basic level is still on grade level.  NAEP calls these achievement levels “aspirational.”  Proficient is the “aspired” level at which they would hope all 4</a:t>
            </a:r>
            <a:r>
              <a:rPr lang="en-US" baseline="30000" dirty="0" smtClean="0"/>
              <a:t>th</a:t>
            </a:r>
            <a:r>
              <a:rPr lang="en-US" baseline="0" dirty="0" smtClean="0"/>
              <a:t> and 8</a:t>
            </a:r>
            <a:r>
              <a:rPr lang="en-US" baseline="30000" dirty="0" smtClean="0"/>
              <a:t>th</a:t>
            </a:r>
            <a:r>
              <a:rPr lang="en-US" baseline="0" dirty="0" smtClean="0"/>
              <a:t> graders will perform.</a:t>
            </a:r>
            <a:endParaRPr lang="en-US" dirty="0" smtClean="0"/>
          </a:p>
          <a:p>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14</a:t>
            </a:fld>
            <a:endParaRPr lang="en-US"/>
          </a:p>
        </p:txBody>
      </p:sp>
    </p:spTree>
    <p:extLst>
      <p:ext uri="{BB962C8B-B14F-4D97-AF65-F5344CB8AC3E}">
        <p14:creationId xmlns:p14="http://schemas.microsoft.com/office/powerpoint/2010/main" val="128592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fact that participation</a:t>
            </a:r>
            <a:r>
              <a:rPr lang="en-US" baseline="0" dirty="0" smtClean="0"/>
              <a:t> is optional for grade 12 and for all levels during even-numbered years is written in the initial letter districts and schools receive.  </a:t>
            </a:r>
            <a:r>
              <a:rPr lang="en-US" dirty="0" smtClean="0"/>
              <a:t>As</a:t>
            </a:r>
            <a:r>
              <a:rPr lang="en-US" baseline="0" dirty="0" smtClean="0"/>
              <a:t> NAEP coordinator, it would be frowned upon if I reminded schools that participation is optional. While I do believe every study NAEP conducts contributes to some degree to the field of education as a whole, I know that schools have a lot to consider when determining whether or not they will participate.</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16</a:t>
            </a:fld>
            <a:endParaRPr lang="en-US"/>
          </a:p>
        </p:txBody>
      </p:sp>
    </p:spTree>
    <p:extLst>
      <p:ext uri="{BB962C8B-B14F-4D97-AF65-F5344CB8AC3E}">
        <p14:creationId xmlns:p14="http://schemas.microsoft.com/office/powerpoint/2010/main" val="94908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the </a:t>
            </a:r>
            <a:r>
              <a:rPr lang="en-US" dirty="0" err="1" smtClean="0"/>
              <a:t>the</a:t>
            </a:r>
            <a:r>
              <a:rPr lang="en-US" dirty="0" smtClean="0"/>
              <a:t> Statewide Assessment</a:t>
            </a:r>
            <a:r>
              <a:rPr lang="en-US" baseline="0" dirty="0" smtClean="0"/>
              <a:t> landing page. You can access the NAEP pages from here.</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17</a:t>
            </a:fld>
            <a:endParaRPr lang="en-US"/>
          </a:p>
        </p:txBody>
      </p:sp>
    </p:spTree>
    <p:extLst>
      <p:ext uri="{BB962C8B-B14F-4D97-AF65-F5344CB8AC3E}">
        <p14:creationId xmlns:p14="http://schemas.microsoft.com/office/powerpoint/2010/main" val="300596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Landing page of NAEP website</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18</a:t>
            </a:fld>
            <a:endParaRPr lang="en-US"/>
          </a:p>
        </p:txBody>
      </p:sp>
    </p:spTree>
    <p:extLst>
      <p:ext uri="{BB962C8B-B14F-4D97-AF65-F5344CB8AC3E}">
        <p14:creationId xmlns:p14="http://schemas.microsoft.com/office/powerpoint/2010/main" val="249083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t>
            </a:r>
            <a:r>
              <a:rPr lang="en-US" smtClean="0"/>
              <a:t>contact information</a:t>
            </a:r>
            <a:endParaRPr lang="en-US"/>
          </a:p>
        </p:txBody>
      </p:sp>
      <p:sp>
        <p:nvSpPr>
          <p:cNvPr id="4" name="Slide Number Placeholder 3"/>
          <p:cNvSpPr>
            <a:spLocks noGrp="1"/>
          </p:cNvSpPr>
          <p:nvPr>
            <p:ph type="sldNum" sz="quarter" idx="10"/>
          </p:nvPr>
        </p:nvSpPr>
        <p:spPr/>
        <p:txBody>
          <a:bodyPr/>
          <a:lstStyle/>
          <a:p>
            <a:fld id="{8FDA424C-0382-442A-9A1C-C8A84A2E363F}" type="slidenum">
              <a:rPr lang="en-US" smtClean="0"/>
              <a:t>19</a:t>
            </a:fld>
            <a:endParaRPr lang="en-US"/>
          </a:p>
        </p:txBody>
      </p:sp>
    </p:spTree>
    <p:extLst>
      <p:ext uri="{BB962C8B-B14F-4D97-AF65-F5344CB8AC3E}">
        <p14:creationId xmlns:p14="http://schemas.microsoft.com/office/powerpoint/2010/main" val="593560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 believe</a:t>
            </a:r>
            <a:r>
              <a:rPr lang="en-US" baseline="0" dirty="0" smtClean="0"/>
              <a:t> that NAEP is a bell that helps us keep our focus on </a:t>
            </a:r>
            <a:r>
              <a:rPr lang="en-US" baseline="0" dirty="0" smtClean="0"/>
              <a:t>education, motivates policy makers and elected officials to commit financial backing to provide a quality education.</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4</a:t>
            </a:fld>
            <a:endParaRPr lang="en-US"/>
          </a:p>
        </p:txBody>
      </p:sp>
    </p:spTree>
    <p:extLst>
      <p:ext uri="{BB962C8B-B14F-4D97-AF65-F5344CB8AC3E}">
        <p14:creationId xmlns:p14="http://schemas.microsoft.com/office/powerpoint/2010/main" val="66443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5</a:t>
            </a:fld>
            <a:endParaRPr lang="en-US"/>
          </a:p>
        </p:txBody>
      </p:sp>
    </p:spTree>
    <p:extLst>
      <p:ext uri="{BB962C8B-B14F-4D97-AF65-F5344CB8AC3E}">
        <p14:creationId xmlns:p14="http://schemas.microsoft.com/office/powerpoint/2010/main" val="139937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Student identities are kept strictly confidential.</a:t>
            </a:r>
          </a:p>
          <a:p>
            <a:r>
              <a:rPr lang="en-US" dirty="0" smtClean="0"/>
              <a:t>Contextual data comes from the questionnaires</a:t>
            </a:r>
            <a:r>
              <a:rPr lang="en-US" baseline="0" dirty="0" smtClean="0"/>
              <a:t> students answer. The survey asks about their home, their classroom and their experiences.</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6</a:t>
            </a:fld>
            <a:endParaRPr lang="en-US"/>
          </a:p>
        </p:txBody>
      </p:sp>
    </p:spTree>
    <p:extLst>
      <p:ext uri="{BB962C8B-B14F-4D97-AF65-F5344CB8AC3E}">
        <p14:creationId xmlns:p14="http://schemas.microsoft.com/office/powerpoint/2010/main" val="76369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odd numbered years, participation is required.</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8</a:t>
            </a:fld>
            <a:endParaRPr lang="en-US"/>
          </a:p>
        </p:txBody>
      </p:sp>
    </p:spTree>
    <p:extLst>
      <p:ext uri="{BB962C8B-B14F-4D97-AF65-F5344CB8AC3E}">
        <p14:creationId xmlns:p14="http://schemas.microsoft.com/office/powerpoint/2010/main" val="239238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participation enforced?</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9</a:t>
            </a:fld>
            <a:endParaRPr lang="en-US"/>
          </a:p>
        </p:txBody>
      </p:sp>
    </p:spTree>
    <p:extLst>
      <p:ext uri="{BB962C8B-B14F-4D97-AF65-F5344CB8AC3E}">
        <p14:creationId xmlns:p14="http://schemas.microsoft.com/office/powerpoint/2010/main" val="108407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International studies compare the US</a:t>
            </a:r>
            <a:r>
              <a:rPr lang="en-US" baseline="0" dirty="0" smtClean="0"/>
              <a:t> with other countries.  Results are not reported at the state level. Here are just a few of the international studies.  Participation is optional.</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10</a:t>
            </a:fld>
            <a:endParaRPr lang="en-US"/>
          </a:p>
        </p:txBody>
      </p:sp>
    </p:spTree>
    <p:extLst>
      <p:ext uri="{BB962C8B-B14F-4D97-AF65-F5344CB8AC3E}">
        <p14:creationId xmlns:p14="http://schemas.microsoft.com/office/powerpoint/2010/main" val="45706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Rarely is a school excited about the opportunity to participate in an</a:t>
            </a:r>
            <a:r>
              <a:rPr lang="en-US" baseline="0" dirty="0" smtClean="0"/>
              <a:t> international, </a:t>
            </a:r>
            <a:r>
              <a:rPr lang="en-US" dirty="0" smtClean="0"/>
              <a:t>national,  or state-level study.</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11</a:t>
            </a:fld>
            <a:endParaRPr lang="en-US"/>
          </a:p>
        </p:txBody>
      </p:sp>
    </p:spTree>
    <p:extLst>
      <p:ext uri="{BB962C8B-B14F-4D97-AF65-F5344CB8AC3E}">
        <p14:creationId xmlns:p14="http://schemas.microsoft.com/office/powerpoint/2010/main" val="280073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sample group is representative</a:t>
            </a:r>
            <a:r>
              <a:rPr lang="en-US" baseline="0" dirty="0" smtClean="0"/>
              <a:t> of the state if the study yields state-level results, representative of the nation if the study yields national or international results.  </a:t>
            </a:r>
            <a:r>
              <a:rPr lang="en-US" dirty="0" smtClean="0"/>
              <a:t>Schools </a:t>
            </a:r>
            <a:r>
              <a:rPr lang="en-US" dirty="0" smtClean="0"/>
              <a:t>who have </a:t>
            </a:r>
            <a:r>
              <a:rPr lang="en-US" baseline="0" dirty="0" smtClean="0"/>
              <a:t>more students in a given subgroup may be chosen more </a:t>
            </a:r>
            <a:r>
              <a:rPr lang="en-US" baseline="0" dirty="0" smtClean="0"/>
              <a:t>often so that the number of schools tested remains manageable.</a:t>
            </a:r>
            <a:endParaRPr lang="en-US" dirty="0"/>
          </a:p>
        </p:txBody>
      </p:sp>
      <p:sp>
        <p:nvSpPr>
          <p:cNvPr id="4" name="Slide Number Placeholder 3"/>
          <p:cNvSpPr>
            <a:spLocks noGrp="1"/>
          </p:cNvSpPr>
          <p:nvPr>
            <p:ph type="sldNum" sz="quarter" idx="10"/>
          </p:nvPr>
        </p:nvSpPr>
        <p:spPr/>
        <p:txBody>
          <a:bodyPr/>
          <a:lstStyle/>
          <a:p>
            <a:fld id="{8FDA424C-0382-442A-9A1C-C8A84A2E363F}" type="slidenum">
              <a:rPr lang="en-US" smtClean="0"/>
              <a:t>13</a:t>
            </a:fld>
            <a:endParaRPr lang="en-US"/>
          </a:p>
        </p:txBody>
      </p:sp>
    </p:spTree>
    <p:extLst>
      <p:ext uri="{BB962C8B-B14F-4D97-AF65-F5344CB8AC3E}">
        <p14:creationId xmlns:p14="http://schemas.microsoft.com/office/powerpoint/2010/main" val="263016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871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9819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80846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2092C-1839-3E42-9881-B1BC212151F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6807" y="5102302"/>
            <a:ext cx="1110109" cy="1436611"/>
          </a:xfrm>
          <a:prstGeom prst="rect">
            <a:avLst/>
          </a:prstGeom>
        </p:spPr>
      </p:pic>
    </p:spTree>
    <p:extLst>
      <p:ext uri="{BB962C8B-B14F-4D97-AF65-F5344CB8AC3E}">
        <p14:creationId xmlns:p14="http://schemas.microsoft.com/office/powerpoint/2010/main" val="14210461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2092C-1839-3E42-9881-B1BC212151F0}"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1252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2092C-1839-3E42-9881-B1BC212151F0}"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010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2092C-1839-3E42-9881-B1BC212151F0}"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9827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2092C-1839-3E42-9881-B1BC212151F0}"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2862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2092C-1839-3E42-9881-B1BC212151F0}"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5629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68024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55522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092C-1839-3E42-9881-B1BC212151F0}" type="datetimeFigureOut">
              <a:rPr lang="en-US" smtClean="0"/>
              <a:t>10/31/2018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9839-9A15-9240-A47A-520DE2FBAC43}" type="slidenum">
              <a:rPr lang="en-US" smtClean="0"/>
              <a:t>‹#›</a:t>
            </a:fld>
            <a:endParaRPr lang="en-US"/>
          </a:p>
        </p:txBody>
      </p:sp>
    </p:spTree>
    <p:extLst>
      <p:ext uri="{BB962C8B-B14F-4D97-AF65-F5344CB8AC3E}">
        <p14:creationId xmlns:p14="http://schemas.microsoft.com/office/powerpoint/2010/main" val="4024169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terry.ough@Nebraska.gov"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05569" y="2580314"/>
            <a:ext cx="6050621" cy="1862608"/>
          </a:xfrm>
        </p:spPr>
        <p:txBody>
          <a:bodyPr>
            <a:normAutofit/>
          </a:bodyPr>
          <a:lstStyle/>
          <a:p>
            <a:r>
              <a:rPr lang="en-US" dirty="0" smtClean="0">
                <a:solidFill>
                  <a:srgbClr val="001689"/>
                </a:solidFill>
                <a:latin typeface="Berlin Sans FB Demi" panose="020E0802020502020306" pitchFamily="34" charset="0"/>
              </a:rPr>
              <a:t>National Assessment of Educational Progress</a:t>
            </a:r>
            <a:endParaRPr lang="en-US" dirty="0">
              <a:solidFill>
                <a:srgbClr val="001689"/>
              </a:solidFill>
              <a:latin typeface="Berlin Sans FB Demi" panose="020E0802020502020306" pitchFamily="34" charset="0"/>
            </a:endParaRPr>
          </a:p>
        </p:txBody>
      </p:sp>
      <p:grpSp>
        <p:nvGrpSpPr>
          <p:cNvPr id="7" name="Group 6"/>
          <p:cNvGrpSpPr/>
          <p:nvPr/>
        </p:nvGrpSpPr>
        <p:grpSpPr>
          <a:xfrm>
            <a:off x="9315212" y="604161"/>
            <a:ext cx="1557061" cy="2063079"/>
            <a:chOff x="2909456" y="230909"/>
            <a:chExt cx="1782618" cy="2142836"/>
          </a:xfrm>
        </p:grpSpPr>
        <p:sp>
          <p:nvSpPr>
            <p:cNvPr id="5" name="Rectangle 4"/>
            <p:cNvSpPr/>
            <p:nvPr/>
          </p:nvSpPr>
          <p:spPr>
            <a:xfrm>
              <a:off x="2909456" y="230909"/>
              <a:ext cx="1782618" cy="214283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704" y="321194"/>
              <a:ext cx="1516296" cy="1962265"/>
            </a:xfrm>
            <a:prstGeom prst="rect">
              <a:avLst/>
            </a:prstGeom>
          </p:spPr>
        </p:pic>
      </p:grpSp>
      <p:sp>
        <p:nvSpPr>
          <p:cNvPr id="9" name="TextBox 8"/>
          <p:cNvSpPr txBox="1"/>
          <p:nvPr/>
        </p:nvSpPr>
        <p:spPr>
          <a:xfrm>
            <a:off x="5606471" y="5985057"/>
            <a:ext cx="4729021" cy="830997"/>
          </a:xfrm>
          <a:prstGeom prst="rect">
            <a:avLst/>
          </a:prstGeom>
          <a:noFill/>
        </p:spPr>
        <p:txBody>
          <a:bodyPr wrap="square" rtlCol="0">
            <a:spAutoFit/>
          </a:bodyPr>
          <a:lstStyle/>
          <a:p>
            <a:r>
              <a:rPr lang="en-US" sz="2400" dirty="0"/>
              <a:t>Terry Ough</a:t>
            </a:r>
          </a:p>
          <a:p>
            <a:r>
              <a:rPr lang="en-US" sz="2400" dirty="0"/>
              <a:t>Nebraska NAEP Coordinator</a:t>
            </a: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59" y="-150471"/>
            <a:ext cx="3129023" cy="3129023"/>
          </a:xfrm>
          <a:prstGeom prst="rect">
            <a:avLst/>
          </a:prstGeom>
        </p:spPr>
      </p:pic>
      <p:sp>
        <p:nvSpPr>
          <p:cNvPr id="11" name="TextBox 10"/>
          <p:cNvSpPr txBox="1"/>
          <p:nvPr/>
        </p:nvSpPr>
        <p:spPr>
          <a:xfrm>
            <a:off x="3062463" y="177093"/>
            <a:ext cx="5644119" cy="800219"/>
          </a:xfrm>
          <a:prstGeom prst="rect">
            <a:avLst/>
          </a:prstGeom>
          <a:noFill/>
        </p:spPr>
        <p:txBody>
          <a:bodyPr wrap="square" rtlCol="0">
            <a:spAutoFit/>
          </a:bodyPr>
          <a:lstStyle/>
          <a:p>
            <a:r>
              <a:rPr lang="en-US" sz="1400" dirty="0">
                <a:solidFill>
                  <a:schemeClr val="accent1">
                    <a:lumMod val="20000"/>
                    <a:lumOff val="80000"/>
                  </a:schemeClr>
                </a:solidFill>
              </a:rPr>
              <a:t>NDE Logo by Nebraska Department of Education is licensed under CC-BY 4.0</a:t>
            </a:r>
          </a:p>
          <a:p>
            <a:endParaRPr lang="en-US" dirty="0"/>
          </a:p>
        </p:txBody>
      </p:sp>
    </p:spTree>
    <p:extLst>
      <p:ext uri="{BB962C8B-B14F-4D97-AF65-F5344CB8AC3E}">
        <p14:creationId xmlns:p14="http://schemas.microsoft.com/office/powerpoint/2010/main" val="217830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055" y="528250"/>
            <a:ext cx="8229600" cy="1143000"/>
          </a:xfrm>
        </p:spPr>
        <p:txBody>
          <a:bodyPr>
            <a:normAutofit fontScale="90000"/>
          </a:bodyPr>
          <a:lstStyle/>
          <a:p>
            <a:r>
              <a:rPr lang="en-US" dirty="0" smtClean="0"/>
              <a:t>International Studies - Optional</a:t>
            </a:r>
            <a:endParaRPr lang="en-US" dirty="0"/>
          </a:p>
        </p:txBody>
      </p:sp>
      <p:sp>
        <p:nvSpPr>
          <p:cNvPr id="3" name="Rectangle 2"/>
          <p:cNvSpPr/>
          <p:nvPr/>
        </p:nvSpPr>
        <p:spPr>
          <a:xfrm>
            <a:off x="790274" y="3138357"/>
            <a:ext cx="201369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TIMSS</a:t>
            </a:r>
          </a:p>
        </p:txBody>
      </p:sp>
      <p:sp>
        <p:nvSpPr>
          <p:cNvPr id="4" name="Rectangle 3"/>
          <p:cNvSpPr/>
          <p:nvPr/>
        </p:nvSpPr>
        <p:spPr>
          <a:xfrm>
            <a:off x="4935412" y="5515628"/>
            <a:ext cx="164019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PISA</a:t>
            </a:r>
          </a:p>
        </p:txBody>
      </p:sp>
      <p:sp>
        <p:nvSpPr>
          <p:cNvPr id="6" name="TextBox 5"/>
          <p:cNvSpPr txBox="1"/>
          <p:nvPr/>
        </p:nvSpPr>
        <p:spPr>
          <a:xfrm>
            <a:off x="2803966" y="3333245"/>
            <a:ext cx="3889094" cy="646331"/>
          </a:xfrm>
          <a:prstGeom prst="rect">
            <a:avLst/>
          </a:prstGeom>
          <a:noFill/>
        </p:spPr>
        <p:txBody>
          <a:bodyPr wrap="square" rtlCol="0">
            <a:spAutoFit/>
          </a:bodyPr>
          <a:lstStyle/>
          <a:p>
            <a:r>
              <a:rPr lang="en-US" dirty="0"/>
              <a:t>Trends in International Mathematics and Science </a:t>
            </a:r>
            <a:r>
              <a:rPr lang="en-US" dirty="0"/>
              <a:t>Study</a:t>
            </a:r>
          </a:p>
        </p:txBody>
      </p:sp>
      <p:sp>
        <p:nvSpPr>
          <p:cNvPr id="7" name="TextBox 6"/>
          <p:cNvSpPr txBox="1"/>
          <p:nvPr/>
        </p:nvSpPr>
        <p:spPr>
          <a:xfrm>
            <a:off x="6685344" y="5680995"/>
            <a:ext cx="3657600" cy="646331"/>
          </a:xfrm>
          <a:prstGeom prst="rect">
            <a:avLst/>
          </a:prstGeom>
          <a:noFill/>
        </p:spPr>
        <p:txBody>
          <a:bodyPr wrap="square" rtlCol="0">
            <a:spAutoFit/>
          </a:bodyPr>
          <a:lstStyle/>
          <a:p>
            <a:r>
              <a:rPr lang="en-US" dirty="0"/>
              <a:t>Program for International Student Assessment</a:t>
            </a:r>
            <a:endParaRPr lang="en-US" dirty="0"/>
          </a:p>
        </p:txBody>
      </p:sp>
      <p:sp>
        <p:nvSpPr>
          <p:cNvPr id="8" name="Rectangle 7"/>
          <p:cNvSpPr/>
          <p:nvPr/>
        </p:nvSpPr>
        <p:spPr>
          <a:xfrm>
            <a:off x="1137926" y="4622366"/>
            <a:ext cx="137890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IELS</a:t>
            </a:r>
          </a:p>
        </p:txBody>
      </p:sp>
      <p:sp>
        <p:nvSpPr>
          <p:cNvPr id="9" name="TextBox 8"/>
          <p:cNvSpPr txBox="1"/>
          <p:nvPr/>
        </p:nvSpPr>
        <p:spPr>
          <a:xfrm>
            <a:off x="2493380" y="4760867"/>
            <a:ext cx="2602375" cy="646331"/>
          </a:xfrm>
          <a:prstGeom prst="rect">
            <a:avLst/>
          </a:prstGeom>
          <a:noFill/>
        </p:spPr>
        <p:txBody>
          <a:bodyPr wrap="square" rtlCol="0">
            <a:spAutoFit/>
          </a:bodyPr>
          <a:lstStyle/>
          <a:p>
            <a:r>
              <a:rPr lang="en-US" dirty="0"/>
              <a:t>International Early Learning Study</a:t>
            </a:r>
          </a:p>
        </p:txBody>
      </p:sp>
      <p:sp>
        <p:nvSpPr>
          <p:cNvPr id="10" name="TextBox 9"/>
          <p:cNvSpPr txBox="1"/>
          <p:nvPr/>
        </p:nvSpPr>
        <p:spPr>
          <a:xfrm>
            <a:off x="7690383" y="2124278"/>
            <a:ext cx="3723190" cy="646331"/>
          </a:xfrm>
          <a:prstGeom prst="rect">
            <a:avLst/>
          </a:prstGeom>
          <a:noFill/>
        </p:spPr>
        <p:txBody>
          <a:bodyPr wrap="square" rtlCol="0">
            <a:spAutoFit/>
          </a:bodyPr>
          <a:lstStyle/>
          <a:p>
            <a:r>
              <a:rPr lang="en-US" dirty="0"/>
              <a:t>International Computer and Information Literacy Study </a:t>
            </a:r>
            <a:endParaRPr lang="en-US" dirty="0"/>
          </a:p>
        </p:txBody>
      </p:sp>
      <p:sp>
        <p:nvSpPr>
          <p:cNvPr id="11" name="Rectangle 10"/>
          <p:cNvSpPr/>
          <p:nvPr/>
        </p:nvSpPr>
        <p:spPr>
          <a:xfrm>
            <a:off x="5839027" y="1960485"/>
            <a:ext cx="1778051"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ICILS</a:t>
            </a:r>
          </a:p>
        </p:txBody>
      </p:sp>
      <p:sp>
        <p:nvSpPr>
          <p:cNvPr id="13" name="TextBox 12"/>
          <p:cNvSpPr txBox="1"/>
          <p:nvPr/>
        </p:nvSpPr>
        <p:spPr>
          <a:xfrm>
            <a:off x="2586166" y="1849638"/>
            <a:ext cx="3027556" cy="646331"/>
          </a:xfrm>
          <a:prstGeom prst="rect">
            <a:avLst/>
          </a:prstGeom>
          <a:noFill/>
        </p:spPr>
        <p:txBody>
          <a:bodyPr wrap="square" rtlCol="0">
            <a:spAutoFit/>
          </a:bodyPr>
          <a:lstStyle/>
          <a:p>
            <a:r>
              <a:rPr lang="en-US" dirty="0" smtClean="0"/>
              <a:t>Teaching and Learning International Survey</a:t>
            </a:r>
            <a:endParaRPr lang="en-US" dirty="0"/>
          </a:p>
        </p:txBody>
      </p:sp>
      <p:sp>
        <p:nvSpPr>
          <p:cNvPr id="14" name="Rectangle 13"/>
          <p:cNvSpPr/>
          <p:nvPr/>
        </p:nvSpPr>
        <p:spPr>
          <a:xfrm>
            <a:off x="558668" y="1711138"/>
            <a:ext cx="1814920"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TALIS</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Rectangle 14"/>
          <p:cNvSpPr/>
          <p:nvPr/>
        </p:nvSpPr>
        <p:spPr>
          <a:xfrm>
            <a:off x="6516895" y="3957964"/>
            <a:ext cx="1836324" cy="923330"/>
          </a:xfrm>
          <a:prstGeom prst="rect">
            <a:avLst/>
          </a:prstGeom>
          <a:noFill/>
        </p:spPr>
        <p:txBody>
          <a:bodyPr wrap="squar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PIRLS</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16" name="TextBox 15"/>
          <p:cNvSpPr txBox="1"/>
          <p:nvPr/>
        </p:nvSpPr>
        <p:spPr>
          <a:xfrm>
            <a:off x="8514144" y="4149338"/>
            <a:ext cx="3465653" cy="646331"/>
          </a:xfrm>
          <a:prstGeom prst="rect">
            <a:avLst/>
          </a:prstGeom>
          <a:noFill/>
        </p:spPr>
        <p:txBody>
          <a:bodyPr wrap="square" rtlCol="0">
            <a:spAutoFit/>
          </a:bodyPr>
          <a:lstStyle/>
          <a:p>
            <a:r>
              <a:rPr lang="en-US" dirty="0" smtClean="0"/>
              <a:t>Progress in International Reading Literacy Study</a:t>
            </a:r>
            <a:endParaRPr lang="en-US" dirty="0"/>
          </a:p>
        </p:txBody>
      </p:sp>
    </p:spTree>
    <p:extLst>
      <p:ext uri="{BB962C8B-B14F-4D97-AF65-F5344CB8AC3E}">
        <p14:creationId xmlns:p14="http://schemas.microsoft.com/office/powerpoint/2010/main" val="2492033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1689"/>
                </a:solidFill>
              </a:rPr>
              <a:t>My role…</a:t>
            </a:r>
            <a:endParaRPr lang="en-US" dirty="0">
              <a:solidFill>
                <a:srgbClr val="001689"/>
              </a:solidFill>
            </a:endParaRPr>
          </a:p>
        </p:txBody>
      </p:sp>
      <p:sp>
        <p:nvSpPr>
          <p:cNvPr id="3" name="Content Placeholder 2"/>
          <p:cNvSpPr>
            <a:spLocks noGrp="1"/>
          </p:cNvSpPr>
          <p:nvPr>
            <p:ph idx="1"/>
          </p:nvPr>
        </p:nvSpPr>
        <p:spPr>
          <a:xfrm>
            <a:off x="844952" y="2099389"/>
            <a:ext cx="9365848" cy="4026775"/>
          </a:xfrm>
        </p:spPr>
        <p:txBody>
          <a:bodyPr/>
          <a:lstStyle/>
          <a:p>
            <a:pPr marL="0" indent="0">
              <a:buNone/>
            </a:pPr>
            <a:r>
              <a:rPr lang="en-US" dirty="0" smtClean="0"/>
              <a:t>To facilitate the process by being a communicator and a </a:t>
            </a:r>
            <a:r>
              <a:rPr lang="en-US" dirty="0" smtClean="0"/>
              <a:t>resource and to </a:t>
            </a:r>
            <a:r>
              <a:rPr lang="en-US" dirty="0" smtClean="0"/>
              <a:t>make this this most </a:t>
            </a:r>
            <a:r>
              <a:rPr lang="en-US" dirty="0" smtClean="0"/>
              <a:t>best experience </a:t>
            </a:r>
            <a:r>
              <a:rPr lang="en-US" dirty="0" smtClean="0"/>
              <a:t>possible for the schools that are in the sample.</a:t>
            </a:r>
            <a:endParaRPr lang="en-US" dirty="0"/>
          </a:p>
        </p:txBody>
      </p:sp>
    </p:spTree>
    <p:extLst>
      <p:ext uri="{BB962C8B-B14F-4D97-AF65-F5344CB8AC3E}">
        <p14:creationId xmlns:p14="http://schemas.microsoft.com/office/powerpoint/2010/main" val="2412389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2809"/>
            <a:ext cx="8229600" cy="1143000"/>
          </a:xfrm>
        </p:spPr>
        <p:txBody>
          <a:bodyPr>
            <a:normAutofit fontScale="90000"/>
          </a:bodyPr>
          <a:lstStyle/>
          <a:p>
            <a:pPr algn="l"/>
            <a:r>
              <a:rPr lang="en-US" dirty="0" smtClean="0">
                <a:solidFill>
                  <a:srgbClr val="FFFFFF"/>
                </a:solidFill>
              </a:rPr>
              <a:t>Why are some schools chosen more than others?</a:t>
            </a:r>
            <a:endParaRPr lang="en-US" dirty="0">
              <a:solidFill>
                <a:srgbClr val="FFFFFF"/>
              </a:solidFill>
            </a:endParaRPr>
          </a:p>
        </p:txBody>
      </p:sp>
      <p:sp>
        <p:nvSpPr>
          <p:cNvPr id="3" name="Rectangle 2"/>
          <p:cNvSpPr/>
          <p:nvPr/>
        </p:nvSpPr>
        <p:spPr>
          <a:xfrm>
            <a:off x="10637134" y="5023167"/>
            <a:ext cx="1307939" cy="1644858"/>
          </a:xfrm>
          <a:prstGeom prst="rect">
            <a:avLst/>
          </a:prstGeom>
          <a:solidFill>
            <a:srgbClr val="253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435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Stratified Random Sampling</a:t>
            </a:r>
            <a:endParaRPr lang="en-US" dirty="0"/>
          </a:p>
        </p:txBody>
      </p:sp>
      <p:pic>
        <p:nvPicPr>
          <p:cNvPr id="1026" name="Picture 2" descr="https://c6.staticflickr.com/9/8452/7939520322_1a31fee0ca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191" y="1179310"/>
            <a:ext cx="8047844" cy="536942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6959" y="6548732"/>
            <a:ext cx="8724122" cy="276999"/>
          </a:xfrm>
          <a:prstGeom prst="rect">
            <a:avLst/>
          </a:prstGeom>
          <a:noFill/>
        </p:spPr>
        <p:txBody>
          <a:bodyPr wrap="square" rtlCol="0">
            <a:spAutoFit/>
          </a:bodyPr>
          <a:lstStyle/>
          <a:p>
            <a:r>
              <a:rPr lang="en-US" sz="1200" dirty="0"/>
              <a:t>"Nebraska State Fair: World record tractor parade" by Visit Grand Island is licensed under CC BY 2.0</a:t>
            </a:r>
          </a:p>
        </p:txBody>
      </p:sp>
      <p:sp>
        <p:nvSpPr>
          <p:cNvPr id="5" name="Rectangle 4"/>
          <p:cNvSpPr/>
          <p:nvPr/>
        </p:nvSpPr>
        <p:spPr>
          <a:xfrm rot="20038272">
            <a:off x="3613351" y="3116624"/>
            <a:ext cx="5189241"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Representative</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3212138" y="1151150"/>
            <a:ext cx="5484194"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rgbClr val="FFFF00"/>
                </a:solidFill>
              </a:rPr>
              <a:t>f</a:t>
            </a:r>
            <a:r>
              <a:rPr lang="en-US" sz="3600" b="1" dirty="0">
                <a:ln w="22225">
                  <a:solidFill>
                    <a:schemeClr val="accent2"/>
                  </a:solidFill>
                  <a:prstDash val="solid"/>
                </a:ln>
                <a:solidFill>
                  <a:srgbClr val="FFFF00"/>
                </a:solidFill>
              </a:rPr>
              <a:t>ree and reduced lunch</a:t>
            </a:r>
            <a:endParaRPr lang="en-US" sz="3600" b="1" dirty="0">
              <a:ln w="22225">
                <a:solidFill>
                  <a:schemeClr val="accent2"/>
                </a:solidFill>
                <a:prstDash val="solid"/>
              </a:ln>
              <a:solidFill>
                <a:srgbClr val="FFFF00"/>
              </a:solidFill>
            </a:endParaRPr>
          </a:p>
        </p:txBody>
      </p:sp>
      <p:sp>
        <p:nvSpPr>
          <p:cNvPr id="8" name="Rectangle 7"/>
          <p:cNvSpPr/>
          <p:nvPr/>
        </p:nvSpPr>
        <p:spPr>
          <a:xfrm>
            <a:off x="3826558" y="5210762"/>
            <a:ext cx="3347391"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r</a:t>
            </a:r>
            <a:r>
              <a:rPr lang="en-US" sz="3600" b="1" dirty="0">
                <a:ln w="22225">
                  <a:solidFill>
                    <a:schemeClr val="accent2"/>
                  </a:solidFill>
                  <a:prstDash val="solid"/>
                </a:ln>
                <a:solidFill>
                  <a:schemeClr val="accent2">
                    <a:lumMod val="40000"/>
                    <a:lumOff val="60000"/>
                  </a:schemeClr>
                </a:solidFill>
              </a:rPr>
              <a:t>ace/ethnicity</a:t>
            </a:r>
            <a:endParaRPr lang="en-US" sz="3600" b="1" dirty="0">
              <a:ln w="22225">
                <a:solidFill>
                  <a:schemeClr val="accent2"/>
                </a:solidFill>
                <a:prstDash val="solid"/>
              </a:ln>
              <a:solidFill>
                <a:schemeClr val="accent2">
                  <a:lumMod val="40000"/>
                  <a:lumOff val="60000"/>
                </a:schemeClr>
              </a:solidFill>
            </a:endParaRPr>
          </a:p>
        </p:txBody>
      </p:sp>
      <p:sp>
        <p:nvSpPr>
          <p:cNvPr id="9" name="Rectangle 8"/>
          <p:cNvSpPr/>
          <p:nvPr/>
        </p:nvSpPr>
        <p:spPr>
          <a:xfrm>
            <a:off x="7792078" y="4278545"/>
            <a:ext cx="1808508"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6"/>
                </a:solidFill>
              </a:rPr>
              <a:t>gender</a:t>
            </a:r>
            <a:endParaRPr lang="en-US" sz="3600" b="1" dirty="0">
              <a:ln w="22225">
                <a:solidFill>
                  <a:schemeClr val="accent2"/>
                </a:solidFill>
                <a:prstDash val="solid"/>
              </a:ln>
              <a:solidFill>
                <a:schemeClr val="accent6"/>
              </a:solidFill>
            </a:endParaRPr>
          </a:p>
        </p:txBody>
      </p:sp>
      <p:sp>
        <p:nvSpPr>
          <p:cNvPr id="10" name="Rectangle 9"/>
          <p:cNvSpPr/>
          <p:nvPr/>
        </p:nvSpPr>
        <p:spPr>
          <a:xfrm>
            <a:off x="7451664" y="3348148"/>
            <a:ext cx="2226893"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ELL status</a:t>
            </a:r>
            <a:endParaRPr lang="en-US" sz="3600" b="1" dirty="0">
              <a:ln w="22225">
                <a:solidFill>
                  <a:schemeClr val="accent2"/>
                </a:solidFill>
                <a:prstDash val="solid"/>
              </a:ln>
              <a:solidFill>
                <a:schemeClr val="accent2">
                  <a:lumMod val="40000"/>
                  <a:lumOff val="60000"/>
                </a:schemeClr>
              </a:solidFill>
            </a:endParaRPr>
          </a:p>
        </p:txBody>
      </p:sp>
      <p:sp>
        <p:nvSpPr>
          <p:cNvPr id="11" name="Rectangle 10"/>
          <p:cNvSpPr/>
          <p:nvPr/>
        </p:nvSpPr>
        <p:spPr>
          <a:xfrm>
            <a:off x="1910275" y="2463643"/>
            <a:ext cx="4272323"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solidFill>
                  <a:schemeClr val="bg1"/>
                </a:solidFill>
              </a:rPr>
              <a:t>special education</a:t>
            </a:r>
            <a:endParaRPr lang="en-US" sz="3600" b="1" dirty="0">
              <a:ln w="22225">
                <a:solidFill>
                  <a:schemeClr val="accent2"/>
                </a:solidFill>
                <a:prstDash val="solid"/>
              </a:ln>
              <a:solidFill>
                <a:schemeClr val="bg1"/>
              </a:solidFill>
            </a:endParaRPr>
          </a:p>
        </p:txBody>
      </p:sp>
      <p:sp>
        <p:nvSpPr>
          <p:cNvPr id="12" name="Rectangle 11"/>
          <p:cNvSpPr/>
          <p:nvPr/>
        </p:nvSpPr>
        <p:spPr>
          <a:xfrm>
            <a:off x="8110273" y="1776283"/>
            <a:ext cx="1172117"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rPr>
              <a:t>rural</a:t>
            </a:r>
            <a:endParaRPr lang="en-US" sz="3600" b="1" dirty="0">
              <a:ln w="22225">
                <a:solidFill>
                  <a:schemeClr val="accent2"/>
                </a:solidFill>
                <a:prstDash val="solid"/>
              </a:ln>
            </a:endParaRPr>
          </a:p>
        </p:txBody>
      </p:sp>
      <p:sp>
        <p:nvSpPr>
          <p:cNvPr id="13" name="Rectangle 12"/>
          <p:cNvSpPr/>
          <p:nvPr/>
        </p:nvSpPr>
        <p:spPr>
          <a:xfrm>
            <a:off x="1967191" y="1817312"/>
            <a:ext cx="1495923" cy="646331"/>
          </a:xfrm>
          <a:prstGeom prst="rect">
            <a:avLst/>
          </a:prstGeom>
          <a:noFill/>
        </p:spPr>
        <p:txBody>
          <a:bodyPr wrap="none" lIns="91440" tIns="45720" rIns="91440" bIns="45720">
            <a:spAutoFit/>
          </a:bodyPr>
          <a:lstStyle/>
          <a:p>
            <a:pPr algn="ctr"/>
            <a:r>
              <a:rPr lang="en-US" sz="3600" b="1" dirty="0">
                <a:ln w="22225">
                  <a:solidFill>
                    <a:schemeClr val="accent2"/>
                  </a:solidFill>
                  <a:prstDash val="solid"/>
                </a:ln>
              </a:rPr>
              <a:t>urban</a:t>
            </a:r>
            <a:endParaRPr lang="en-US" sz="3600" b="1" dirty="0">
              <a:ln w="22225">
                <a:solidFill>
                  <a:schemeClr val="accent2"/>
                </a:solidFill>
                <a:prstDash val="solid"/>
              </a:ln>
            </a:endParaRPr>
          </a:p>
        </p:txBody>
      </p:sp>
    </p:spTree>
    <p:extLst>
      <p:ext uri="{BB962C8B-B14F-4D97-AF65-F5344CB8AC3E}">
        <p14:creationId xmlns:p14="http://schemas.microsoft.com/office/powerpoint/2010/main" val="111385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 </a:t>
            </a:r>
            <a:r>
              <a:rPr lang="en-US" dirty="0" smtClean="0"/>
              <a:t>Levels Differ</a:t>
            </a:r>
            <a:endParaRPr lang="en-US" dirty="0"/>
          </a:p>
        </p:txBody>
      </p:sp>
      <p:sp>
        <p:nvSpPr>
          <p:cNvPr id="3" name="Content Placeholder 2"/>
          <p:cNvSpPr>
            <a:spLocks noGrp="1"/>
          </p:cNvSpPr>
          <p:nvPr>
            <p:ph idx="1"/>
          </p:nvPr>
        </p:nvSpPr>
        <p:spPr>
          <a:xfrm>
            <a:off x="1676402" y="2625435"/>
            <a:ext cx="3542145" cy="3858491"/>
          </a:xfrm>
        </p:spPr>
        <p:txBody>
          <a:bodyPr/>
          <a:lstStyle/>
          <a:p>
            <a:pPr marL="0" indent="0" algn="r">
              <a:buNone/>
            </a:pPr>
            <a:r>
              <a:rPr lang="en-US" dirty="0" smtClean="0"/>
              <a:t>CCR Benchmark</a:t>
            </a:r>
          </a:p>
          <a:p>
            <a:pPr marL="0" indent="0" algn="r">
              <a:buNone/>
            </a:pPr>
            <a:endParaRPr lang="en-US" dirty="0"/>
          </a:p>
          <a:p>
            <a:pPr marL="0" indent="0" algn="r">
              <a:buNone/>
            </a:pPr>
            <a:r>
              <a:rPr lang="en-US" dirty="0" smtClean="0"/>
              <a:t>On Track</a:t>
            </a:r>
          </a:p>
          <a:p>
            <a:pPr marL="0" indent="0" algn="r">
              <a:buNone/>
            </a:pPr>
            <a:endParaRPr lang="en-US" dirty="0"/>
          </a:p>
          <a:p>
            <a:pPr marL="0" indent="0" algn="r">
              <a:buNone/>
            </a:pPr>
            <a:r>
              <a:rPr lang="en-US" dirty="0" smtClean="0"/>
              <a:t>Developing</a:t>
            </a:r>
            <a:endParaRPr lang="en-US" dirty="0"/>
          </a:p>
        </p:txBody>
      </p:sp>
      <p:sp>
        <p:nvSpPr>
          <p:cNvPr id="4" name="Content Placeholder 2"/>
          <p:cNvSpPr txBox="1">
            <a:spLocks/>
          </p:cNvSpPr>
          <p:nvPr/>
        </p:nvSpPr>
        <p:spPr>
          <a:xfrm>
            <a:off x="8017163" y="2625434"/>
            <a:ext cx="2784764" cy="38584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Advanced</a:t>
            </a:r>
          </a:p>
          <a:p>
            <a:pPr marL="0" indent="0">
              <a:buNone/>
            </a:pPr>
            <a:endParaRPr lang="en-US" dirty="0"/>
          </a:p>
          <a:p>
            <a:pPr marL="0" indent="0">
              <a:buNone/>
            </a:pPr>
            <a:r>
              <a:rPr lang="en-US" dirty="0"/>
              <a:t>Proficient</a:t>
            </a:r>
          </a:p>
          <a:p>
            <a:pPr marL="0" indent="0">
              <a:buNone/>
            </a:pPr>
            <a:endParaRPr lang="en-US" dirty="0"/>
          </a:p>
          <a:p>
            <a:pPr marL="0" indent="0">
              <a:buNone/>
            </a:pPr>
            <a:r>
              <a:rPr lang="en-US" dirty="0"/>
              <a:t>Basic</a:t>
            </a:r>
            <a:endParaRPr lang="en-US" dirty="0"/>
          </a:p>
        </p:txBody>
      </p:sp>
      <p:sp>
        <p:nvSpPr>
          <p:cNvPr id="5" name="Left-Right Arrow 4"/>
          <p:cNvSpPr/>
          <p:nvPr/>
        </p:nvSpPr>
        <p:spPr>
          <a:xfrm>
            <a:off x="5158510" y="3520206"/>
            <a:ext cx="2918690" cy="107141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12874" y="3680335"/>
            <a:ext cx="2161309" cy="769441"/>
          </a:xfrm>
          <a:prstGeom prst="rect">
            <a:avLst/>
          </a:prstGeom>
          <a:noFill/>
        </p:spPr>
        <p:txBody>
          <a:bodyPr wrap="square" rtlCol="0">
            <a:spAutoFit/>
          </a:bodyPr>
          <a:lstStyle/>
          <a:p>
            <a:r>
              <a:rPr lang="en-US" sz="4400" dirty="0">
                <a:solidFill>
                  <a:srgbClr val="FFFF00"/>
                </a:solidFill>
              </a:rPr>
              <a:t>NOT</a:t>
            </a:r>
            <a:endParaRPr lang="en-US" sz="4400" dirty="0">
              <a:solidFill>
                <a:srgbClr val="FFFF00"/>
              </a:solidFill>
            </a:endParaRPr>
          </a:p>
        </p:txBody>
      </p:sp>
      <p:sp>
        <p:nvSpPr>
          <p:cNvPr id="7" name="Left-Right Arrow 6"/>
          <p:cNvSpPr/>
          <p:nvPr/>
        </p:nvSpPr>
        <p:spPr>
          <a:xfrm>
            <a:off x="5098471" y="2407226"/>
            <a:ext cx="2918690" cy="107141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915892" y="2548578"/>
            <a:ext cx="2161309" cy="769441"/>
          </a:xfrm>
          <a:prstGeom prst="rect">
            <a:avLst/>
          </a:prstGeom>
          <a:noFill/>
        </p:spPr>
        <p:txBody>
          <a:bodyPr wrap="square" rtlCol="0">
            <a:spAutoFit/>
          </a:bodyPr>
          <a:lstStyle/>
          <a:p>
            <a:r>
              <a:rPr lang="en-US" sz="4400" dirty="0">
                <a:solidFill>
                  <a:schemeClr val="bg1"/>
                </a:solidFill>
              </a:rPr>
              <a:t>Do</a:t>
            </a:r>
            <a:endParaRPr lang="en-US" sz="4400" dirty="0">
              <a:solidFill>
                <a:schemeClr val="bg1"/>
              </a:solidFill>
            </a:endParaRPr>
          </a:p>
        </p:txBody>
      </p:sp>
      <p:sp>
        <p:nvSpPr>
          <p:cNvPr id="9" name="Left-Right Arrow 8"/>
          <p:cNvSpPr/>
          <p:nvPr/>
        </p:nvSpPr>
        <p:spPr>
          <a:xfrm>
            <a:off x="5176983" y="4757879"/>
            <a:ext cx="2918690" cy="107141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92437" y="4834576"/>
            <a:ext cx="2863277" cy="1446550"/>
          </a:xfrm>
          <a:prstGeom prst="rect">
            <a:avLst/>
          </a:prstGeom>
          <a:noFill/>
        </p:spPr>
        <p:txBody>
          <a:bodyPr wrap="square" rtlCol="0">
            <a:spAutoFit/>
          </a:bodyPr>
          <a:lstStyle/>
          <a:p>
            <a:r>
              <a:rPr lang="en-US" sz="4400" dirty="0">
                <a:solidFill>
                  <a:schemeClr val="bg1"/>
                </a:solidFill>
              </a:rPr>
              <a:t>c</a:t>
            </a:r>
            <a:r>
              <a:rPr lang="en-US" sz="4400" dirty="0">
                <a:solidFill>
                  <a:schemeClr val="bg1"/>
                </a:solidFill>
              </a:rPr>
              <a:t>ompare!</a:t>
            </a:r>
            <a:endParaRPr lang="en-US" sz="4400" dirty="0">
              <a:solidFill>
                <a:schemeClr val="bg1"/>
              </a:solidFill>
            </a:endParaRPr>
          </a:p>
        </p:txBody>
      </p:sp>
      <p:sp>
        <p:nvSpPr>
          <p:cNvPr id="11" name="TextBox 10"/>
          <p:cNvSpPr txBox="1"/>
          <p:nvPr/>
        </p:nvSpPr>
        <p:spPr>
          <a:xfrm>
            <a:off x="3186547" y="1616213"/>
            <a:ext cx="2309091" cy="707886"/>
          </a:xfrm>
          <a:prstGeom prst="rect">
            <a:avLst/>
          </a:prstGeom>
          <a:noFill/>
        </p:spPr>
        <p:txBody>
          <a:bodyPr wrap="square" rtlCol="0">
            <a:spAutoFit/>
          </a:bodyPr>
          <a:lstStyle/>
          <a:p>
            <a:r>
              <a:rPr lang="en-US" sz="4000" dirty="0">
                <a:solidFill>
                  <a:srgbClr val="FF0000"/>
                </a:solidFill>
              </a:rPr>
              <a:t>NDE</a:t>
            </a:r>
          </a:p>
        </p:txBody>
      </p:sp>
      <p:sp>
        <p:nvSpPr>
          <p:cNvPr id="12" name="TextBox 11"/>
          <p:cNvSpPr txBox="1"/>
          <p:nvPr/>
        </p:nvSpPr>
        <p:spPr>
          <a:xfrm>
            <a:off x="8358910" y="1623138"/>
            <a:ext cx="2309091" cy="707886"/>
          </a:xfrm>
          <a:prstGeom prst="rect">
            <a:avLst/>
          </a:prstGeom>
          <a:noFill/>
        </p:spPr>
        <p:txBody>
          <a:bodyPr wrap="square" rtlCol="0">
            <a:spAutoFit/>
          </a:bodyPr>
          <a:lstStyle/>
          <a:p>
            <a:r>
              <a:rPr lang="en-US" sz="4000" dirty="0">
                <a:solidFill>
                  <a:srgbClr val="FF0000"/>
                </a:solidFill>
              </a:rPr>
              <a:t>NAEP</a:t>
            </a:r>
          </a:p>
        </p:txBody>
      </p:sp>
    </p:spTree>
    <p:extLst>
      <p:ext uri="{BB962C8B-B14F-4D97-AF65-F5344CB8AC3E}">
        <p14:creationId xmlns:p14="http://schemas.microsoft.com/office/powerpoint/2010/main" val="4270324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2809"/>
            <a:ext cx="8229600" cy="1143000"/>
          </a:xfrm>
        </p:spPr>
        <p:txBody>
          <a:bodyPr>
            <a:normAutofit fontScale="90000"/>
          </a:bodyPr>
          <a:lstStyle/>
          <a:p>
            <a:pPr algn="l"/>
            <a:r>
              <a:rPr lang="en-US" dirty="0" smtClean="0">
                <a:solidFill>
                  <a:srgbClr val="FFFFFF"/>
                </a:solidFill>
              </a:rPr>
              <a:t>How can DACs support NAEP?</a:t>
            </a:r>
            <a:endParaRPr lang="en-US" dirty="0">
              <a:solidFill>
                <a:srgbClr val="FFFFFF"/>
              </a:solidFill>
            </a:endParaRPr>
          </a:p>
        </p:txBody>
      </p:sp>
    </p:spTree>
    <p:extLst>
      <p:ext uri="{BB962C8B-B14F-4D97-AF65-F5344CB8AC3E}">
        <p14:creationId xmlns:p14="http://schemas.microsoft.com/office/powerpoint/2010/main" val="1960117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DACs help?</a:t>
            </a:r>
            <a:endParaRPr lang="en-US" dirty="0"/>
          </a:p>
        </p:txBody>
      </p:sp>
      <p:sp>
        <p:nvSpPr>
          <p:cNvPr id="3" name="Content Placeholder 2"/>
          <p:cNvSpPr>
            <a:spLocks noGrp="1"/>
          </p:cNvSpPr>
          <p:nvPr>
            <p:ph idx="1"/>
          </p:nvPr>
        </p:nvSpPr>
        <p:spPr/>
        <p:txBody>
          <a:bodyPr>
            <a:normAutofit/>
          </a:bodyPr>
          <a:lstStyle/>
          <a:p>
            <a:r>
              <a:rPr lang="en-US" dirty="0" smtClean="0"/>
              <a:t>Where NAEP is concerned, be positive!</a:t>
            </a:r>
          </a:p>
          <a:p>
            <a:endParaRPr lang="en-US" dirty="0" smtClean="0"/>
          </a:p>
          <a:p>
            <a:r>
              <a:rPr lang="en-US" dirty="0" smtClean="0"/>
              <a:t>Remind principals </a:t>
            </a:r>
            <a:r>
              <a:rPr lang="en-US" dirty="0" smtClean="0"/>
              <a:t>and school coordinators to complete the tasks required.</a:t>
            </a:r>
          </a:p>
          <a:p>
            <a:endParaRPr lang="en-US" dirty="0"/>
          </a:p>
          <a:p>
            <a:r>
              <a:rPr lang="en-US" dirty="0" smtClean="0"/>
              <a:t>During even numbered years, when NAEP is optional, communicate to schools that participation is not required.</a:t>
            </a:r>
          </a:p>
          <a:p>
            <a:endParaRPr lang="en-US" dirty="0"/>
          </a:p>
        </p:txBody>
      </p:sp>
    </p:spTree>
    <p:extLst>
      <p:ext uri="{BB962C8B-B14F-4D97-AF65-F5344CB8AC3E}">
        <p14:creationId xmlns:p14="http://schemas.microsoft.com/office/powerpoint/2010/main" val="497282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46" y="1342886"/>
            <a:ext cx="10780426" cy="5300982"/>
          </a:xfrm>
          <a:prstGeom prst="rect">
            <a:avLst/>
          </a:prstGeom>
        </p:spPr>
      </p:pic>
      <p:sp>
        <p:nvSpPr>
          <p:cNvPr id="3"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NAEP Website</a:t>
            </a:r>
            <a:endParaRPr lang="en-US" dirty="0"/>
          </a:p>
        </p:txBody>
      </p:sp>
    </p:spTree>
    <p:extLst>
      <p:ext uri="{BB962C8B-B14F-4D97-AF65-F5344CB8AC3E}">
        <p14:creationId xmlns:p14="http://schemas.microsoft.com/office/powerpoint/2010/main" val="612198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829" y="1310159"/>
            <a:ext cx="10051651" cy="5547841"/>
          </a:xfrm>
          <a:prstGeom prst="rect">
            <a:avLst/>
          </a:prstGeom>
        </p:spPr>
      </p:pic>
      <p:sp>
        <p:nvSpPr>
          <p:cNvPr id="6" name="Title 1"/>
          <p:cNvSpPr txBox="1">
            <a:spLocks/>
          </p:cNvSpPr>
          <p:nvPr/>
        </p:nvSpPr>
        <p:spPr>
          <a:xfrm>
            <a:off x="389680" y="288142"/>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NAEP Website</a:t>
            </a:r>
            <a:endParaRPr lang="en-US" dirty="0"/>
          </a:p>
        </p:txBody>
      </p:sp>
    </p:spTree>
    <p:extLst>
      <p:ext uri="{BB962C8B-B14F-4D97-AF65-F5344CB8AC3E}">
        <p14:creationId xmlns:p14="http://schemas.microsoft.com/office/powerpoint/2010/main" val="1225371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617" y="2048719"/>
            <a:ext cx="9307975" cy="2563531"/>
          </a:xfrm>
        </p:spPr>
        <p:txBody>
          <a:bodyPr>
            <a:normAutofit fontScale="90000"/>
          </a:bodyPr>
          <a:lstStyle/>
          <a:p>
            <a:pPr algn="l"/>
            <a:r>
              <a:rPr lang="en-US" sz="6000" b="1" dirty="0" smtClean="0"/>
              <a:t>Terry Ough</a:t>
            </a:r>
            <a:br>
              <a:rPr lang="en-US" sz="6000" b="1" dirty="0" smtClean="0"/>
            </a:br>
            <a:r>
              <a:rPr lang="en-US" sz="6000" b="1" dirty="0" smtClean="0">
                <a:hlinkClick r:id="rId3"/>
              </a:rPr>
              <a:t>terry.ough@Nebraska.gov</a:t>
            </a:r>
            <a:r>
              <a:rPr lang="en-US" sz="6000" b="1" dirty="0" smtClean="0"/>
              <a:t/>
            </a:r>
            <a:br>
              <a:rPr lang="en-US" sz="6000" b="1" dirty="0" smtClean="0"/>
            </a:br>
            <a:r>
              <a:rPr lang="en-US" sz="6000" b="1" dirty="0" smtClean="0"/>
              <a:t>(402) 471-2959</a:t>
            </a:r>
            <a:endParaRPr lang="en-US" sz="6000" b="1" dirty="0"/>
          </a:p>
        </p:txBody>
      </p:sp>
    </p:spTree>
    <p:extLst>
      <p:ext uri="{BB962C8B-B14F-4D97-AF65-F5344CB8AC3E}">
        <p14:creationId xmlns:p14="http://schemas.microsoft.com/office/powerpoint/2010/main" val="39575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Answered</a:t>
            </a:r>
            <a:endParaRPr lang="en-US" dirty="0"/>
          </a:p>
        </p:txBody>
      </p:sp>
      <p:sp>
        <p:nvSpPr>
          <p:cNvPr id="3" name="Content Placeholder 2"/>
          <p:cNvSpPr>
            <a:spLocks noGrp="1"/>
          </p:cNvSpPr>
          <p:nvPr>
            <p:ph idx="1"/>
          </p:nvPr>
        </p:nvSpPr>
        <p:spPr>
          <a:xfrm>
            <a:off x="1053296" y="1898248"/>
            <a:ext cx="10289894" cy="4890478"/>
          </a:xfrm>
        </p:spPr>
        <p:txBody>
          <a:bodyPr/>
          <a:lstStyle/>
          <a:p>
            <a:pPr>
              <a:spcBef>
                <a:spcPts val="0"/>
              </a:spcBef>
              <a:spcAft>
                <a:spcPts val="600"/>
              </a:spcAft>
            </a:pPr>
            <a:r>
              <a:rPr lang="en-US" dirty="0" smtClean="0"/>
              <a:t>What is NAEP?</a:t>
            </a:r>
          </a:p>
          <a:p>
            <a:pPr>
              <a:spcBef>
                <a:spcPts val="0"/>
              </a:spcBef>
              <a:spcAft>
                <a:spcPts val="600"/>
              </a:spcAft>
            </a:pPr>
            <a:r>
              <a:rPr lang="en-US" dirty="0" smtClean="0"/>
              <a:t>At what level </a:t>
            </a:r>
            <a:r>
              <a:rPr lang="en-US" dirty="0"/>
              <a:t>are results reported</a:t>
            </a:r>
            <a:r>
              <a:rPr lang="en-US" dirty="0" smtClean="0"/>
              <a:t>?</a:t>
            </a:r>
          </a:p>
          <a:p>
            <a:pPr>
              <a:spcBef>
                <a:spcPts val="0"/>
              </a:spcBef>
              <a:spcAft>
                <a:spcPts val="600"/>
              </a:spcAft>
            </a:pPr>
            <a:r>
              <a:rPr lang="en-US" dirty="0" smtClean="0"/>
              <a:t>Do schools have to participate in NAEP?</a:t>
            </a:r>
          </a:p>
          <a:p>
            <a:pPr>
              <a:spcBef>
                <a:spcPts val="0"/>
              </a:spcBef>
              <a:spcAft>
                <a:spcPts val="600"/>
              </a:spcAft>
            </a:pPr>
            <a:r>
              <a:rPr lang="en-US" dirty="0" smtClean="0"/>
              <a:t>Why are some schools chosen more than others?</a:t>
            </a:r>
          </a:p>
          <a:p>
            <a:pPr>
              <a:spcBef>
                <a:spcPts val="0"/>
              </a:spcBef>
              <a:spcAft>
                <a:spcPts val="600"/>
              </a:spcAft>
            </a:pPr>
            <a:r>
              <a:rPr lang="en-US" dirty="0" smtClean="0"/>
              <a:t>How can DACs support NAEP?</a:t>
            </a:r>
            <a:endParaRPr lang="en-US" dirty="0"/>
          </a:p>
        </p:txBody>
      </p:sp>
    </p:spTree>
    <p:extLst>
      <p:ext uri="{BB962C8B-B14F-4D97-AF65-F5344CB8AC3E}">
        <p14:creationId xmlns:p14="http://schemas.microsoft.com/office/powerpoint/2010/main" val="2259909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NAEP?</a:t>
            </a:r>
            <a:endParaRPr lang="en-US" dirty="0"/>
          </a:p>
        </p:txBody>
      </p:sp>
      <p:sp>
        <p:nvSpPr>
          <p:cNvPr id="3" name="Content Placeholder 2"/>
          <p:cNvSpPr>
            <a:spLocks noGrp="1"/>
          </p:cNvSpPr>
          <p:nvPr>
            <p:ph idx="1"/>
          </p:nvPr>
        </p:nvSpPr>
        <p:spPr>
          <a:xfrm>
            <a:off x="1263570" y="1713528"/>
            <a:ext cx="9664860" cy="4418661"/>
          </a:xfrm>
        </p:spPr>
        <p:txBody>
          <a:bodyPr>
            <a:normAutofit/>
          </a:bodyPr>
          <a:lstStyle/>
          <a:p>
            <a:pPr marL="0" indent="0">
              <a:lnSpc>
                <a:spcPct val="150000"/>
              </a:lnSpc>
              <a:buNone/>
            </a:pPr>
            <a:r>
              <a:rPr lang="en-US" dirty="0"/>
              <a:t>The National Assessment of Educational Progress (NAEP) is the largest </a:t>
            </a:r>
            <a:r>
              <a:rPr lang="en-US" b="1" dirty="0"/>
              <a:t>nationally representative </a:t>
            </a:r>
            <a:r>
              <a:rPr lang="en-US" dirty="0"/>
              <a:t>and continuing assessment of what America's students know and can do in various subject areas.</a:t>
            </a:r>
            <a:endParaRPr lang="en-US" sz="2400" dirty="0">
              <a:latin typeface="Arial Narrow" panose="020B0606020202030204" pitchFamily="34" charset="0"/>
            </a:endParaRPr>
          </a:p>
        </p:txBody>
      </p:sp>
      <p:sp>
        <p:nvSpPr>
          <p:cNvPr id="4" name="TextBox 3"/>
          <p:cNvSpPr txBox="1"/>
          <p:nvPr/>
        </p:nvSpPr>
        <p:spPr>
          <a:xfrm>
            <a:off x="6000479" y="5320253"/>
            <a:ext cx="5310910" cy="646331"/>
          </a:xfrm>
          <a:prstGeom prst="rect">
            <a:avLst/>
          </a:prstGeom>
          <a:noFill/>
        </p:spPr>
        <p:txBody>
          <a:bodyPr wrap="square" rtlCol="0">
            <a:spAutoFit/>
          </a:bodyPr>
          <a:lstStyle/>
          <a:p>
            <a:r>
              <a:rPr lang="en-US" dirty="0">
                <a:latin typeface="Arial Narrow" panose="020B0606020202030204" pitchFamily="34" charset="0"/>
              </a:rPr>
              <a:t>(Taken from </a:t>
            </a:r>
            <a:r>
              <a:rPr lang="en-US" i="1" dirty="0">
                <a:latin typeface="Arial Narrow" panose="020B0606020202030204" pitchFamily="34" charset="0"/>
              </a:rPr>
              <a:t>The Nation’s Report Card.)</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280743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0129"/>
            <a:ext cx="8229600" cy="1143000"/>
          </a:xfrm>
        </p:spPr>
        <p:txBody>
          <a:bodyPr/>
          <a:lstStyle/>
          <a:p>
            <a:r>
              <a:rPr lang="en-US" dirty="0" smtClean="0"/>
              <a:t>What is NAEP?</a:t>
            </a:r>
            <a:endParaRPr lang="en-US" dirty="0"/>
          </a:p>
        </p:txBody>
      </p:sp>
      <p:sp>
        <p:nvSpPr>
          <p:cNvPr id="3" name="Content Placeholder 2"/>
          <p:cNvSpPr>
            <a:spLocks noGrp="1"/>
          </p:cNvSpPr>
          <p:nvPr>
            <p:ph idx="1"/>
          </p:nvPr>
        </p:nvSpPr>
        <p:spPr>
          <a:xfrm>
            <a:off x="729205" y="1707503"/>
            <a:ext cx="10174147" cy="4418661"/>
          </a:xfrm>
        </p:spPr>
        <p:txBody>
          <a:bodyPr>
            <a:noAutofit/>
          </a:bodyPr>
          <a:lstStyle/>
          <a:p>
            <a:pPr marL="0" indent="0">
              <a:lnSpc>
                <a:spcPct val="150000"/>
              </a:lnSpc>
              <a:buNone/>
            </a:pPr>
            <a:r>
              <a:rPr lang="en-US" sz="2800" dirty="0">
                <a:latin typeface="Arial Narrow" panose="020B0606020202030204" pitchFamily="34" charset="0"/>
              </a:rPr>
              <a:t>The Nation’s Report Card is a resource—a national wakeup call—because it offers a window into the state of our education system and what our children are learning. </a:t>
            </a:r>
            <a:r>
              <a:rPr lang="en-US" sz="2800" dirty="0">
                <a:latin typeface="Arial Narrow" panose="020B0606020202030204" pitchFamily="34" charset="0"/>
              </a:rPr>
              <a:t>The results provide educators, policymakers, elected officials, and parents across the country with invaluable information regarding how our children are doing compared to other children in participating large urban districts, other states, and the </a:t>
            </a:r>
            <a:r>
              <a:rPr lang="en-US" sz="2800" dirty="0">
                <a:latin typeface="Arial Narrow" panose="020B0606020202030204" pitchFamily="34" charset="0"/>
              </a:rPr>
              <a:t>nation. </a:t>
            </a:r>
            <a:r>
              <a:rPr lang="en-US" sz="2800" dirty="0" smtClean="0">
                <a:latin typeface="Arial Narrow" panose="020B0606020202030204" pitchFamily="34" charset="0"/>
              </a:rPr>
              <a:t> (</a:t>
            </a:r>
            <a:r>
              <a:rPr lang="en-US" sz="2800" dirty="0">
                <a:latin typeface="Arial Narrow" panose="020B0606020202030204" pitchFamily="34" charset="0"/>
              </a:rPr>
              <a:t>Taken from </a:t>
            </a:r>
            <a:r>
              <a:rPr lang="en-US" sz="2800" i="1" dirty="0">
                <a:latin typeface="Arial Narrow" panose="020B0606020202030204" pitchFamily="34" charset="0"/>
              </a:rPr>
              <a:t>The Nation’s Report Card.)</a:t>
            </a:r>
            <a:endParaRPr lang="en-US" sz="2800" dirty="0">
              <a:latin typeface="Arial Narrow" panose="020B0606020202030204" pitchFamily="34" charset="0"/>
            </a:endParaRPr>
          </a:p>
        </p:txBody>
      </p:sp>
    </p:spTree>
    <p:extLst>
      <p:ext uri="{BB962C8B-B14F-4D97-AF65-F5344CB8AC3E}">
        <p14:creationId xmlns:p14="http://schemas.microsoft.com/office/powerpoint/2010/main" val="372228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42" y="4314463"/>
            <a:ext cx="4210261" cy="2308680"/>
          </a:xfrm>
          <a:prstGeom prst="rect">
            <a:avLst/>
          </a:prstGeom>
          <a:ln w="38100">
            <a:solidFill>
              <a:schemeClr val="accent1"/>
            </a:solidFill>
          </a:ln>
        </p:spPr>
      </p:pic>
      <p:sp>
        <p:nvSpPr>
          <p:cNvPr id="8" name="Title 1"/>
          <p:cNvSpPr txBox="1">
            <a:spLocks/>
          </p:cNvSpPr>
          <p:nvPr/>
        </p:nvSpPr>
        <p:spPr>
          <a:xfrm>
            <a:off x="1761281" y="2451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chemeClr val="accent6">
                    <a:lumMod val="60000"/>
                    <a:lumOff val="40000"/>
                  </a:schemeClr>
                </a:solidFill>
              </a:rPr>
              <a:t>How are scores reported?</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2270" y="1388112"/>
            <a:ext cx="6492803" cy="3635055"/>
          </a:xfrm>
          <a:prstGeom prst="rect">
            <a:avLst/>
          </a:prstGeom>
          <a:ln w="12700">
            <a:solidFill>
              <a:schemeClr val="accent1"/>
            </a:solidFill>
          </a:ln>
          <a:effectLst>
            <a:outerShdw blurRad="50800" dist="38100" dir="5400000" algn="t"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642" y="1370509"/>
            <a:ext cx="8854307" cy="1783352"/>
          </a:xfrm>
          <a:prstGeom prst="rect">
            <a:avLst/>
          </a:prstGeom>
          <a:effectLst>
            <a:innerShdw blurRad="63500" dist="50800" dir="2700000">
              <a:prstClr val="black">
                <a:alpha val="50000"/>
              </a:prstClr>
            </a:innerShdw>
          </a:effectLst>
        </p:spPr>
      </p:pic>
      <p:cxnSp>
        <p:nvCxnSpPr>
          <p:cNvPr id="12" name="Straight Connector 11"/>
          <p:cNvCxnSpPr/>
          <p:nvPr/>
        </p:nvCxnSpPr>
        <p:spPr>
          <a:xfrm>
            <a:off x="6489539" y="3782059"/>
            <a:ext cx="4849793" cy="11575"/>
          </a:xfrm>
          <a:prstGeom prst="line">
            <a:avLst/>
          </a:prstGeom>
          <a:ln>
            <a:solidFill>
              <a:srgbClr val="FF0000"/>
            </a:solidFill>
          </a:ln>
          <a:effectLst>
            <a:outerShdw blurRad="40000" dist="20000" dir="5400000" rotWithShape="0">
              <a:schemeClr val="accent2">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53197" y="4085740"/>
            <a:ext cx="5486134" cy="11575"/>
          </a:xfrm>
          <a:prstGeom prst="line">
            <a:avLst/>
          </a:prstGeom>
          <a:ln>
            <a:solidFill>
              <a:srgbClr val="FF0000"/>
            </a:solidFill>
          </a:ln>
          <a:effectLst>
            <a:outerShdw blurRad="40000" dist="20000" dir="5400000" rotWithShape="0">
              <a:schemeClr val="accent2">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271526" y="4359345"/>
            <a:ext cx="559377" cy="0"/>
          </a:xfrm>
          <a:prstGeom prst="line">
            <a:avLst/>
          </a:prstGeom>
          <a:ln>
            <a:solidFill>
              <a:srgbClr val="FF0000"/>
            </a:solidFill>
          </a:ln>
          <a:effectLst>
            <a:outerShdw blurRad="40000" dist="20000" dir="5400000" rotWithShape="0">
              <a:schemeClr val="accent2">
                <a:alpha val="38000"/>
              </a:schemeClr>
            </a:outerShd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59929" y="5139159"/>
            <a:ext cx="3321934" cy="369332"/>
          </a:xfrm>
          <a:prstGeom prst="rect">
            <a:avLst/>
          </a:prstGeom>
          <a:noFill/>
        </p:spPr>
        <p:txBody>
          <a:bodyPr wrap="square" rtlCol="0">
            <a:spAutoFit/>
          </a:bodyPr>
          <a:lstStyle/>
          <a:p>
            <a:r>
              <a:rPr lang="en-US" dirty="0">
                <a:solidFill>
                  <a:schemeClr val="bg1">
                    <a:lumMod val="95000"/>
                  </a:schemeClr>
                </a:solidFill>
              </a:rPr>
              <a:t>NY Times, December 2016</a:t>
            </a:r>
          </a:p>
        </p:txBody>
      </p:sp>
      <p:sp>
        <p:nvSpPr>
          <p:cNvPr id="19" name="Rectangle 18"/>
          <p:cNvSpPr/>
          <p:nvPr/>
        </p:nvSpPr>
        <p:spPr>
          <a:xfrm>
            <a:off x="10637134" y="5023167"/>
            <a:ext cx="1307939" cy="1644858"/>
          </a:xfrm>
          <a:prstGeom prst="rect">
            <a:avLst/>
          </a:prstGeom>
          <a:solidFill>
            <a:srgbClr val="253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V="1">
            <a:off x="5781850" y="4359345"/>
            <a:ext cx="804145" cy="12474"/>
          </a:xfrm>
          <a:prstGeom prst="line">
            <a:avLst/>
          </a:prstGeom>
          <a:ln>
            <a:solidFill>
              <a:srgbClr val="FF0000"/>
            </a:solidFill>
          </a:ln>
          <a:effectLst>
            <a:outerShdw blurRad="40000" dist="20000" dir="5400000" rotWithShape="0">
              <a:schemeClr val="accent2">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607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0" y="717984"/>
            <a:ext cx="8229600" cy="1143000"/>
          </a:xfrm>
        </p:spPr>
        <p:txBody>
          <a:bodyPr/>
          <a:lstStyle/>
          <a:p>
            <a:r>
              <a:rPr lang="en-US" dirty="0" smtClean="0"/>
              <a:t>How are scores reported?</a:t>
            </a:r>
            <a:endParaRPr lang="en-US" dirty="0"/>
          </a:p>
        </p:txBody>
      </p:sp>
      <p:sp>
        <p:nvSpPr>
          <p:cNvPr id="3" name="Content Placeholder 2"/>
          <p:cNvSpPr>
            <a:spLocks noGrp="1"/>
          </p:cNvSpPr>
          <p:nvPr>
            <p:ph idx="1"/>
          </p:nvPr>
        </p:nvSpPr>
        <p:spPr>
          <a:xfrm>
            <a:off x="1319514" y="2087418"/>
            <a:ext cx="8891286" cy="4038745"/>
          </a:xfrm>
        </p:spPr>
        <p:txBody>
          <a:bodyPr>
            <a:normAutofit lnSpcReduction="10000"/>
          </a:bodyPr>
          <a:lstStyle/>
          <a:p>
            <a:r>
              <a:rPr lang="en-US" dirty="0" smtClean="0"/>
              <a:t>NOT at the school level</a:t>
            </a:r>
          </a:p>
          <a:p>
            <a:r>
              <a:rPr lang="en-US" dirty="0" smtClean="0"/>
              <a:t>NOT at the student level</a:t>
            </a:r>
          </a:p>
          <a:p>
            <a:r>
              <a:rPr lang="en-US" dirty="0" smtClean="0"/>
              <a:t>NOT tied to accountability</a:t>
            </a:r>
          </a:p>
          <a:p>
            <a:endParaRPr lang="en-US" dirty="0"/>
          </a:p>
          <a:p>
            <a:r>
              <a:rPr lang="en-US" i="1" dirty="0" smtClean="0"/>
              <a:t>Nation’s Report Card- </a:t>
            </a:r>
            <a:r>
              <a:rPr lang="en-US" dirty="0" smtClean="0"/>
              <a:t>aggregate data</a:t>
            </a:r>
          </a:p>
          <a:p>
            <a:r>
              <a:rPr lang="en-US" i="1" dirty="0"/>
              <a:t>Nation’s Report Card-</a:t>
            </a:r>
            <a:r>
              <a:rPr lang="en-US" dirty="0" smtClean="0"/>
              <a:t> </a:t>
            </a:r>
            <a:r>
              <a:rPr lang="en-US" dirty="0" smtClean="0"/>
              <a:t>subgroup data</a:t>
            </a:r>
          </a:p>
          <a:p>
            <a:r>
              <a:rPr lang="en-US" i="1" dirty="0"/>
              <a:t>Nation’s Report Card-</a:t>
            </a:r>
            <a:r>
              <a:rPr lang="en-US" dirty="0" smtClean="0"/>
              <a:t> </a:t>
            </a:r>
            <a:r>
              <a:rPr lang="en-US" dirty="0" smtClean="0"/>
              <a:t>contextual data</a:t>
            </a:r>
            <a:endParaRPr lang="en-US" dirty="0"/>
          </a:p>
        </p:txBody>
      </p:sp>
    </p:spTree>
    <p:extLst>
      <p:ext uri="{BB962C8B-B14F-4D97-AF65-F5344CB8AC3E}">
        <p14:creationId xmlns:p14="http://schemas.microsoft.com/office/powerpoint/2010/main" val="2582775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2809"/>
            <a:ext cx="8229600" cy="1143000"/>
          </a:xfrm>
        </p:spPr>
        <p:txBody>
          <a:bodyPr>
            <a:normAutofit/>
          </a:bodyPr>
          <a:lstStyle/>
          <a:p>
            <a:r>
              <a:rPr lang="en-US" dirty="0" smtClean="0">
                <a:solidFill>
                  <a:srgbClr val="FFFFFF"/>
                </a:solidFill>
              </a:rPr>
              <a:t>Is participation required?</a:t>
            </a:r>
            <a:endParaRPr lang="en-US" dirty="0">
              <a:solidFill>
                <a:srgbClr val="FFFFFF"/>
              </a:solidFill>
            </a:endParaRPr>
          </a:p>
        </p:txBody>
      </p:sp>
      <p:sp>
        <p:nvSpPr>
          <p:cNvPr id="3" name="Rectangle 2"/>
          <p:cNvSpPr/>
          <p:nvPr/>
        </p:nvSpPr>
        <p:spPr>
          <a:xfrm>
            <a:off x="10637134" y="5023167"/>
            <a:ext cx="1307939" cy="1644858"/>
          </a:xfrm>
          <a:prstGeom prst="rect">
            <a:avLst/>
          </a:prstGeom>
          <a:solidFill>
            <a:srgbClr val="2531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22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92780"/>
            <a:ext cx="8229599" cy="1143000"/>
          </a:xfrm>
        </p:spPr>
        <p:txBody>
          <a:bodyPr/>
          <a:lstStyle/>
          <a:p>
            <a:pPr algn="l"/>
            <a:r>
              <a:rPr lang="en-US" dirty="0" smtClean="0">
                <a:solidFill>
                  <a:srgbClr val="001689"/>
                </a:solidFill>
              </a:rPr>
              <a:t>Is Participation Required?   </a:t>
            </a:r>
            <a:endParaRPr lang="en-US" dirty="0">
              <a:solidFill>
                <a:srgbClr val="001689"/>
              </a:solidFill>
            </a:endParaRPr>
          </a:p>
        </p:txBody>
      </p:sp>
      <p:sp>
        <p:nvSpPr>
          <p:cNvPr id="3" name="Content Placeholder 2"/>
          <p:cNvSpPr>
            <a:spLocks noGrp="1"/>
          </p:cNvSpPr>
          <p:nvPr>
            <p:ph idx="1"/>
          </p:nvPr>
        </p:nvSpPr>
        <p:spPr>
          <a:xfrm>
            <a:off x="891250" y="1794076"/>
            <a:ext cx="9919503" cy="3775452"/>
          </a:xfrm>
        </p:spPr>
        <p:txBody>
          <a:bodyPr/>
          <a:lstStyle/>
          <a:p>
            <a:pPr marL="0" indent="0">
              <a:lnSpc>
                <a:spcPct val="150000"/>
              </a:lnSpc>
              <a:buNone/>
            </a:pPr>
            <a:r>
              <a:rPr lang="en-US" dirty="0" smtClean="0"/>
              <a:t>The United States Department of Education requires all states who receive Title 1 funding to participate in NAEP in reading and math every two years at fourth and eighth grades.</a:t>
            </a:r>
            <a:endParaRPr lang="en-US" dirty="0"/>
          </a:p>
        </p:txBody>
      </p:sp>
      <p:sp>
        <p:nvSpPr>
          <p:cNvPr id="4" name="Rectangle 3"/>
          <p:cNvSpPr/>
          <p:nvPr/>
        </p:nvSpPr>
        <p:spPr>
          <a:xfrm>
            <a:off x="891250" y="5394518"/>
            <a:ext cx="8417884" cy="923330"/>
          </a:xfrm>
          <a:prstGeom prst="rect">
            <a:avLst/>
          </a:prstGeom>
          <a:noFill/>
        </p:spPr>
        <p:txBody>
          <a:bodyPr wrap="square" lIns="91440" tIns="45720" rIns="91440" bIns="45720">
            <a:spAutoFit/>
          </a:bodyPr>
          <a:lstStyle/>
          <a:p>
            <a:pPr algn="ctr"/>
            <a:r>
              <a:rPr lang="en-US" sz="5400" b="1" spc="50" dirty="0">
                <a:ln w="0"/>
                <a:solidFill>
                  <a:schemeClr val="bg1">
                    <a:lumMod val="85000"/>
                  </a:schemeClr>
                </a:solidFill>
                <a:effectLst>
                  <a:innerShdw blurRad="63500" dist="50800" dir="13500000">
                    <a:srgbClr val="000000">
                      <a:alpha val="50000"/>
                    </a:srgbClr>
                  </a:innerShdw>
                </a:effectLst>
              </a:rPr>
              <a:t>2019, </a:t>
            </a:r>
            <a:r>
              <a:rPr lang="en-US" sz="5400" b="1" spc="50" dirty="0" smtClean="0">
                <a:ln w="0"/>
                <a:solidFill>
                  <a:schemeClr val="bg1">
                    <a:lumMod val="85000"/>
                  </a:schemeClr>
                </a:solidFill>
                <a:effectLst>
                  <a:innerShdw blurRad="63500" dist="50800" dir="13500000">
                    <a:srgbClr val="000000">
                      <a:alpha val="50000"/>
                    </a:srgbClr>
                  </a:innerShdw>
                </a:effectLst>
              </a:rPr>
              <a:t> 2021,  </a:t>
            </a:r>
            <a:r>
              <a:rPr lang="en-US" sz="5400" b="1" spc="50" dirty="0">
                <a:ln w="0"/>
                <a:solidFill>
                  <a:schemeClr val="bg1">
                    <a:lumMod val="85000"/>
                  </a:schemeClr>
                </a:solidFill>
                <a:effectLst>
                  <a:innerShdw blurRad="63500" dist="50800" dir="13500000">
                    <a:srgbClr val="000000">
                      <a:alpha val="50000"/>
                    </a:srgbClr>
                  </a:innerShdw>
                </a:effectLst>
              </a:rPr>
              <a:t>2023, </a:t>
            </a:r>
            <a:r>
              <a:rPr lang="en-US" sz="5400" b="1" spc="50" dirty="0" smtClean="0">
                <a:ln w="0"/>
                <a:solidFill>
                  <a:schemeClr val="bg1">
                    <a:lumMod val="85000"/>
                  </a:schemeClr>
                </a:solidFill>
                <a:effectLst>
                  <a:innerShdw blurRad="63500" dist="50800" dir="13500000">
                    <a:srgbClr val="000000">
                      <a:alpha val="50000"/>
                    </a:srgbClr>
                  </a:innerShdw>
                </a:effectLst>
              </a:rPr>
              <a:t> 2025</a:t>
            </a:r>
            <a:endParaRPr lang="en-US" sz="5400" b="1" spc="50" dirty="0">
              <a:ln w="0"/>
              <a:solidFill>
                <a:schemeClr val="bg1">
                  <a:lumMod val="8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347573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92780"/>
            <a:ext cx="8229599" cy="1143000"/>
          </a:xfrm>
        </p:spPr>
        <p:txBody>
          <a:bodyPr/>
          <a:lstStyle/>
          <a:p>
            <a:pPr algn="l"/>
            <a:r>
              <a:rPr lang="en-US" dirty="0" smtClean="0">
                <a:solidFill>
                  <a:srgbClr val="001689"/>
                </a:solidFill>
              </a:rPr>
              <a:t>Is Participation Required?   </a:t>
            </a:r>
            <a:endParaRPr lang="en-US" dirty="0">
              <a:solidFill>
                <a:srgbClr val="001689"/>
              </a:solidFill>
            </a:endParaRPr>
          </a:p>
        </p:txBody>
      </p:sp>
      <p:sp>
        <p:nvSpPr>
          <p:cNvPr id="3" name="Content Placeholder 2"/>
          <p:cNvSpPr>
            <a:spLocks noGrp="1"/>
          </p:cNvSpPr>
          <p:nvPr>
            <p:ph idx="1"/>
          </p:nvPr>
        </p:nvSpPr>
        <p:spPr>
          <a:xfrm>
            <a:off x="1041722" y="1881402"/>
            <a:ext cx="9169078" cy="4525963"/>
          </a:xfrm>
        </p:spPr>
        <p:txBody>
          <a:bodyPr/>
          <a:lstStyle/>
          <a:p>
            <a:pPr marL="0" indent="0">
              <a:lnSpc>
                <a:spcPct val="150000"/>
              </a:lnSpc>
              <a:buNone/>
            </a:pPr>
            <a:r>
              <a:rPr lang="en-US" dirty="0" smtClean="0"/>
              <a:t>Included in the NDE district application request for Title 1 funding is an assurance that the district applying </a:t>
            </a:r>
            <a:r>
              <a:rPr lang="en-US" i="1" dirty="0" smtClean="0"/>
              <a:t>will </a:t>
            </a:r>
            <a:r>
              <a:rPr lang="en-US" dirty="0" smtClean="0"/>
              <a:t>participate in NAEP.</a:t>
            </a:r>
            <a:endParaRPr lang="en-US" dirty="0"/>
          </a:p>
        </p:txBody>
      </p:sp>
    </p:spTree>
    <p:extLst>
      <p:ext uri="{BB962C8B-B14F-4D97-AF65-F5344CB8AC3E}">
        <p14:creationId xmlns:p14="http://schemas.microsoft.com/office/powerpoint/2010/main" val="511378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903</Words>
  <Application>Microsoft Office PowerPoint</Application>
  <PresentationFormat>Widescreen</PresentationFormat>
  <Paragraphs>113</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Berlin Sans FB Demi</vt:lpstr>
      <vt:lpstr>Calibri</vt:lpstr>
      <vt:lpstr>Century Gothic</vt:lpstr>
      <vt:lpstr>Office Theme</vt:lpstr>
      <vt:lpstr>National Assessment of Educational Progress</vt:lpstr>
      <vt:lpstr>Questions Answered</vt:lpstr>
      <vt:lpstr>What is NAEP?</vt:lpstr>
      <vt:lpstr>What is NAEP?</vt:lpstr>
      <vt:lpstr>PowerPoint Presentation</vt:lpstr>
      <vt:lpstr>How are scores reported?</vt:lpstr>
      <vt:lpstr>Is participation required?</vt:lpstr>
      <vt:lpstr>Is Participation Required?   </vt:lpstr>
      <vt:lpstr>Is Participation Required?   </vt:lpstr>
      <vt:lpstr>International Studies - Optional</vt:lpstr>
      <vt:lpstr>My role…</vt:lpstr>
      <vt:lpstr>Why are some schools chosen more than others?</vt:lpstr>
      <vt:lpstr>Stratified Random Sampling</vt:lpstr>
      <vt:lpstr>Achievement Levels Differ</vt:lpstr>
      <vt:lpstr>How can DACs support NAEP?</vt:lpstr>
      <vt:lpstr>How can DACs help?</vt:lpstr>
      <vt:lpstr>PowerPoint Presentation</vt:lpstr>
      <vt:lpstr>PowerPoint Presentation</vt:lpstr>
      <vt:lpstr>Terry Ough terry.ough@Nebraska.gov (402) 471-2959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Bieber</dc:creator>
  <cp:lastModifiedBy>Terry Ough</cp:lastModifiedBy>
  <cp:revision>49</cp:revision>
  <dcterms:created xsi:type="dcterms:W3CDTF">2015-03-03T20:12:18Z</dcterms:created>
  <dcterms:modified xsi:type="dcterms:W3CDTF">2018-11-01T14:49:16Z</dcterms:modified>
</cp:coreProperties>
</file>