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handoutMasterIdLst>
    <p:handoutMasterId r:id="rId24"/>
  </p:handoutMasterIdLst>
  <p:sldIdLst>
    <p:sldId id="256" r:id="rId2"/>
    <p:sldId id="270" r:id="rId3"/>
    <p:sldId id="285" r:id="rId4"/>
    <p:sldId id="274" r:id="rId5"/>
    <p:sldId id="275" r:id="rId6"/>
    <p:sldId id="276" r:id="rId7"/>
    <p:sldId id="277" r:id="rId8"/>
    <p:sldId id="278" r:id="rId9"/>
    <p:sldId id="273" r:id="rId10"/>
    <p:sldId id="259" r:id="rId11"/>
    <p:sldId id="283" r:id="rId12"/>
    <p:sldId id="272" r:id="rId13"/>
    <p:sldId id="279" r:id="rId14"/>
    <p:sldId id="280" r:id="rId15"/>
    <p:sldId id="281" r:id="rId16"/>
    <p:sldId id="282" r:id="rId17"/>
    <p:sldId id="269" r:id="rId18"/>
    <p:sldId id="260" r:id="rId19"/>
    <p:sldId id="264" r:id="rId20"/>
    <p:sldId id="265"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524" autoAdjust="0"/>
  </p:normalViewPr>
  <p:slideViewPr>
    <p:cSldViewPr snapToGrid="0">
      <p:cViewPr varScale="1">
        <p:scale>
          <a:sx n="70" d="100"/>
          <a:sy n="70" d="100"/>
        </p:scale>
        <p:origin x="514" y="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56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905C19-251E-4CF8-B257-F3ADB15EBFBE}" type="datetimeFigureOut">
              <a:rPr lang="en-US" smtClean="0"/>
              <a:t>11/2/2018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E414A6-4645-4217-805D-6C062341784C}" type="slidenum">
              <a:rPr lang="en-US" smtClean="0"/>
              <a:t>‹#›</a:t>
            </a:fld>
            <a:endParaRPr lang="en-US"/>
          </a:p>
        </p:txBody>
      </p:sp>
    </p:spTree>
    <p:extLst>
      <p:ext uri="{BB962C8B-B14F-4D97-AF65-F5344CB8AC3E}">
        <p14:creationId xmlns:p14="http://schemas.microsoft.com/office/powerpoint/2010/main" val="2835678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EBE83-1EC7-4AAB-9EE2-5B91A9C5C019}"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065A0-EE64-4349-80BB-2E25C9230CFC}" type="slidenum">
              <a:rPr lang="en-US" smtClean="0"/>
              <a:t>‹#›</a:t>
            </a:fld>
            <a:endParaRPr lang="en-US"/>
          </a:p>
        </p:txBody>
      </p:sp>
    </p:spTree>
    <p:extLst>
      <p:ext uri="{BB962C8B-B14F-4D97-AF65-F5344CB8AC3E}">
        <p14:creationId xmlns:p14="http://schemas.microsoft.com/office/powerpoint/2010/main" val="319730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065A0-EE64-4349-80BB-2E25C9230CFC}" type="slidenum">
              <a:rPr lang="en-US" smtClean="0"/>
              <a:t>1</a:t>
            </a:fld>
            <a:endParaRPr lang="en-US"/>
          </a:p>
        </p:txBody>
      </p:sp>
    </p:spTree>
    <p:extLst>
      <p:ext uri="{BB962C8B-B14F-4D97-AF65-F5344CB8AC3E}">
        <p14:creationId xmlns:p14="http://schemas.microsoft.com/office/powerpoint/2010/main" val="44717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065A0-EE64-4349-80BB-2E25C9230CFC}" type="slidenum">
              <a:rPr lang="en-US" smtClean="0"/>
              <a:t>2</a:t>
            </a:fld>
            <a:endParaRPr lang="en-US"/>
          </a:p>
        </p:txBody>
      </p:sp>
    </p:spTree>
    <p:extLst>
      <p:ext uri="{BB962C8B-B14F-4D97-AF65-F5344CB8AC3E}">
        <p14:creationId xmlns:p14="http://schemas.microsoft.com/office/powerpoint/2010/main" val="2200322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065A0-EE64-4349-80BB-2E25C9230CFC}" type="slidenum">
              <a:rPr lang="en-US" smtClean="0"/>
              <a:t>10</a:t>
            </a:fld>
            <a:endParaRPr lang="en-US"/>
          </a:p>
        </p:txBody>
      </p:sp>
    </p:spTree>
    <p:extLst>
      <p:ext uri="{BB962C8B-B14F-4D97-AF65-F5344CB8AC3E}">
        <p14:creationId xmlns:p14="http://schemas.microsoft.com/office/powerpoint/2010/main" val="2928132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ACT Online Test Manual both the test administration manual and the technical manual will have changes, so please review those once they are available on the webpage.  If your district is testing online even as a make up option, please prepare for the Mock Admin, it is the key to success.  Use the opportunity to set up all of the devices you believe you will be using and allow for up to an hour to process the mock admin.  Another key to success is the browser lockdown just days before the tests are given. ACT doesn’t want to prohibit the use of the devise, just not any updates once it is set up for the online test.  Last but not least, if your accommodations student is testing online, you will need to request that in TAA.  If you have questions on accommodations, please call their number above.</a:t>
            </a:r>
            <a:endParaRPr lang="en-US" dirty="0"/>
          </a:p>
        </p:txBody>
      </p:sp>
      <p:sp>
        <p:nvSpPr>
          <p:cNvPr id="4" name="Slide Number Placeholder 3"/>
          <p:cNvSpPr>
            <a:spLocks noGrp="1"/>
          </p:cNvSpPr>
          <p:nvPr>
            <p:ph type="sldNum" sz="quarter" idx="10"/>
          </p:nvPr>
        </p:nvSpPr>
        <p:spPr/>
        <p:txBody>
          <a:bodyPr/>
          <a:lstStyle/>
          <a:p>
            <a:fld id="{F1A065A0-EE64-4349-80BB-2E25C9230CFC}" type="slidenum">
              <a:rPr lang="en-US" smtClean="0"/>
              <a:t>17</a:t>
            </a:fld>
            <a:endParaRPr lang="en-US"/>
          </a:p>
        </p:txBody>
      </p:sp>
    </p:spTree>
    <p:extLst>
      <p:ext uri="{BB962C8B-B14F-4D97-AF65-F5344CB8AC3E}">
        <p14:creationId xmlns:p14="http://schemas.microsoft.com/office/powerpoint/2010/main" val="417140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065A0-EE64-4349-80BB-2E25C9230CFC}" type="slidenum">
              <a:rPr lang="en-US" smtClean="0"/>
              <a:t>18</a:t>
            </a:fld>
            <a:endParaRPr lang="en-US"/>
          </a:p>
        </p:txBody>
      </p:sp>
    </p:spTree>
    <p:extLst>
      <p:ext uri="{BB962C8B-B14F-4D97-AF65-F5344CB8AC3E}">
        <p14:creationId xmlns:p14="http://schemas.microsoft.com/office/powerpoint/2010/main" val="219499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A065A0-EE64-4349-80BB-2E25C9230CFC}" type="slidenum">
              <a:rPr lang="en-US" smtClean="0"/>
              <a:t>19</a:t>
            </a:fld>
            <a:endParaRPr lang="en-US"/>
          </a:p>
        </p:txBody>
      </p:sp>
    </p:spTree>
    <p:extLst>
      <p:ext uri="{BB962C8B-B14F-4D97-AF65-F5344CB8AC3E}">
        <p14:creationId xmlns:p14="http://schemas.microsoft.com/office/powerpoint/2010/main" val="244904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A065A0-EE64-4349-80BB-2E25C9230CFC}" type="slidenum">
              <a:rPr lang="en-US" smtClean="0"/>
              <a:t>20</a:t>
            </a:fld>
            <a:endParaRPr lang="en-US"/>
          </a:p>
        </p:txBody>
      </p:sp>
    </p:spTree>
    <p:extLst>
      <p:ext uri="{BB962C8B-B14F-4D97-AF65-F5344CB8AC3E}">
        <p14:creationId xmlns:p14="http://schemas.microsoft.com/office/powerpoint/2010/main" val="335619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A065A0-EE64-4349-80BB-2E25C9230CFC}" type="slidenum">
              <a:rPr lang="en-US" smtClean="0"/>
              <a:t>21</a:t>
            </a:fld>
            <a:endParaRPr lang="en-US"/>
          </a:p>
        </p:txBody>
      </p:sp>
    </p:spTree>
    <p:extLst>
      <p:ext uri="{BB962C8B-B14F-4D97-AF65-F5344CB8AC3E}">
        <p14:creationId xmlns:p14="http://schemas.microsoft.com/office/powerpoint/2010/main" val="18083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52A726-9069-4042-8305-4E422B3B686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221904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52A726-9069-4042-8305-4E422B3B686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417982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52A726-9069-4042-8305-4E422B3B686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E6AB7-D779-4348-8143-AC42E5320BF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9658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52A726-9069-4042-8305-4E422B3B686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190758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52A726-9069-4042-8305-4E422B3B686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E6AB7-D779-4348-8143-AC42E5320BF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391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52A726-9069-4042-8305-4E422B3B686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718051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52A726-9069-4042-8305-4E422B3B686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346949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52A726-9069-4042-8305-4E422B3B686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314489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52A726-9069-4042-8305-4E422B3B686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170074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52A726-9069-4042-8305-4E422B3B686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84214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52A726-9069-4042-8305-4E422B3B6863}"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345876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52A726-9069-4042-8305-4E422B3B6863}"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46201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52A726-9069-4042-8305-4E422B3B6863}"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420567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2A726-9069-4042-8305-4E422B3B6863}"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173131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2A726-9069-4042-8305-4E422B3B6863}"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170139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2A726-9069-4042-8305-4E422B3B6863}"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E6AB7-D779-4348-8143-AC42E5320BF5}" type="slidenum">
              <a:rPr lang="en-US" smtClean="0"/>
              <a:t>‹#›</a:t>
            </a:fld>
            <a:endParaRPr lang="en-US"/>
          </a:p>
        </p:txBody>
      </p:sp>
    </p:spTree>
    <p:extLst>
      <p:ext uri="{BB962C8B-B14F-4D97-AF65-F5344CB8AC3E}">
        <p14:creationId xmlns:p14="http://schemas.microsoft.com/office/powerpoint/2010/main" val="123672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52A726-9069-4042-8305-4E422B3B6863}" type="datetimeFigureOut">
              <a:rPr lang="en-US" smtClean="0"/>
              <a:t>11/2/2018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2DE6AB7-D779-4348-8143-AC42E5320BF5}" type="slidenum">
              <a:rPr lang="en-US" smtClean="0"/>
              <a:t>‹#›</a:t>
            </a:fld>
            <a:endParaRPr lang="en-US"/>
          </a:p>
        </p:txBody>
      </p:sp>
    </p:spTree>
    <p:extLst>
      <p:ext uri="{BB962C8B-B14F-4D97-AF65-F5344CB8AC3E}">
        <p14:creationId xmlns:p14="http://schemas.microsoft.com/office/powerpoint/2010/main" val="33828200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actaccom@act.org" TargetMode="External"/><Relationship Id="rId2" Type="http://schemas.openxmlformats.org/officeDocument/2006/relationships/hyperlink" Target="mailto:statetesting@act.org" TargetMode="External"/><Relationship Id="rId1" Type="http://schemas.openxmlformats.org/officeDocument/2006/relationships/slideLayout" Target="../slideLayouts/slideLayout2.xml"/><Relationship Id="rId6" Type="http://schemas.openxmlformats.org/officeDocument/2006/relationships/hyperlink" Target="mailto:Iris.A.Owens@act.org" TargetMode="External"/><Relationship Id="rId5" Type="http://schemas.openxmlformats.org/officeDocument/2006/relationships/hyperlink" Target="mailto:iris.owens@nebraska.gov" TargetMode="External"/><Relationship Id="rId4" Type="http://schemas.openxmlformats.org/officeDocument/2006/relationships/hyperlink" Target="mailto:iris.a.owens@act.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60211" y="4050836"/>
            <a:ext cx="7766936" cy="1096899"/>
          </a:xfrm>
        </p:spPr>
        <p:txBody>
          <a:bodyPr>
            <a:normAutofit/>
          </a:bodyPr>
          <a:lstStyle/>
          <a:p>
            <a:r>
              <a:rPr lang="en-US" sz="3600" dirty="0" smtClean="0">
                <a:solidFill>
                  <a:schemeClr val="accent2">
                    <a:lumMod val="50000"/>
                  </a:schemeClr>
                </a:solidFill>
              </a:rPr>
              <a:t>ACT Overview with Iris Owens</a:t>
            </a:r>
            <a:endParaRPr lang="en-US" sz="3600" dirty="0">
              <a:solidFill>
                <a:schemeClr val="accent2">
                  <a:lumMod val="50000"/>
                </a:schemeClr>
              </a:solidFill>
            </a:endParaRPr>
          </a:p>
        </p:txBody>
      </p:sp>
      <p:sp>
        <p:nvSpPr>
          <p:cNvPr id="4" name="Title 3"/>
          <p:cNvSpPr>
            <a:spLocks noGrp="1"/>
          </p:cNvSpPr>
          <p:nvPr>
            <p:ph type="ctrTitle"/>
          </p:nvPr>
        </p:nvSpPr>
        <p:spPr/>
        <p:txBody>
          <a:bodyPr/>
          <a:lstStyle/>
          <a:p>
            <a:pPr algn="ctr"/>
            <a:r>
              <a:rPr lang="en-US" dirty="0" smtClean="0"/>
              <a:t>The ACT State Test</a:t>
            </a:r>
            <a:endParaRPr lang="en-US" dirty="0"/>
          </a:p>
        </p:txBody>
      </p:sp>
      <p:pic>
        <p:nvPicPr>
          <p:cNvPr id="5" name="Picture 4"/>
          <p:cNvPicPr>
            <a:picLocks noChangeAspect="1"/>
          </p:cNvPicPr>
          <p:nvPr/>
        </p:nvPicPr>
        <p:blipFill>
          <a:blip r:embed="rId3"/>
          <a:stretch>
            <a:fillRect/>
          </a:stretch>
        </p:blipFill>
        <p:spPr>
          <a:xfrm>
            <a:off x="1332729" y="760360"/>
            <a:ext cx="4932522" cy="1644174"/>
          </a:xfrm>
          <a:prstGeom prst="rect">
            <a:avLst/>
          </a:prstGeom>
        </p:spPr>
      </p:pic>
    </p:spTree>
    <p:extLst>
      <p:ext uri="{BB962C8B-B14F-4D97-AF65-F5344CB8AC3E}">
        <p14:creationId xmlns:p14="http://schemas.microsoft.com/office/powerpoint/2010/main" val="1949617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277" y="413657"/>
            <a:ext cx="7897706" cy="1643743"/>
          </a:xfrm>
        </p:spPr>
        <p:txBody>
          <a:bodyPr>
            <a:normAutofit/>
          </a:bodyPr>
          <a:lstStyle/>
          <a:p>
            <a:pPr algn="ctr"/>
            <a:r>
              <a:rPr lang="en-US" dirty="0" smtClean="0"/>
              <a:t>PA NEXT and TAA Systems to open </a:t>
            </a:r>
            <a:r>
              <a:rPr lang="en-US" dirty="0" smtClean="0"/>
              <a:t>today-Monday </a:t>
            </a:r>
            <a:r>
              <a:rPr lang="en-US" dirty="0" smtClean="0"/>
              <a:t>November 5, 2018!</a:t>
            </a:r>
            <a:endParaRPr lang="en-US" dirty="0"/>
          </a:p>
        </p:txBody>
      </p:sp>
      <p:sp>
        <p:nvSpPr>
          <p:cNvPr id="3" name="Content Placeholder 2"/>
          <p:cNvSpPr>
            <a:spLocks noGrp="1"/>
          </p:cNvSpPr>
          <p:nvPr>
            <p:ph idx="1"/>
          </p:nvPr>
        </p:nvSpPr>
        <p:spPr>
          <a:xfrm>
            <a:off x="1076477" y="2630715"/>
            <a:ext cx="7694506" cy="2926080"/>
          </a:xfrm>
        </p:spPr>
        <p:txBody>
          <a:bodyPr/>
          <a:lstStyle/>
          <a:p>
            <a:r>
              <a:rPr lang="en-US" dirty="0" smtClean="0"/>
              <a:t>Schedule of Events </a:t>
            </a:r>
            <a:r>
              <a:rPr lang="en-US" dirty="0" smtClean="0"/>
              <a:t>available now on ACT-Nebraska webpage</a:t>
            </a:r>
            <a:endParaRPr lang="en-US" dirty="0" smtClean="0"/>
          </a:p>
          <a:p>
            <a:r>
              <a:rPr lang="en-US" dirty="0" smtClean="0"/>
              <a:t>New Look on the ACT-Nebraska </a:t>
            </a:r>
            <a:r>
              <a:rPr lang="en-US" dirty="0" smtClean="0"/>
              <a:t>webpage</a:t>
            </a:r>
            <a:endParaRPr lang="en-US" dirty="0" smtClean="0"/>
          </a:p>
          <a:p>
            <a:r>
              <a:rPr lang="en-US" dirty="0" smtClean="0"/>
              <a:t>New Manuals and Webinars </a:t>
            </a:r>
          </a:p>
          <a:p>
            <a:r>
              <a:rPr lang="en-US" dirty="0" smtClean="0"/>
              <a:t>Accommodations Questions and Answers on November 14, 2018</a:t>
            </a:r>
          </a:p>
          <a:p>
            <a:r>
              <a:rPr lang="en-US" dirty="0" smtClean="0"/>
              <a:t>Test Administration Questions and Answers on January 15 and February 13, 2019</a:t>
            </a:r>
            <a:endParaRPr lang="en-US" dirty="0"/>
          </a:p>
        </p:txBody>
      </p:sp>
    </p:spTree>
    <p:extLst>
      <p:ext uri="{BB962C8B-B14F-4D97-AF65-F5344CB8AC3E}">
        <p14:creationId xmlns:p14="http://schemas.microsoft.com/office/powerpoint/2010/main" val="1427123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Schedule of Events</a:t>
            </a:r>
            <a:endParaRPr lang="en-US" dirty="0"/>
          </a:p>
        </p:txBody>
      </p:sp>
      <p:pic>
        <p:nvPicPr>
          <p:cNvPr id="5" name="Content Placeholder 4"/>
          <p:cNvPicPr>
            <a:picLocks noGrp="1" noChangeAspect="1"/>
          </p:cNvPicPr>
          <p:nvPr>
            <p:ph idx="1"/>
          </p:nvPr>
        </p:nvPicPr>
        <p:blipFill>
          <a:blip r:embed="rId2"/>
          <a:stretch>
            <a:fillRect/>
          </a:stretch>
        </p:blipFill>
        <p:spPr>
          <a:xfrm>
            <a:off x="677863" y="3344689"/>
            <a:ext cx="44450" cy="20985"/>
          </a:xfrm>
          <a:prstGeom prst="rect">
            <a:avLst/>
          </a:prstGeom>
        </p:spPr>
      </p:pic>
      <p:pic>
        <p:nvPicPr>
          <p:cNvPr id="6" name="Picture 5"/>
          <p:cNvPicPr>
            <a:picLocks noChangeAspect="1"/>
          </p:cNvPicPr>
          <p:nvPr/>
        </p:nvPicPr>
        <p:blipFill>
          <a:blip r:embed="rId2"/>
          <a:stretch>
            <a:fillRect/>
          </a:stretch>
        </p:blipFill>
        <p:spPr>
          <a:xfrm>
            <a:off x="1153885" y="1730889"/>
            <a:ext cx="9416143" cy="4445481"/>
          </a:xfrm>
          <a:prstGeom prst="rect">
            <a:avLst/>
          </a:prstGeom>
        </p:spPr>
      </p:pic>
    </p:spTree>
    <p:extLst>
      <p:ext uri="{BB962C8B-B14F-4D97-AF65-F5344CB8AC3E}">
        <p14:creationId xmlns:p14="http://schemas.microsoft.com/office/powerpoint/2010/main" val="32979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49828" y="1415143"/>
            <a:ext cx="9572771" cy="5113100"/>
          </a:xfrm>
          <a:prstGeom prst="rect">
            <a:avLst/>
          </a:prstGeom>
        </p:spPr>
      </p:pic>
      <p:sp>
        <p:nvSpPr>
          <p:cNvPr id="6" name="Title 5"/>
          <p:cNvSpPr>
            <a:spLocks noGrp="1"/>
          </p:cNvSpPr>
          <p:nvPr>
            <p:ph type="title"/>
          </p:nvPr>
        </p:nvSpPr>
        <p:spPr>
          <a:xfrm>
            <a:off x="1591734" y="293914"/>
            <a:ext cx="8596668" cy="1012371"/>
          </a:xfrm>
        </p:spPr>
        <p:txBody>
          <a:bodyPr/>
          <a:lstStyle/>
          <a:p>
            <a:pPr algn="ctr"/>
            <a:r>
              <a:rPr lang="en-US" dirty="0" smtClean="0"/>
              <a:t>Pearson Access</a:t>
            </a:r>
            <a:r>
              <a:rPr lang="en-US" sz="2400" dirty="0" smtClean="0"/>
              <a:t>next</a:t>
            </a:r>
            <a:r>
              <a:rPr lang="en-US" dirty="0" smtClean="0"/>
              <a:t>  (PA Next)</a:t>
            </a:r>
            <a:endParaRPr lang="en-US" dirty="0"/>
          </a:p>
        </p:txBody>
      </p:sp>
    </p:spTree>
    <p:extLst>
      <p:ext uri="{BB962C8B-B14F-4D97-AF65-F5344CB8AC3E}">
        <p14:creationId xmlns:p14="http://schemas.microsoft.com/office/powerpoint/2010/main" val="146442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3771" y="642257"/>
            <a:ext cx="10582025" cy="5627914"/>
          </a:xfrm>
          <a:prstGeom prst="rect">
            <a:avLst/>
          </a:prstGeom>
        </p:spPr>
      </p:pic>
    </p:spTree>
    <p:extLst>
      <p:ext uri="{BB962C8B-B14F-4D97-AF65-F5344CB8AC3E}">
        <p14:creationId xmlns:p14="http://schemas.microsoft.com/office/powerpoint/2010/main" val="231866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8457" y="457200"/>
            <a:ext cx="10574980" cy="5704114"/>
          </a:xfrm>
          <a:prstGeom prst="rect">
            <a:avLst/>
          </a:prstGeom>
        </p:spPr>
      </p:pic>
    </p:spTree>
    <p:extLst>
      <p:ext uri="{BB962C8B-B14F-4D97-AF65-F5344CB8AC3E}">
        <p14:creationId xmlns:p14="http://schemas.microsoft.com/office/powerpoint/2010/main" val="212815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5286" y="1215686"/>
            <a:ext cx="10548257" cy="5326512"/>
          </a:xfrm>
          <a:prstGeom prst="rect">
            <a:avLst/>
          </a:prstGeom>
        </p:spPr>
      </p:pic>
      <p:sp>
        <p:nvSpPr>
          <p:cNvPr id="3" name="Title 2"/>
          <p:cNvSpPr>
            <a:spLocks noGrp="1"/>
          </p:cNvSpPr>
          <p:nvPr>
            <p:ph type="title"/>
          </p:nvPr>
        </p:nvSpPr>
        <p:spPr>
          <a:xfrm>
            <a:off x="1025675" y="163284"/>
            <a:ext cx="9141581" cy="892629"/>
          </a:xfrm>
        </p:spPr>
        <p:txBody>
          <a:bodyPr>
            <a:normAutofit/>
          </a:bodyPr>
          <a:lstStyle/>
          <a:p>
            <a:pPr algn="ctr"/>
            <a:r>
              <a:rPr lang="en-US" sz="4000" dirty="0" smtClean="0"/>
              <a:t>CCRIS  </a:t>
            </a:r>
            <a:r>
              <a:rPr lang="en-US" sz="3200" dirty="0" smtClean="0"/>
              <a:t>TAA and </a:t>
            </a:r>
            <a:r>
              <a:rPr lang="en-US" sz="3200" dirty="0" err="1" smtClean="0"/>
              <a:t>PreACT</a:t>
            </a:r>
            <a:r>
              <a:rPr lang="en-US" sz="3200" dirty="0" smtClean="0"/>
              <a:t> </a:t>
            </a:r>
            <a:endParaRPr lang="en-US" sz="4000" dirty="0"/>
          </a:p>
        </p:txBody>
      </p:sp>
    </p:spTree>
    <p:extLst>
      <p:ext uri="{BB962C8B-B14F-4D97-AF65-F5344CB8AC3E}">
        <p14:creationId xmlns:p14="http://schemas.microsoft.com/office/powerpoint/2010/main" val="371181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1" y="1055914"/>
            <a:ext cx="10167256" cy="5375663"/>
          </a:xfrm>
          <a:prstGeom prst="rect">
            <a:avLst/>
          </a:prstGeom>
        </p:spPr>
      </p:pic>
      <p:sp>
        <p:nvSpPr>
          <p:cNvPr id="3" name="Title 2"/>
          <p:cNvSpPr>
            <a:spLocks noGrp="1"/>
          </p:cNvSpPr>
          <p:nvPr>
            <p:ph type="title"/>
          </p:nvPr>
        </p:nvSpPr>
        <p:spPr>
          <a:xfrm>
            <a:off x="1504648" y="195942"/>
            <a:ext cx="8444895" cy="859972"/>
          </a:xfrm>
        </p:spPr>
        <p:txBody>
          <a:bodyPr/>
          <a:lstStyle/>
          <a:p>
            <a:pPr algn="ctr"/>
            <a:r>
              <a:rPr lang="en-US" dirty="0" smtClean="0"/>
              <a:t>TestNav</a:t>
            </a:r>
            <a:r>
              <a:rPr lang="en-US" sz="4000" dirty="0" smtClean="0"/>
              <a:t> </a:t>
            </a:r>
            <a:r>
              <a:rPr lang="en-US" sz="2800" dirty="0" smtClean="0"/>
              <a:t>Online Testing Site</a:t>
            </a:r>
            <a:endParaRPr lang="en-US" sz="2800" dirty="0"/>
          </a:p>
        </p:txBody>
      </p:sp>
    </p:spTree>
    <p:extLst>
      <p:ext uri="{BB962C8B-B14F-4D97-AF65-F5344CB8AC3E}">
        <p14:creationId xmlns:p14="http://schemas.microsoft.com/office/powerpoint/2010/main" val="3578672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41680"/>
            <a:ext cx="8596668" cy="1087120"/>
          </a:xfrm>
        </p:spPr>
        <p:txBody>
          <a:bodyPr>
            <a:normAutofit/>
          </a:bodyPr>
          <a:lstStyle/>
          <a:p>
            <a:pPr algn="ctr"/>
            <a:r>
              <a:rPr lang="en-US" sz="4000" dirty="0" smtClean="0"/>
              <a:t>Online Testing</a:t>
            </a:r>
            <a:r>
              <a:rPr lang="en-US" sz="4800" dirty="0" smtClean="0"/>
              <a:t>	</a:t>
            </a:r>
            <a:endParaRPr lang="en-US" sz="4800" dirty="0"/>
          </a:p>
        </p:txBody>
      </p:sp>
      <p:sp>
        <p:nvSpPr>
          <p:cNvPr id="3" name="Content Placeholder 2"/>
          <p:cNvSpPr>
            <a:spLocks noGrp="1"/>
          </p:cNvSpPr>
          <p:nvPr>
            <p:ph idx="1"/>
          </p:nvPr>
        </p:nvSpPr>
        <p:spPr>
          <a:xfrm>
            <a:off x="1156306" y="1913459"/>
            <a:ext cx="8596668" cy="3880773"/>
          </a:xfrm>
        </p:spPr>
        <p:txBody>
          <a:bodyPr>
            <a:normAutofit/>
          </a:bodyPr>
          <a:lstStyle/>
          <a:p>
            <a:r>
              <a:rPr lang="en-US" sz="2400" dirty="0" smtClean="0"/>
              <a:t>Used for all or partial students or as a makeup option</a:t>
            </a:r>
          </a:p>
          <a:p>
            <a:r>
              <a:rPr lang="en-US" sz="2400" dirty="0" smtClean="0"/>
              <a:t>Manual </a:t>
            </a:r>
            <a:r>
              <a:rPr lang="en-US" sz="2400" dirty="0" smtClean="0"/>
              <a:t>updates- review the new manual</a:t>
            </a:r>
          </a:p>
          <a:p>
            <a:r>
              <a:rPr lang="en-US" sz="2400" dirty="0" smtClean="0"/>
              <a:t>Mock </a:t>
            </a:r>
            <a:r>
              <a:rPr lang="en-US" sz="2400" dirty="0" smtClean="0"/>
              <a:t>Administration and Browser Lockdown are key </a:t>
            </a:r>
            <a:r>
              <a:rPr lang="en-US" sz="2400" dirty="0" smtClean="0"/>
              <a:t>to success</a:t>
            </a:r>
          </a:p>
          <a:p>
            <a:r>
              <a:rPr lang="en-US" sz="2400" dirty="0" smtClean="0"/>
              <a:t>Online </a:t>
            </a:r>
            <a:r>
              <a:rPr lang="en-US" sz="2400" dirty="0" smtClean="0"/>
              <a:t>Accommodations needs to be requested in TAA  800.553.6244 x 1788</a:t>
            </a:r>
            <a:endParaRPr lang="en-US" sz="2400" dirty="0"/>
          </a:p>
        </p:txBody>
      </p:sp>
    </p:spTree>
    <p:extLst>
      <p:ext uri="{BB962C8B-B14F-4D97-AF65-F5344CB8AC3E}">
        <p14:creationId xmlns:p14="http://schemas.microsoft.com/office/powerpoint/2010/main" val="1250362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accent2">
                    <a:lumMod val="60000"/>
                    <a:lumOff val="40000"/>
                  </a:schemeClr>
                </a:solidFill>
              </a:rPr>
              <a:t>PreACT and ACT Online </a:t>
            </a:r>
            <a:r>
              <a:rPr lang="en-US" sz="4000" dirty="0" smtClean="0">
                <a:solidFill>
                  <a:schemeClr val="accent2">
                    <a:lumMod val="60000"/>
                    <a:lumOff val="40000"/>
                  </a:schemeClr>
                </a:solidFill>
              </a:rPr>
              <a:t>Prep Options 2018-2019</a:t>
            </a:r>
            <a:endParaRPr lang="en-US" sz="4000" dirty="0">
              <a:solidFill>
                <a:schemeClr val="accent2">
                  <a:lumMod val="60000"/>
                  <a:lumOff val="40000"/>
                </a:schemeClr>
              </a:solidFill>
            </a:endParaRPr>
          </a:p>
        </p:txBody>
      </p:sp>
      <p:sp>
        <p:nvSpPr>
          <p:cNvPr id="5" name="Content Placeholder 4"/>
          <p:cNvSpPr>
            <a:spLocks noGrp="1"/>
          </p:cNvSpPr>
          <p:nvPr>
            <p:ph idx="1"/>
          </p:nvPr>
        </p:nvSpPr>
        <p:spPr>
          <a:xfrm>
            <a:off x="677333" y="2383971"/>
            <a:ext cx="8945637" cy="3657391"/>
          </a:xfrm>
        </p:spPr>
        <p:txBody>
          <a:bodyPr>
            <a:noAutofit/>
          </a:bodyPr>
          <a:lstStyle/>
          <a:p>
            <a:pPr marL="0" indent="0">
              <a:buNone/>
            </a:pPr>
            <a:r>
              <a:rPr lang="en-US" sz="2400" dirty="0" smtClean="0"/>
              <a:t>Superintendents were provided a survey to choose one of the options NDE purchased for their district </a:t>
            </a:r>
          </a:p>
          <a:p>
            <a:r>
              <a:rPr lang="en-US" sz="2400" dirty="0" smtClean="0"/>
              <a:t>Option 1- ACT Online Prep (AOP), each third year cohort student will have AOP available to them for 365 days from the initial log-in</a:t>
            </a:r>
          </a:p>
          <a:p>
            <a:r>
              <a:rPr lang="en-US" sz="2400" dirty="0" smtClean="0"/>
              <a:t>Option 2- </a:t>
            </a:r>
            <a:r>
              <a:rPr lang="en-US" sz="2400" dirty="0" err="1" smtClean="0"/>
              <a:t>PreACT</a:t>
            </a:r>
            <a:r>
              <a:rPr lang="en-US" sz="2400" dirty="0" smtClean="0"/>
              <a:t> Test, each district could choose from a fall test window for juniors or sophomores or a spring test window for sophomores only.</a:t>
            </a:r>
            <a:endParaRPr lang="en-US" sz="2400" dirty="0"/>
          </a:p>
        </p:txBody>
      </p:sp>
    </p:spTree>
    <p:extLst>
      <p:ext uri="{BB962C8B-B14F-4D97-AF65-F5344CB8AC3E}">
        <p14:creationId xmlns:p14="http://schemas.microsoft.com/office/powerpoint/2010/main" val="832615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 dates for the PreACT</a:t>
            </a:r>
            <a:endParaRPr lang="en-US" dirty="0"/>
          </a:p>
        </p:txBody>
      </p:sp>
      <p:sp>
        <p:nvSpPr>
          <p:cNvPr id="3" name="Content Placeholder 2"/>
          <p:cNvSpPr>
            <a:spLocks noGrp="1"/>
          </p:cNvSpPr>
          <p:nvPr>
            <p:ph idx="1"/>
          </p:nvPr>
        </p:nvSpPr>
        <p:spPr/>
        <p:txBody>
          <a:bodyPr>
            <a:normAutofit/>
          </a:bodyPr>
          <a:lstStyle/>
          <a:p>
            <a:r>
              <a:rPr lang="en-US" sz="2400" dirty="0" smtClean="0"/>
              <a:t>Fall test window is October 1- December 21, 2018</a:t>
            </a:r>
          </a:p>
          <a:p>
            <a:pPr marL="0" indent="0">
              <a:buNone/>
            </a:pPr>
            <a:r>
              <a:rPr lang="en-US" sz="2400" dirty="0" smtClean="0"/>
              <a:t>All fall test folders are due to ACT no later than January 7, 2019</a:t>
            </a:r>
          </a:p>
          <a:p>
            <a:r>
              <a:rPr lang="en-US" sz="2400" dirty="0" smtClean="0"/>
              <a:t>Spring test window is March 1- May 3, 2019, emails will be sent in January with the schedule of events.</a:t>
            </a:r>
          </a:p>
          <a:p>
            <a:pPr marL="0" indent="0">
              <a:buNone/>
            </a:pPr>
            <a:endParaRPr lang="en-US" sz="2400" dirty="0"/>
          </a:p>
          <a:p>
            <a:pPr marL="0" indent="0">
              <a:buNone/>
            </a:pPr>
            <a:r>
              <a:rPr lang="en-US" sz="2400" dirty="0" smtClean="0"/>
              <a:t>For assistance with the PreACT, please call 877.789.2925 or email them at preact@act.org.</a:t>
            </a:r>
            <a:endParaRPr lang="en-US" sz="2400" dirty="0"/>
          </a:p>
        </p:txBody>
      </p:sp>
    </p:spTree>
    <p:extLst>
      <p:ext uri="{BB962C8B-B14F-4D97-AF65-F5344CB8AC3E}">
        <p14:creationId xmlns:p14="http://schemas.microsoft.com/office/powerpoint/2010/main" val="467871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34287" y="138223"/>
            <a:ext cx="4328856" cy="166964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998172520"/>
              </p:ext>
            </p:extLst>
          </p:nvPr>
        </p:nvGraphicFramePr>
        <p:xfrm>
          <a:off x="691117" y="2298263"/>
          <a:ext cx="9303488" cy="3635421"/>
        </p:xfrm>
        <a:graphic>
          <a:graphicData uri="http://schemas.openxmlformats.org/drawingml/2006/table">
            <a:tbl>
              <a:tblPr firstRow="1" bandRow="1">
                <a:tableStyleId>{5C22544A-7EE6-4342-B048-85BDC9FD1C3A}</a:tableStyleId>
              </a:tblPr>
              <a:tblGrid>
                <a:gridCol w="4859079"/>
                <a:gridCol w="4444409"/>
              </a:tblGrid>
              <a:tr h="499844">
                <a:tc>
                  <a:txBody>
                    <a:bodyPr/>
                    <a:lstStyle/>
                    <a:p>
                      <a:r>
                        <a:rPr lang="en-US" dirty="0" smtClean="0"/>
                        <a:t>Test</a:t>
                      </a:r>
                      <a:r>
                        <a:rPr lang="en-US" baseline="0" dirty="0" smtClean="0"/>
                        <a:t> Administration</a:t>
                      </a:r>
                      <a:endParaRPr lang="en-US" dirty="0"/>
                    </a:p>
                  </a:txBody>
                  <a:tcPr/>
                </a:tc>
                <a:tc>
                  <a:txBody>
                    <a:bodyPr/>
                    <a:lstStyle/>
                    <a:p>
                      <a:r>
                        <a:rPr lang="en-US" dirty="0" smtClean="0"/>
                        <a:t>Date</a:t>
                      </a:r>
                      <a:endParaRPr lang="en-US" dirty="0"/>
                    </a:p>
                  </a:txBody>
                  <a:tcPr/>
                </a:tc>
              </a:tr>
              <a:tr h="499844">
                <a:tc>
                  <a:txBody>
                    <a:bodyPr/>
                    <a:lstStyle/>
                    <a:p>
                      <a:r>
                        <a:rPr lang="en-US" dirty="0" smtClean="0"/>
                        <a:t>Paper and Pencil</a:t>
                      </a:r>
                      <a:endParaRPr lang="en-US" dirty="0"/>
                    </a:p>
                  </a:txBody>
                  <a:tcPr/>
                </a:tc>
                <a:tc>
                  <a:txBody>
                    <a:bodyPr/>
                    <a:lstStyle/>
                    <a:p>
                      <a:r>
                        <a:rPr lang="en-US" dirty="0" smtClean="0"/>
                        <a:t>April 2, 2019</a:t>
                      </a:r>
                      <a:endParaRPr lang="en-US" dirty="0"/>
                    </a:p>
                  </a:txBody>
                  <a:tcPr/>
                </a:tc>
              </a:tr>
              <a:tr h="499844">
                <a:tc>
                  <a:txBody>
                    <a:bodyPr/>
                    <a:lstStyle/>
                    <a:p>
                      <a:r>
                        <a:rPr lang="en-US" dirty="0" smtClean="0"/>
                        <a:t>Online</a:t>
                      </a:r>
                      <a:r>
                        <a:rPr lang="en-US" baseline="0" dirty="0" smtClean="0"/>
                        <a:t> Test Dates</a:t>
                      </a:r>
                      <a:endParaRPr lang="en-US" dirty="0"/>
                    </a:p>
                  </a:txBody>
                  <a:tcPr/>
                </a:tc>
                <a:tc>
                  <a:txBody>
                    <a:bodyPr/>
                    <a:lstStyle/>
                    <a:p>
                      <a:r>
                        <a:rPr lang="en-US" dirty="0" smtClean="0"/>
                        <a:t>April 2-4, April 9-11, 2019</a:t>
                      </a:r>
                      <a:endParaRPr lang="en-US" dirty="0"/>
                    </a:p>
                  </a:txBody>
                  <a:tcPr/>
                </a:tc>
              </a:tr>
              <a:tr h="499844">
                <a:tc>
                  <a:txBody>
                    <a:bodyPr/>
                    <a:lstStyle/>
                    <a:p>
                      <a:r>
                        <a:rPr lang="en-US" dirty="0" smtClean="0"/>
                        <a:t>Accommodation Test - Paper and Pencil</a:t>
                      </a:r>
                      <a:endParaRPr lang="en-US" dirty="0"/>
                    </a:p>
                  </a:txBody>
                  <a:tcPr/>
                </a:tc>
                <a:tc>
                  <a:txBody>
                    <a:bodyPr/>
                    <a:lstStyle/>
                    <a:p>
                      <a:r>
                        <a:rPr lang="en-US" dirty="0" smtClean="0"/>
                        <a:t>April 2-5, 8-12, 15-16, 2019</a:t>
                      </a:r>
                      <a:endParaRPr lang="en-US" dirty="0"/>
                    </a:p>
                  </a:txBody>
                  <a:tcPr/>
                </a:tc>
              </a:tr>
              <a:tr h="499844">
                <a:tc>
                  <a:txBody>
                    <a:bodyPr/>
                    <a:lstStyle/>
                    <a:p>
                      <a:r>
                        <a:rPr lang="en-US" dirty="0" smtClean="0"/>
                        <a:t>Accommodation Test - Online</a:t>
                      </a:r>
                      <a:endParaRPr lang="en-US" dirty="0"/>
                    </a:p>
                  </a:txBody>
                  <a:tcPr/>
                </a:tc>
                <a:tc>
                  <a:txBody>
                    <a:bodyPr/>
                    <a:lstStyle/>
                    <a:p>
                      <a:r>
                        <a:rPr lang="en-US" dirty="0" smtClean="0"/>
                        <a:t>April 2-4, 9-11, 2019</a:t>
                      </a:r>
                      <a:endParaRPr lang="en-US" dirty="0"/>
                    </a:p>
                  </a:txBody>
                  <a:tcPr/>
                </a:tc>
              </a:tr>
              <a:tr h="499844">
                <a:tc>
                  <a:txBody>
                    <a:bodyPr/>
                    <a:lstStyle/>
                    <a:p>
                      <a:r>
                        <a:rPr lang="en-US" dirty="0" smtClean="0"/>
                        <a:t>Make up – Paper and Pencil</a:t>
                      </a:r>
                      <a:endParaRPr lang="en-US" dirty="0"/>
                    </a:p>
                  </a:txBody>
                  <a:tcPr/>
                </a:tc>
                <a:tc>
                  <a:txBody>
                    <a:bodyPr/>
                    <a:lstStyle/>
                    <a:p>
                      <a:r>
                        <a:rPr lang="en-US" dirty="0" smtClean="0"/>
                        <a:t>April 24, 2019</a:t>
                      </a:r>
                      <a:endParaRPr lang="en-US" dirty="0"/>
                    </a:p>
                  </a:txBody>
                  <a:tcPr/>
                </a:tc>
              </a:tr>
              <a:tr h="636357">
                <a:tc>
                  <a:txBody>
                    <a:bodyPr/>
                    <a:lstStyle/>
                    <a:p>
                      <a:r>
                        <a:rPr lang="en-US" dirty="0" smtClean="0"/>
                        <a:t>Make up</a:t>
                      </a:r>
                      <a:r>
                        <a:rPr lang="en-US" baseline="0" dirty="0" smtClean="0"/>
                        <a:t> – Accommodations Paper and Pencil</a:t>
                      </a:r>
                      <a:endParaRPr lang="en-US" dirty="0"/>
                    </a:p>
                  </a:txBody>
                  <a:tcPr/>
                </a:tc>
                <a:tc>
                  <a:txBody>
                    <a:bodyPr/>
                    <a:lstStyle/>
                    <a:p>
                      <a:r>
                        <a:rPr lang="en-US" dirty="0" smtClean="0"/>
                        <a:t>April 24-26, 29-30, 2019</a:t>
                      </a:r>
                      <a:endParaRPr lang="en-US" dirty="0"/>
                    </a:p>
                  </a:txBody>
                  <a:tcPr/>
                </a:tc>
              </a:tr>
            </a:tbl>
          </a:graphicData>
        </a:graphic>
      </p:graphicFrame>
      <p:sp>
        <p:nvSpPr>
          <p:cNvPr id="2" name="Title 1"/>
          <p:cNvSpPr>
            <a:spLocks noGrp="1"/>
          </p:cNvSpPr>
          <p:nvPr>
            <p:ph type="title"/>
          </p:nvPr>
        </p:nvSpPr>
        <p:spPr>
          <a:xfrm>
            <a:off x="3713822" y="663428"/>
            <a:ext cx="5985350" cy="1320800"/>
          </a:xfrm>
        </p:spPr>
        <p:txBody>
          <a:bodyPr/>
          <a:lstStyle/>
          <a:p>
            <a:pPr algn="ctr"/>
            <a:r>
              <a:rPr lang="en-US" dirty="0" smtClean="0"/>
              <a:t>2019 Test Dates</a:t>
            </a:r>
            <a:endParaRPr lang="en-US" dirty="0"/>
          </a:p>
        </p:txBody>
      </p:sp>
    </p:spTree>
    <p:extLst>
      <p:ext uri="{BB962C8B-B14F-4D97-AF65-F5344CB8AC3E}">
        <p14:creationId xmlns:p14="http://schemas.microsoft.com/office/powerpoint/2010/main" val="907605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ACT Online Prep</a:t>
            </a:r>
            <a:endParaRPr lang="en-US" sz="4000" dirty="0"/>
          </a:p>
        </p:txBody>
      </p:sp>
      <p:sp>
        <p:nvSpPr>
          <p:cNvPr id="3" name="Content Placeholder 2"/>
          <p:cNvSpPr>
            <a:spLocks noGrp="1"/>
          </p:cNvSpPr>
          <p:nvPr>
            <p:ph idx="1"/>
          </p:nvPr>
        </p:nvSpPr>
        <p:spPr/>
        <p:txBody>
          <a:bodyPr>
            <a:normAutofit/>
          </a:bodyPr>
          <a:lstStyle/>
          <a:p>
            <a:r>
              <a:rPr lang="en-US" sz="2400" dirty="0" smtClean="0"/>
              <a:t>Open on September 24, 2018</a:t>
            </a:r>
          </a:p>
          <a:p>
            <a:r>
              <a:rPr lang="en-US" sz="2400" dirty="0" smtClean="0"/>
              <a:t>Need additional licenses- contact Iris </a:t>
            </a:r>
            <a:endParaRPr lang="en-US" sz="2400" dirty="0"/>
          </a:p>
          <a:p>
            <a:r>
              <a:rPr lang="en-US" sz="2400" dirty="0" smtClean="0"/>
              <a:t>Once student logs in, access is for 365 days</a:t>
            </a:r>
          </a:p>
          <a:p>
            <a:r>
              <a:rPr lang="en-US" sz="2400" dirty="0" smtClean="0"/>
              <a:t>AOP provides 2 practice tests and 2 writing prompts that are AI </a:t>
            </a:r>
            <a:r>
              <a:rPr lang="en-US" sz="2400" dirty="0" smtClean="0"/>
              <a:t>scored, with additional sample questions for each section.</a:t>
            </a:r>
            <a:endParaRPr lang="en-US" sz="2400" dirty="0"/>
          </a:p>
        </p:txBody>
      </p:sp>
    </p:spTree>
    <p:extLst>
      <p:ext uri="{BB962C8B-B14F-4D97-AF65-F5344CB8AC3E}">
        <p14:creationId xmlns:p14="http://schemas.microsoft.com/office/powerpoint/2010/main" val="1286175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5" y="2103120"/>
            <a:ext cx="8596668" cy="1178560"/>
          </a:xfrm>
        </p:spPr>
        <p:txBody>
          <a:bodyPr>
            <a:normAutofit/>
          </a:bodyPr>
          <a:lstStyle/>
          <a:p>
            <a:pPr algn="ctr"/>
            <a:r>
              <a:rPr lang="en-US" sz="6000" dirty="0" smtClean="0"/>
              <a:t>Questions?</a:t>
            </a:r>
            <a:endParaRPr lang="en-US" sz="6000" dirty="0"/>
          </a:p>
        </p:txBody>
      </p:sp>
    </p:spTree>
    <p:extLst>
      <p:ext uri="{BB962C8B-B14F-4D97-AF65-F5344CB8AC3E}">
        <p14:creationId xmlns:p14="http://schemas.microsoft.com/office/powerpoint/2010/main" val="4285886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48343"/>
            <a:ext cx="8596668" cy="5693019"/>
          </a:xfrm>
        </p:spPr>
        <p:txBody>
          <a:bodyPr>
            <a:normAutofit/>
          </a:bodyPr>
          <a:lstStyle/>
          <a:p>
            <a:pPr marL="0" indent="0">
              <a:buNone/>
            </a:pPr>
            <a:r>
              <a:rPr lang="en-US" sz="3600" dirty="0" smtClean="0">
                <a:solidFill>
                  <a:schemeClr val="accent2">
                    <a:lumMod val="60000"/>
                    <a:lumOff val="40000"/>
                  </a:schemeClr>
                </a:solidFill>
              </a:rPr>
              <a:t>CONTACTS</a:t>
            </a:r>
          </a:p>
          <a:p>
            <a:pPr marL="0" indent="0">
              <a:buNone/>
            </a:pPr>
            <a:r>
              <a:rPr lang="en-US" dirty="0" smtClean="0"/>
              <a:t>You may receive emails about the ACT from the following:</a:t>
            </a:r>
          </a:p>
          <a:p>
            <a:r>
              <a:rPr lang="en-US" dirty="0" smtClean="0"/>
              <a:t>State </a:t>
            </a:r>
            <a:r>
              <a:rPr lang="en-US" dirty="0"/>
              <a:t>Testing                      </a:t>
            </a:r>
            <a:r>
              <a:rPr lang="en-US" u="sng" dirty="0" smtClean="0">
                <a:hlinkClick r:id="rId2"/>
              </a:rPr>
              <a:t>statetesting@act.org</a:t>
            </a:r>
            <a:r>
              <a:rPr lang="en-US" dirty="0"/>
              <a:t>                </a:t>
            </a:r>
            <a:endParaRPr lang="en-US" dirty="0" smtClean="0"/>
          </a:p>
          <a:p>
            <a:r>
              <a:rPr lang="en-US" dirty="0" smtClean="0"/>
              <a:t>ACT </a:t>
            </a:r>
            <a:r>
              <a:rPr lang="en-US" dirty="0"/>
              <a:t>Accommodations     </a:t>
            </a:r>
            <a:r>
              <a:rPr lang="en-US" u="sng" dirty="0" smtClean="0">
                <a:hlinkClick r:id="rId3"/>
              </a:rPr>
              <a:t>actaccom@act.org</a:t>
            </a:r>
            <a:endParaRPr lang="en-US" u="sng" dirty="0"/>
          </a:p>
          <a:p>
            <a:r>
              <a:rPr lang="en-US" dirty="0" smtClean="0"/>
              <a:t>Iris Owens    </a:t>
            </a:r>
            <a:r>
              <a:rPr lang="en-US" dirty="0" smtClean="0">
                <a:hlinkClick r:id="rId4"/>
              </a:rPr>
              <a:t>iris.a.owens@act.org</a:t>
            </a:r>
            <a:r>
              <a:rPr lang="en-US" dirty="0" smtClean="0"/>
              <a:t>  or  </a:t>
            </a:r>
            <a:r>
              <a:rPr lang="en-US" dirty="0" smtClean="0">
                <a:hlinkClick r:id="rId5"/>
              </a:rPr>
              <a:t>iris.owens@nebraska.gov</a:t>
            </a:r>
            <a:r>
              <a:rPr lang="en-US" dirty="0" smtClean="0"/>
              <a:t> </a:t>
            </a:r>
          </a:p>
          <a:p>
            <a:endParaRPr lang="en-US" dirty="0"/>
          </a:p>
          <a:p>
            <a:endParaRPr lang="en-US" dirty="0"/>
          </a:p>
          <a:p>
            <a:pPr marL="0" indent="0">
              <a:buNone/>
            </a:pPr>
            <a:r>
              <a:rPr lang="en-US" b="1" dirty="0"/>
              <a:t>DACs </a:t>
            </a:r>
            <a:r>
              <a:rPr lang="en-US" b="1" dirty="0" smtClean="0"/>
              <a:t>or Test Coordinators contact for </a:t>
            </a:r>
            <a:r>
              <a:rPr lang="en-US" b="1" dirty="0"/>
              <a:t>questions</a:t>
            </a:r>
            <a:r>
              <a:rPr lang="en-US" b="1" dirty="0" smtClean="0"/>
              <a:t>:</a:t>
            </a:r>
          </a:p>
          <a:p>
            <a:r>
              <a:rPr lang="en-US" dirty="0" smtClean="0"/>
              <a:t>Iris </a:t>
            </a:r>
            <a:r>
              <a:rPr lang="en-US" dirty="0"/>
              <a:t>Owens                           </a:t>
            </a:r>
            <a:r>
              <a:rPr lang="en-US" u="sng" dirty="0">
                <a:hlinkClick r:id="rId6"/>
              </a:rPr>
              <a:t>Iris.A.Owens@act.org</a:t>
            </a:r>
            <a:r>
              <a:rPr lang="en-US" dirty="0"/>
              <a:t> or </a:t>
            </a:r>
            <a:r>
              <a:rPr lang="en-US" dirty="0" smtClean="0"/>
              <a:t>402-471-4316</a:t>
            </a:r>
          </a:p>
          <a:p>
            <a:r>
              <a:rPr lang="en-US" dirty="0"/>
              <a:t>Customer Support           800-553-6244 </a:t>
            </a:r>
            <a:r>
              <a:rPr lang="en-US" dirty="0" err="1"/>
              <a:t>ext</a:t>
            </a:r>
            <a:r>
              <a:rPr lang="en-US" dirty="0"/>
              <a:t> 2800 (7 am – 5 pm CST, Mon – Fri)</a:t>
            </a:r>
          </a:p>
          <a:p>
            <a:r>
              <a:rPr lang="en-US" dirty="0" smtClean="0"/>
              <a:t>ACT </a:t>
            </a:r>
            <a:r>
              <a:rPr lang="en-US" dirty="0"/>
              <a:t>Accommodations  </a:t>
            </a:r>
            <a:r>
              <a:rPr lang="en-US" u="sng" dirty="0">
                <a:hlinkClick r:id="rId3"/>
              </a:rPr>
              <a:t>actaccom@act.org</a:t>
            </a:r>
            <a:r>
              <a:rPr lang="en-US" dirty="0"/>
              <a:t> 800.553.6244 ext. 1788 (7 am – 5 pm CST, Mon – Fri</a:t>
            </a:r>
            <a:r>
              <a:rPr lang="en-US" dirty="0" smtClean="0"/>
              <a:t>)</a:t>
            </a:r>
          </a:p>
          <a:p>
            <a:pPr marL="0" indent="0">
              <a:buNone/>
            </a:pPr>
            <a:endParaRPr lang="en-US" dirty="0"/>
          </a:p>
        </p:txBody>
      </p:sp>
    </p:spTree>
    <p:extLst>
      <p:ext uri="{BB962C8B-B14F-4D97-AF65-F5344CB8AC3E}">
        <p14:creationId xmlns:p14="http://schemas.microsoft.com/office/powerpoint/2010/main" val="5873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762" y="163286"/>
            <a:ext cx="10643809" cy="1121229"/>
          </a:xfrm>
        </p:spPr>
        <p:txBody>
          <a:bodyPr>
            <a:noAutofit/>
          </a:bodyPr>
          <a:lstStyle/>
          <a:p>
            <a:pPr algn="ctr"/>
            <a:r>
              <a:rPr lang="en-US" dirty="0" smtClean="0"/>
              <a:t>ACT-Nebraska Webpage</a:t>
            </a:r>
            <a:r>
              <a:rPr lang="en-US" sz="3200" dirty="0"/>
              <a:t/>
            </a:r>
            <a:br>
              <a:rPr lang="en-US" sz="3200" dirty="0"/>
            </a:br>
            <a:endParaRPr lang="en-US" sz="4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46" y="1023258"/>
            <a:ext cx="10513439" cy="5578559"/>
          </a:xfrm>
          <a:prstGeom prst="rect">
            <a:avLst/>
          </a:prstGeom>
        </p:spPr>
      </p:pic>
    </p:spTree>
    <p:extLst>
      <p:ext uri="{BB962C8B-B14F-4D97-AF65-F5344CB8AC3E}">
        <p14:creationId xmlns:p14="http://schemas.microsoft.com/office/powerpoint/2010/main" val="2239690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3990" y="751113"/>
            <a:ext cx="10656211" cy="5595257"/>
          </a:xfrm>
        </p:spPr>
      </p:pic>
    </p:spTree>
    <p:extLst>
      <p:ext uri="{BB962C8B-B14F-4D97-AF65-F5344CB8AC3E}">
        <p14:creationId xmlns:p14="http://schemas.microsoft.com/office/powerpoint/2010/main" val="1835037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9087" y="588913"/>
            <a:ext cx="10494318" cy="5572402"/>
          </a:xfrm>
        </p:spPr>
      </p:pic>
    </p:spTree>
    <p:extLst>
      <p:ext uri="{BB962C8B-B14F-4D97-AF65-F5344CB8AC3E}">
        <p14:creationId xmlns:p14="http://schemas.microsoft.com/office/powerpoint/2010/main" val="205462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773" y="370114"/>
            <a:ext cx="10485990" cy="5649686"/>
          </a:xfrm>
        </p:spPr>
      </p:pic>
    </p:spTree>
    <p:extLst>
      <p:ext uri="{BB962C8B-B14F-4D97-AF65-F5344CB8AC3E}">
        <p14:creationId xmlns:p14="http://schemas.microsoft.com/office/powerpoint/2010/main" val="358839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62659" y="370114"/>
            <a:ext cx="10399930" cy="5606143"/>
          </a:xfrm>
          <a:prstGeom prst="rect">
            <a:avLst/>
          </a:prstGeom>
        </p:spPr>
      </p:pic>
    </p:spTree>
    <p:extLst>
      <p:ext uri="{BB962C8B-B14F-4D97-AF65-F5344CB8AC3E}">
        <p14:creationId xmlns:p14="http://schemas.microsoft.com/office/powerpoint/2010/main" val="285854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ACT Accommodations</a:t>
            </a:r>
            <a:endParaRPr lang="en-US" dirty="0"/>
          </a:p>
        </p:txBody>
      </p:sp>
      <p:sp>
        <p:nvSpPr>
          <p:cNvPr id="3" name="Content Placeholder 2"/>
          <p:cNvSpPr>
            <a:spLocks noGrp="1"/>
          </p:cNvSpPr>
          <p:nvPr>
            <p:ph idx="1"/>
          </p:nvPr>
        </p:nvSpPr>
        <p:spPr>
          <a:xfrm>
            <a:off x="677334" y="2133601"/>
            <a:ext cx="9293980" cy="3907762"/>
          </a:xfrm>
        </p:spPr>
        <p:txBody>
          <a:bodyPr>
            <a:normAutofit/>
          </a:bodyPr>
          <a:lstStyle/>
          <a:p>
            <a:r>
              <a:rPr lang="en-US" sz="2000" dirty="0" smtClean="0"/>
              <a:t>Accommodations are available for any student with an IEP or 504 plan and are requested on the Test Accessibility and Accommodations System (TAA)</a:t>
            </a:r>
          </a:p>
          <a:p>
            <a:r>
              <a:rPr lang="en-US" sz="2000" dirty="0" smtClean="0"/>
              <a:t>Dates to apply- Monday November 5, 2018 – Friday February 15, 2019.</a:t>
            </a:r>
          </a:p>
          <a:p>
            <a:r>
              <a:rPr lang="en-US" sz="2000" dirty="0" smtClean="0"/>
              <a:t>Apply for Accommodations as early as possible.</a:t>
            </a:r>
          </a:p>
          <a:p>
            <a:r>
              <a:rPr lang="en-US" sz="2000" dirty="0" smtClean="0"/>
              <a:t>Accommodations analysts are looking information on what happens in the classroom.</a:t>
            </a:r>
          </a:p>
          <a:p>
            <a:r>
              <a:rPr lang="en-US" sz="2000" dirty="0" smtClean="0"/>
              <a:t>Provide the IEP or 504 plan as well as Teacher survey and any other materials the staff believes will give a complete picture of the students’ needs.</a:t>
            </a:r>
            <a:endParaRPr lang="en-US" sz="2000" dirty="0"/>
          </a:p>
        </p:txBody>
      </p:sp>
    </p:spTree>
    <p:extLst>
      <p:ext uri="{BB962C8B-B14F-4D97-AF65-F5344CB8AC3E}">
        <p14:creationId xmlns:p14="http://schemas.microsoft.com/office/powerpoint/2010/main" val="3343632634"/>
      </p:ext>
    </p:extLst>
  </p:cSld>
  <p:clrMapOvr>
    <a:masterClrMapping/>
  </p:clrMapOvr>
</p:sld>
</file>

<file path=ppt/theme/theme1.xml><?xml version="1.0" encoding="utf-8"?>
<a:theme xmlns:a="http://schemas.openxmlformats.org/drawingml/2006/main" name="1_Fac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1263</TotalTime>
  <Words>658</Words>
  <Application>Microsoft Office PowerPoint</Application>
  <PresentationFormat>Widescreen</PresentationFormat>
  <Paragraphs>75</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1_Facet</vt:lpstr>
      <vt:lpstr>The ACT State Test</vt:lpstr>
      <vt:lpstr>2019 Test Dates</vt:lpstr>
      <vt:lpstr>PowerPoint Presentation</vt:lpstr>
      <vt:lpstr>ACT-Nebraska Webpage </vt:lpstr>
      <vt:lpstr>PowerPoint Presentation</vt:lpstr>
      <vt:lpstr>PowerPoint Presentation</vt:lpstr>
      <vt:lpstr>PowerPoint Presentation</vt:lpstr>
      <vt:lpstr>PowerPoint Presentation</vt:lpstr>
      <vt:lpstr>ACT Accommodations</vt:lpstr>
      <vt:lpstr>PA NEXT and TAA Systems to open today-Monday November 5, 2018!</vt:lpstr>
      <vt:lpstr>ACT Schedule of Events</vt:lpstr>
      <vt:lpstr>Pearson Accessnext  (PA Next)</vt:lpstr>
      <vt:lpstr>PowerPoint Presentation</vt:lpstr>
      <vt:lpstr>PowerPoint Presentation</vt:lpstr>
      <vt:lpstr>CCRIS  TAA and PreACT </vt:lpstr>
      <vt:lpstr>TestNav Online Testing Site</vt:lpstr>
      <vt:lpstr>Online Testing </vt:lpstr>
      <vt:lpstr>PreACT and ACT Online Prep Options 2018-2019</vt:lpstr>
      <vt:lpstr>Test dates for the PreACT</vt:lpstr>
      <vt:lpstr>ACT Online Prep</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NACIA Fall Retreat</dc:title>
  <dc:creator>Iris A. Owens</dc:creator>
  <cp:lastModifiedBy>Iris A. Owens</cp:lastModifiedBy>
  <cp:revision>54</cp:revision>
  <dcterms:created xsi:type="dcterms:W3CDTF">2018-09-27T19:49:58Z</dcterms:created>
  <dcterms:modified xsi:type="dcterms:W3CDTF">2018-11-02T18:49:29Z</dcterms:modified>
</cp:coreProperties>
</file>