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304" r:id="rId3"/>
    <p:sldId id="257" r:id="rId4"/>
    <p:sldId id="258" r:id="rId5"/>
    <p:sldId id="260" r:id="rId6"/>
    <p:sldId id="316" r:id="rId7"/>
    <p:sldId id="317" r:id="rId8"/>
    <p:sldId id="273" r:id="rId9"/>
    <p:sldId id="315" r:id="rId10"/>
    <p:sldId id="299" r:id="rId11"/>
    <p:sldId id="313" r:id="rId12"/>
    <p:sldId id="302" r:id="rId13"/>
    <p:sldId id="300" r:id="rId14"/>
    <p:sldId id="284" r:id="rId15"/>
    <p:sldId id="307" r:id="rId16"/>
    <p:sldId id="308" r:id="rId17"/>
    <p:sldId id="303" r:id="rId18"/>
    <p:sldId id="301" r:id="rId19"/>
    <p:sldId id="280" r:id="rId20"/>
    <p:sldId id="286" r:id="rId21"/>
    <p:sldId id="287" r:id="rId22"/>
    <p:sldId id="288" r:id="rId23"/>
    <p:sldId id="289" r:id="rId24"/>
    <p:sldId id="271" r:id="rId25"/>
    <p:sldId id="275" r:id="rId26"/>
    <p:sldId id="281" r:id="rId27"/>
    <p:sldId id="285" r:id="rId28"/>
    <p:sldId id="282" r:id="rId29"/>
    <p:sldId id="292" r:id="rId30"/>
    <p:sldId id="296" r:id="rId31"/>
    <p:sldId id="291" r:id="rId32"/>
    <p:sldId id="293" r:id="rId33"/>
    <p:sldId id="294" r:id="rId34"/>
    <p:sldId id="295" r:id="rId35"/>
    <p:sldId id="290" r:id="rId36"/>
    <p:sldId id="298" r:id="rId37"/>
    <p:sldId id="277" r:id="rId38"/>
    <p:sldId id="279" r:id="rId39"/>
    <p:sldId id="276" r:id="rId40"/>
    <p:sldId id="278" r:id="rId41"/>
    <p:sldId id="265" r:id="rId42"/>
    <p:sldId id="270" r:id="rId43"/>
    <p:sldId id="305" r:id="rId44"/>
    <p:sldId id="259" r:id="rId45"/>
    <p:sldId id="266"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7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4" autoAdjust="0"/>
    <p:restoredTop sz="81049" autoAdjust="0"/>
  </p:normalViewPr>
  <p:slideViewPr>
    <p:cSldViewPr snapToGrid="0" snapToObjects="1">
      <p:cViewPr varScale="1">
        <p:scale>
          <a:sx n="101" d="100"/>
          <a:sy n="101" d="100"/>
        </p:scale>
        <p:origin x="2082" y="4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1F3EC-D91A-4933-8B81-002A2D45916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9C841A0E-6CA6-4570-BD5C-E5982F9E8326}">
      <dgm:prSet phldrT="[Text]"/>
      <dgm:spPr/>
      <dgm:t>
        <a:bodyPr/>
        <a:lstStyle/>
        <a:p>
          <a:r>
            <a:rPr lang="en-US" dirty="0" smtClean="0"/>
            <a:t>Identify federal laws and policies and recent changes</a:t>
          </a:r>
        </a:p>
      </dgm:t>
    </dgm:pt>
    <dgm:pt modelId="{6F024984-E008-4D99-83FC-A24325BCA431}" type="parTrans" cxnId="{EF27F3C7-F108-4E5C-991F-31F3B59155C9}">
      <dgm:prSet/>
      <dgm:spPr/>
      <dgm:t>
        <a:bodyPr/>
        <a:lstStyle/>
        <a:p>
          <a:endParaRPr lang="en-US"/>
        </a:p>
      </dgm:t>
    </dgm:pt>
    <dgm:pt modelId="{F5097622-46FE-45B1-B7F7-74FB2C45BF14}" type="sibTrans" cxnId="{EF27F3C7-F108-4E5C-991F-31F3B59155C9}">
      <dgm:prSet/>
      <dgm:spPr/>
      <dgm:t>
        <a:bodyPr/>
        <a:lstStyle/>
        <a:p>
          <a:endParaRPr lang="en-US"/>
        </a:p>
      </dgm:t>
    </dgm:pt>
    <dgm:pt modelId="{050A9142-3C5B-4D3D-BB4D-72DA01FBECD8}">
      <dgm:prSet/>
      <dgm:spPr/>
      <dgm:t>
        <a:bodyPr/>
        <a:lstStyle/>
        <a:p>
          <a:r>
            <a:rPr lang="en-US" dirty="0" smtClean="0"/>
            <a:t>Discuss the “Request for Meal Accommodation” and “Medical Statement” forms</a:t>
          </a:r>
        </a:p>
      </dgm:t>
    </dgm:pt>
    <dgm:pt modelId="{F6C524BE-4C57-433C-9D9E-FB36AF73D6CE}" type="parTrans" cxnId="{50A2AB63-751D-47EF-9003-FCFFC09DA0C4}">
      <dgm:prSet/>
      <dgm:spPr/>
      <dgm:t>
        <a:bodyPr/>
        <a:lstStyle/>
        <a:p>
          <a:endParaRPr lang="en-US"/>
        </a:p>
      </dgm:t>
    </dgm:pt>
    <dgm:pt modelId="{B0A4AAB4-EB5C-4A61-BBC2-82FE603DC8F4}" type="sibTrans" cxnId="{50A2AB63-751D-47EF-9003-FCFFC09DA0C4}">
      <dgm:prSet/>
      <dgm:spPr/>
      <dgm:t>
        <a:bodyPr/>
        <a:lstStyle/>
        <a:p>
          <a:endParaRPr lang="en-US"/>
        </a:p>
      </dgm:t>
    </dgm:pt>
    <dgm:pt modelId="{A7E4BC7E-9F41-4C2A-8759-E61E4B2863ED}">
      <dgm:prSet/>
      <dgm:spPr/>
      <dgm:t>
        <a:bodyPr/>
        <a:lstStyle/>
        <a:p>
          <a:r>
            <a:rPr lang="en-US" dirty="0" smtClean="0"/>
            <a:t>Explore various meal modification requests</a:t>
          </a:r>
          <a:endParaRPr lang="en-US" b="1" dirty="0" smtClean="0"/>
        </a:p>
      </dgm:t>
    </dgm:pt>
    <dgm:pt modelId="{D99336D1-6222-469B-BA78-CC811F8625BD}" type="parTrans" cxnId="{A043298E-1A0C-4275-87E6-86D5EB5CC022}">
      <dgm:prSet/>
      <dgm:spPr/>
      <dgm:t>
        <a:bodyPr/>
        <a:lstStyle/>
        <a:p>
          <a:endParaRPr lang="en-US"/>
        </a:p>
      </dgm:t>
    </dgm:pt>
    <dgm:pt modelId="{85B46C1E-A010-4E66-AFC9-5C29F16E719F}" type="sibTrans" cxnId="{A043298E-1A0C-4275-87E6-86D5EB5CC022}">
      <dgm:prSet/>
      <dgm:spPr/>
      <dgm:t>
        <a:bodyPr/>
        <a:lstStyle/>
        <a:p>
          <a:endParaRPr lang="en-US"/>
        </a:p>
      </dgm:t>
    </dgm:pt>
    <dgm:pt modelId="{4C1BAAE1-6CB0-4E37-8B05-79D140103A02}">
      <dgm:prSet phldrT="[Text]"/>
      <dgm:spPr/>
      <dgm:t>
        <a:bodyPr/>
        <a:lstStyle/>
        <a:p>
          <a:r>
            <a:rPr lang="en-US" dirty="0" smtClean="0"/>
            <a:t>Define common terminology</a:t>
          </a:r>
        </a:p>
      </dgm:t>
    </dgm:pt>
    <dgm:pt modelId="{6E7D559D-3F69-4376-8283-D56645814CA1}" type="parTrans" cxnId="{5024B8AB-C024-4402-BE6A-99726E8AEA65}">
      <dgm:prSet/>
      <dgm:spPr/>
      <dgm:t>
        <a:bodyPr/>
        <a:lstStyle/>
        <a:p>
          <a:endParaRPr lang="en-US"/>
        </a:p>
      </dgm:t>
    </dgm:pt>
    <dgm:pt modelId="{46E6633B-7B4F-4590-B6C2-A2AFD4835F8B}" type="sibTrans" cxnId="{5024B8AB-C024-4402-BE6A-99726E8AEA65}">
      <dgm:prSet/>
      <dgm:spPr/>
      <dgm:t>
        <a:bodyPr/>
        <a:lstStyle/>
        <a:p>
          <a:endParaRPr lang="en-US"/>
        </a:p>
      </dgm:t>
    </dgm:pt>
    <dgm:pt modelId="{63DE8CFE-B084-4C53-8DFE-B0F48D8BE299}" type="pres">
      <dgm:prSet presAssocID="{5631F3EC-D91A-4933-8B81-002A2D459160}" presName="linear" presStyleCnt="0">
        <dgm:presLayoutVars>
          <dgm:dir/>
          <dgm:resizeHandles val="exact"/>
        </dgm:presLayoutVars>
      </dgm:prSet>
      <dgm:spPr/>
      <dgm:t>
        <a:bodyPr/>
        <a:lstStyle/>
        <a:p>
          <a:endParaRPr lang="en-US"/>
        </a:p>
      </dgm:t>
    </dgm:pt>
    <dgm:pt modelId="{DABD6562-721A-4DF2-B17B-A9A4C7A3F163}" type="pres">
      <dgm:prSet presAssocID="{4C1BAAE1-6CB0-4E37-8B05-79D140103A02}" presName="comp" presStyleCnt="0"/>
      <dgm:spPr/>
    </dgm:pt>
    <dgm:pt modelId="{23D8F152-15A1-4C1D-B8AE-FEDEE0EDEE65}" type="pres">
      <dgm:prSet presAssocID="{4C1BAAE1-6CB0-4E37-8B05-79D140103A02}" presName="box" presStyleLbl="node1" presStyleIdx="0" presStyleCnt="4" custLinFactNeighborX="17699" custLinFactNeighborY="-125"/>
      <dgm:spPr/>
      <dgm:t>
        <a:bodyPr/>
        <a:lstStyle/>
        <a:p>
          <a:endParaRPr lang="en-US"/>
        </a:p>
      </dgm:t>
    </dgm:pt>
    <dgm:pt modelId="{2B10BC8A-7581-4C8D-BE91-6BD27783727F}" type="pres">
      <dgm:prSet presAssocID="{4C1BAAE1-6CB0-4E37-8B05-79D140103A02}"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78076792-EEA5-4044-8D66-EBD16CBAC496}" type="pres">
      <dgm:prSet presAssocID="{4C1BAAE1-6CB0-4E37-8B05-79D140103A02}" presName="text" presStyleLbl="node1" presStyleIdx="0" presStyleCnt="4">
        <dgm:presLayoutVars>
          <dgm:bulletEnabled val="1"/>
        </dgm:presLayoutVars>
      </dgm:prSet>
      <dgm:spPr/>
      <dgm:t>
        <a:bodyPr/>
        <a:lstStyle/>
        <a:p>
          <a:endParaRPr lang="en-US"/>
        </a:p>
      </dgm:t>
    </dgm:pt>
    <dgm:pt modelId="{878A58C0-7EAC-4623-BFA7-7D5CDAE5C3FE}" type="pres">
      <dgm:prSet presAssocID="{46E6633B-7B4F-4590-B6C2-A2AFD4835F8B}" presName="spacer" presStyleCnt="0"/>
      <dgm:spPr/>
    </dgm:pt>
    <dgm:pt modelId="{DD1F8A5B-EAFF-4779-A237-2ED09F58997F}" type="pres">
      <dgm:prSet presAssocID="{9C841A0E-6CA6-4570-BD5C-E5982F9E8326}" presName="comp" presStyleCnt="0"/>
      <dgm:spPr/>
    </dgm:pt>
    <dgm:pt modelId="{07036609-2031-4DBA-9EF7-39293B1515AC}" type="pres">
      <dgm:prSet presAssocID="{9C841A0E-6CA6-4570-BD5C-E5982F9E8326}" presName="box" presStyleLbl="node1" presStyleIdx="1" presStyleCnt="4" custLinFactNeighborX="17699" custLinFactNeighborY="-125"/>
      <dgm:spPr/>
      <dgm:t>
        <a:bodyPr/>
        <a:lstStyle/>
        <a:p>
          <a:endParaRPr lang="en-US"/>
        </a:p>
      </dgm:t>
    </dgm:pt>
    <dgm:pt modelId="{814DAC5B-5F00-417D-90B6-8145A9222FAA}" type="pres">
      <dgm:prSet presAssocID="{9C841A0E-6CA6-4570-BD5C-E5982F9E8326}" presName="img" presStyleLbl="fgImgPlace1" presStyleIdx="1" presStyleCnt="4"/>
      <dgm:spPr>
        <a:solidFill>
          <a:schemeClr val="accent1">
            <a:tint val="50000"/>
            <a:hueOff val="0"/>
            <a:satOff val="0"/>
            <a:lumOff val="0"/>
          </a:schemeClr>
        </a:solidFill>
      </dgm:spPr>
      <dgm:t>
        <a:bodyPr/>
        <a:lstStyle/>
        <a:p>
          <a:endParaRPr lang="en-US"/>
        </a:p>
      </dgm:t>
    </dgm:pt>
    <dgm:pt modelId="{6FB41025-4735-4777-A8B1-B0669A8F8946}" type="pres">
      <dgm:prSet presAssocID="{9C841A0E-6CA6-4570-BD5C-E5982F9E8326}" presName="text" presStyleLbl="node1" presStyleIdx="1" presStyleCnt="4">
        <dgm:presLayoutVars>
          <dgm:bulletEnabled val="1"/>
        </dgm:presLayoutVars>
      </dgm:prSet>
      <dgm:spPr/>
      <dgm:t>
        <a:bodyPr/>
        <a:lstStyle/>
        <a:p>
          <a:endParaRPr lang="en-US"/>
        </a:p>
      </dgm:t>
    </dgm:pt>
    <dgm:pt modelId="{28F2DE2A-AE6F-4F1E-8D98-AEA1E51C6C42}" type="pres">
      <dgm:prSet presAssocID="{F5097622-46FE-45B1-B7F7-74FB2C45BF14}" presName="spacer" presStyleCnt="0"/>
      <dgm:spPr/>
    </dgm:pt>
    <dgm:pt modelId="{1BBB5D22-CC5C-4C70-B395-EA63B4354706}" type="pres">
      <dgm:prSet presAssocID="{050A9142-3C5B-4D3D-BB4D-72DA01FBECD8}" presName="comp" presStyleCnt="0"/>
      <dgm:spPr/>
    </dgm:pt>
    <dgm:pt modelId="{98749807-5E8F-4184-84BC-C041878277A1}" type="pres">
      <dgm:prSet presAssocID="{050A9142-3C5B-4D3D-BB4D-72DA01FBECD8}" presName="box" presStyleLbl="node1" presStyleIdx="2" presStyleCnt="4"/>
      <dgm:spPr/>
      <dgm:t>
        <a:bodyPr/>
        <a:lstStyle/>
        <a:p>
          <a:endParaRPr lang="en-US"/>
        </a:p>
      </dgm:t>
    </dgm:pt>
    <dgm:pt modelId="{65F10E60-1077-410A-856F-389B8E19DF1A}" type="pres">
      <dgm:prSet presAssocID="{050A9142-3C5B-4D3D-BB4D-72DA01FBECD8}" presName="img" presStyleLbl="fgImgPlace1" presStyleIdx="2" presStyleCnt="4"/>
      <dgm:spPr>
        <a:solidFill>
          <a:schemeClr val="accent1">
            <a:tint val="50000"/>
            <a:hueOff val="0"/>
            <a:satOff val="0"/>
            <a:lumOff val="0"/>
          </a:schemeClr>
        </a:solidFill>
      </dgm:spPr>
    </dgm:pt>
    <dgm:pt modelId="{F74796FD-2F01-4BD9-9974-024EDBC0BAE0}" type="pres">
      <dgm:prSet presAssocID="{050A9142-3C5B-4D3D-BB4D-72DA01FBECD8}" presName="text" presStyleLbl="node1" presStyleIdx="2" presStyleCnt="4">
        <dgm:presLayoutVars>
          <dgm:bulletEnabled val="1"/>
        </dgm:presLayoutVars>
      </dgm:prSet>
      <dgm:spPr/>
      <dgm:t>
        <a:bodyPr/>
        <a:lstStyle/>
        <a:p>
          <a:endParaRPr lang="en-US"/>
        </a:p>
      </dgm:t>
    </dgm:pt>
    <dgm:pt modelId="{26FF4D42-E951-4F70-900D-604F79B5EDE0}" type="pres">
      <dgm:prSet presAssocID="{B0A4AAB4-EB5C-4A61-BBC2-82FE603DC8F4}" presName="spacer" presStyleCnt="0"/>
      <dgm:spPr/>
    </dgm:pt>
    <dgm:pt modelId="{6CE74195-1E04-41DC-B978-82BF0A44C7AC}" type="pres">
      <dgm:prSet presAssocID="{A7E4BC7E-9F41-4C2A-8759-E61E4B2863ED}" presName="comp" presStyleCnt="0"/>
      <dgm:spPr/>
    </dgm:pt>
    <dgm:pt modelId="{BED1343A-9D37-4CAE-9BCE-D6026274A3D8}" type="pres">
      <dgm:prSet presAssocID="{A7E4BC7E-9F41-4C2A-8759-E61E4B2863ED}" presName="box" presStyleLbl="node1" presStyleIdx="3" presStyleCnt="4"/>
      <dgm:spPr/>
      <dgm:t>
        <a:bodyPr/>
        <a:lstStyle/>
        <a:p>
          <a:endParaRPr lang="en-US"/>
        </a:p>
      </dgm:t>
    </dgm:pt>
    <dgm:pt modelId="{DA1488B2-BA2A-49A1-A735-69CE5DFDBE9B}" type="pres">
      <dgm:prSet presAssocID="{A7E4BC7E-9F41-4C2A-8759-E61E4B2863ED}" presName="img" presStyleLbl="fgImgPlace1" presStyleIdx="3" presStyleCnt="4"/>
      <dgm:spPr>
        <a:solidFill>
          <a:schemeClr val="accent1">
            <a:tint val="50000"/>
            <a:hueOff val="0"/>
            <a:satOff val="0"/>
            <a:lumOff val="0"/>
          </a:schemeClr>
        </a:solidFill>
      </dgm:spPr>
    </dgm:pt>
    <dgm:pt modelId="{07BC6007-6100-4C68-8CD8-6054C98CE9D8}" type="pres">
      <dgm:prSet presAssocID="{A7E4BC7E-9F41-4C2A-8759-E61E4B2863ED}" presName="text" presStyleLbl="node1" presStyleIdx="3" presStyleCnt="4">
        <dgm:presLayoutVars>
          <dgm:bulletEnabled val="1"/>
        </dgm:presLayoutVars>
      </dgm:prSet>
      <dgm:spPr/>
      <dgm:t>
        <a:bodyPr/>
        <a:lstStyle/>
        <a:p>
          <a:endParaRPr lang="en-US"/>
        </a:p>
      </dgm:t>
    </dgm:pt>
  </dgm:ptLst>
  <dgm:cxnLst>
    <dgm:cxn modelId="{B947BD46-ACAE-4635-8FD7-09EDB94ACFA0}" type="presOf" srcId="{A7E4BC7E-9F41-4C2A-8759-E61E4B2863ED}" destId="{BED1343A-9D37-4CAE-9BCE-D6026274A3D8}" srcOrd="0" destOrd="0" presId="urn:microsoft.com/office/officeart/2005/8/layout/vList4"/>
    <dgm:cxn modelId="{4F330F4A-A1F4-40A4-B07A-998EF59AB51C}" type="presOf" srcId="{4C1BAAE1-6CB0-4E37-8B05-79D140103A02}" destId="{23D8F152-15A1-4C1D-B8AE-FEDEE0EDEE65}" srcOrd="0" destOrd="0" presId="urn:microsoft.com/office/officeart/2005/8/layout/vList4"/>
    <dgm:cxn modelId="{E87B3263-C15A-4BE6-91F7-CF6BC97C1C5C}" type="presOf" srcId="{9C841A0E-6CA6-4570-BD5C-E5982F9E8326}" destId="{6FB41025-4735-4777-A8B1-B0669A8F8946}" srcOrd="1" destOrd="0" presId="urn:microsoft.com/office/officeart/2005/8/layout/vList4"/>
    <dgm:cxn modelId="{C9AC1DAE-0524-4546-9727-52FF79DFD342}" type="presOf" srcId="{050A9142-3C5B-4D3D-BB4D-72DA01FBECD8}" destId="{F74796FD-2F01-4BD9-9974-024EDBC0BAE0}" srcOrd="1" destOrd="0" presId="urn:microsoft.com/office/officeart/2005/8/layout/vList4"/>
    <dgm:cxn modelId="{0195597A-8E15-4472-95B6-F71CE4567797}" type="presOf" srcId="{9C841A0E-6CA6-4570-BD5C-E5982F9E8326}" destId="{07036609-2031-4DBA-9EF7-39293B1515AC}" srcOrd="0" destOrd="0" presId="urn:microsoft.com/office/officeart/2005/8/layout/vList4"/>
    <dgm:cxn modelId="{EF27F3C7-F108-4E5C-991F-31F3B59155C9}" srcId="{5631F3EC-D91A-4933-8B81-002A2D459160}" destId="{9C841A0E-6CA6-4570-BD5C-E5982F9E8326}" srcOrd="1" destOrd="0" parTransId="{6F024984-E008-4D99-83FC-A24325BCA431}" sibTransId="{F5097622-46FE-45B1-B7F7-74FB2C45BF14}"/>
    <dgm:cxn modelId="{50A2AB63-751D-47EF-9003-FCFFC09DA0C4}" srcId="{5631F3EC-D91A-4933-8B81-002A2D459160}" destId="{050A9142-3C5B-4D3D-BB4D-72DA01FBECD8}" srcOrd="2" destOrd="0" parTransId="{F6C524BE-4C57-433C-9D9E-FB36AF73D6CE}" sibTransId="{B0A4AAB4-EB5C-4A61-BBC2-82FE603DC8F4}"/>
    <dgm:cxn modelId="{62ECB008-09C9-4669-B2B8-5C4DEAF970B1}" type="presOf" srcId="{A7E4BC7E-9F41-4C2A-8759-E61E4B2863ED}" destId="{07BC6007-6100-4C68-8CD8-6054C98CE9D8}" srcOrd="1" destOrd="0" presId="urn:microsoft.com/office/officeart/2005/8/layout/vList4"/>
    <dgm:cxn modelId="{CAB3F0D3-6E85-48B7-895B-16815D25F337}" type="presOf" srcId="{5631F3EC-D91A-4933-8B81-002A2D459160}" destId="{63DE8CFE-B084-4C53-8DFE-B0F48D8BE299}" srcOrd="0" destOrd="0" presId="urn:microsoft.com/office/officeart/2005/8/layout/vList4"/>
    <dgm:cxn modelId="{3C6C2721-D2B7-45B3-A60E-6650D7516132}" type="presOf" srcId="{050A9142-3C5B-4D3D-BB4D-72DA01FBECD8}" destId="{98749807-5E8F-4184-84BC-C041878277A1}" srcOrd="0" destOrd="0" presId="urn:microsoft.com/office/officeart/2005/8/layout/vList4"/>
    <dgm:cxn modelId="{A043298E-1A0C-4275-87E6-86D5EB5CC022}" srcId="{5631F3EC-D91A-4933-8B81-002A2D459160}" destId="{A7E4BC7E-9F41-4C2A-8759-E61E4B2863ED}" srcOrd="3" destOrd="0" parTransId="{D99336D1-6222-469B-BA78-CC811F8625BD}" sibTransId="{85B46C1E-A010-4E66-AFC9-5C29F16E719F}"/>
    <dgm:cxn modelId="{5024B8AB-C024-4402-BE6A-99726E8AEA65}" srcId="{5631F3EC-D91A-4933-8B81-002A2D459160}" destId="{4C1BAAE1-6CB0-4E37-8B05-79D140103A02}" srcOrd="0" destOrd="0" parTransId="{6E7D559D-3F69-4376-8283-D56645814CA1}" sibTransId="{46E6633B-7B4F-4590-B6C2-A2AFD4835F8B}"/>
    <dgm:cxn modelId="{331C94C8-402B-4879-AAD0-29651824C00B}" type="presOf" srcId="{4C1BAAE1-6CB0-4E37-8B05-79D140103A02}" destId="{78076792-EEA5-4044-8D66-EBD16CBAC496}" srcOrd="1" destOrd="0" presId="urn:microsoft.com/office/officeart/2005/8/layout/vList4"/>
    <dgm:cxn modelId="{D341C506-80F1-45A1-845E-42E1615C992C}" type="presParOf" srcId="{63DE8CFE-B084-4C53-8DFE-B0F48D8BE299}" destId="{DABD6562-721A-4DF2-B17B-A9A4C7A3F163}" srcOrd="0" destOrd="0" presId="urn:microsoft.com/office/officeart/2005/8/layout/vList4"/>
    <dgm:cxn modelId="{8EF87DED-D72F-431E-8F5E-567DFC4FB882}" type="presParOf" srcId="{DABD6562-721A-4DF2-B17B-A9A4C7A3F163}" destId="{23D8F152-15A1-4C1D-B8AE-FEDEE0EDEE65}" srcOrd="0" destOrd="0" presId="urn:microsoft.com/office/officeart/2005/8/layout/vList4"/>
    <dgm:cxn modelId="{7EF674BF-A449-44A6-892F-B60D5E994299}" type="presParOf" srcId="{DABD6562-721A-4DF2-B17B-A9A4C7A3F163}" destId="{2B10BC8A-7581-4C8D-BE91-6BD27783727F}" srcOrd="1" destOrd="0" presId="urn:microsoft.com/office/officeart/2005/8/layout/vList4"/>
    <dgm:cxn modelId="{6B36FD7A-89E9-460E-8893-6A4990EC6855}" type="presParOf" srcId="{DABD6562-721A-4DF2-B17B-A9A4C7A3F163}" destId="{78076792-EEA5-4044-8D66-EBD16CBAC496}" srcOrd="2" destOrd="0" presId="urn:microsoft.com/office/officeart/2005/8/layout/vList4"/>
    <dgm:cxn modelId="{A13663E6-D9EC-42A5-BD50-C0F25EB710EC}" type="presParOf" srcId="{63DE8CFE-B084-4C53-8DFE-B0F48D8BE299}" destId="{878A58C0-7EAC-4623-BFA7-7D5CDAE5C3FE}" srcOrd="1" destOrd="0" presId="urn:microsoft.com/office/officeart/2005/8/layout/vList4"/>
    <dgm:cxn modelId="{385B85C7-E074-4A78-9137-3F6A94225EEB}" type="presParOf" srcId="{63DE8CFE-B084-4C53-8DFE-B0F48D8BE299}" destId="{DD1F8A5B-EAFF-4779-A237-2ED09F58997F}" srcOrd="2" destOrd="0" presId="urn:microsoft.com/office/officeart/2005/8/layout/vList4"/>
    <dgm:cxn modelId="{E48B9C03-F2EF-4525-AAA0-02C212FA8525}" type="presParOf" srcId="{DD1F8A5B-EAFF-4779-A237-2ED09F58997F}" destId="{07036609-2031-4DBA-9EF7-39293B1515AC}" srcOrd="0" destOrd="0" presId="urn:microsoft.com/office/officeart/2005/8/layout/vList4"/>
    <dgm:cxn modelId="{EE258472-6448-405F-A06C-8C9FF566FFCC}" type="presParOf" srcId="{DD1F8A5B-EAFF-4779-A237-2ED09F58997F}" destId="{814DAC5B-5F00-417D-90B6-8145A9222FAA}" srcOrd="1" destOrd="0" presId="urn:microsoft.com/office/officeart/2005/8/layout/vList4"/>
    <dgm:cxn modelId="{0062181A-CEB8-40AE-BA1D-49543886CD9B}" type="presParOf" srcId="{DD1F8A5B-EAFF-4779-A237-2ED09F58997F}" destId="{6FB41025-4735-4777-A8B1-B0669A8F8946}" srcOrd="2" destOrd="0" presId="urn:microsoft.com/office/officeart/2005/8/layout/vList4"/>
    <dgm:cxn modelId="{6284304E-5490-41DB-86C1-D14791857914}" type="presParOf" srcId="{63DE8CFE-B084-4C53-8DFE-B0F48D8BE299}" destId="{28F2DE2A-AE6F-4F1E-8D98-AEA1E51C6C42}" srcOrd="3" destOrd="0" presId="urn:microsoft.com/office/officeart/2005/8/layout/vList4"/>
    <dgm:cxn modelId="{037026B6-1213-447E-9783-B013CB45C813}" type="presParOf" srcId="{63DE8CFE-B084-4C53-8DFE-B0F48D8BE299}" destId="{1BBB5D22-CC5C-4C70-B395-EA63B4354706}" srcOrd="4" destOrd="0" presId="urn:microsoft.com/office/officeart/2005/8/layout/vList4"/>
    <dgm:cxn modelId="{C25A94C7-6D76-4F78-B07E-BA7649DEAEBB}" type="presParOf" srcId="{1BBB5D22-CC5C-4C70-B395-EA63B4354706}" destId="{98749807-5E8F-4184-84BC-C041878277A1}" srcOrd="0" destOrd="0" presId="urn:microsoft.com/office/officeart/2005/8/layout/vList4"/>
    <dgm:cxn modelId="{BA233019-C38D-42C9-8D2C-26C52D41DD83}" type="presParOf" srcId="{1BBB5D22-CC5C-4C70-B395-EA63B4354706}" destId="{65F10E60-1077-410A-856F-389B8E19DF1A}" srcOrd="1" destOrd="0" presId="urn:microsoft.com/office/officeart/2005/8/layout/vList4"/>
    <dgm:cxn modelId="{93FF7627-9B0E-48F5-A300-68A02FB68EDE}" type="presParOf" srcId="{1BBB5D22-CC5C-4C70-B395-EA63B4354706}" destId="{F74796FD-2F01-4BD9-9974-024EDBC0BAE0}" srcOrd="2" destOrd="0" presId="urn:microsoft.com/office/officeart/2005/8/layout/vList4"/>
    <dgm:cxn modelId="{BCA89109-AABA-43E6-A7E6-0948F6A8EE6E}" type="presParOf" srcId="{63DE8CFE-B084-4C53-8DFE-B0F48D8BE299}" destId="{26FF4D42-E951-4F70-900D-604F79B5EDE0}" srcOrd="5" destOrd="0" presId="urn:microsoft.com/office/officeart/2005/8/layout/vList4"/>
    <dgm:cxn modelId="{82953DA1-061E-4158-BE8D-085A2D74A481}" type="presParOf" srcId="{63DE8CFE-B084-4C53-8DFE-B0F48D8BE299}" destId="{6CE74195-1E04-41DC-B978-82BF0A44C7AC}" srcOrd="6" destOrd="0" presId="urn:microsoft.com/office/officeart/2005/8/layout/vList4"/>
    <dgm:cxn modelId="{A40EE210-4AD5-469B-A16E-84F7EF7349AE}" type="presParOf" srcId="{6CE74195-1E04-41DC-B978-82BF0A44C7AC}" destId="{BED1343A-9D37-4CAE-9BCE-D6026274A3D8}" srcOrd="0" destOrd="0" presId="urn:microsoft.com/office/officeart/2005/8/layout/vList4"/>
    <dgm:cxn modelId="{8252E1E8-6EA0-4F80-987D-D37828A03631}" type="presParOf" srcId="{6CE74195-1E04-41DC-B978-82BF0A44C7AC}" destId="{DA1488B2-BA2A-49A1-A735-69CE5DFDBE9B}" srcOrd="1" destOrd="0" presId="urn:microsoft.com/office/officeart/2005/8/layout/vList4"/>
    <dgm:cxn modelId="{F0DD9D8E-4E6D-472F-8044-9BBBC4744A80}" type="presParOf" srcId="{6CE74195-1E04-41DC-B978-82BF0A44C7AC}" destId="{07BC6007-6100-4C68-8CD8-6054C98CE9D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8F152-15A1-4C1D-B8AE-FEDEE0EDEE65}">
      <dsp:nvSpPr>
        <dsp:cNvPr id="0" name=""/>
        <dsp:cNvSpPr/>
      </dsp:nvSpPr>
      <dsp:spPr>
        <a:xfrm>
          <a:off x="0" y="0"/>
          <a:ext cx="852985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Define common terminology</a:t>
          </a:r>
        </a:p>
      </dsp:txBody>
      <dsp:txXfrm>
        <a:off x="1800426" y="0"/>
        <a:ext cx="6729423" cy="944562"/>
      </dsp:txXfrm>
    </dsp:sp>
    <dsp:sp modelId="{2B10BC8A-7581-4C8D-BE91-6BD27783727F}">
      <dsp:nvSpPr>
        <dsp:cNvPr id="0" name=""/>
        <dsp:cNvSpPr/>
      </dsp:nvSpPr>
      <dsp:spPr>
        <a:xfrm>
          <a:off x="94456" y="94456"/>
          <a:ext cx="1705970" cy="7556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36609-2031-4DBA-9EF7-39293B1515AC}">
      <dsp:nvSpPr>
        <dsp:cNvPr id="0" name=""/>
        <dsp:cNvSpPr/>
      </dsp:nvSpPr>
      <dsp:spPr>
        <a:xfrm>
          <a:off x="0" y="1037838"/>
          <a:ext cx="852985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Identify federal laws and policies and recent changes</a:t>
          </a:r>
        </a:p>
      </dsp:txBody>
      <dsp:txXfrm>
        <a:off x="1800426" y="1037838"/>
        <a:ext cx="6729423" cy="944562"/>
      </dsp:txXfrm>
    </dsp:sp>
    <dsp:sp modelId="{814DAC5B-5F00-417D-90B6-8145A9222FAA}">
      <dsp:nvSpPr>
        <dsp:cNvPr id="0" name=""/>
        <dsp:cNvSpPr/>
      </dsp:nvSpPr>
      <dsp:spPr>
        <a:xfrm>
          <a:off x="94456" y="1133474"/>
          <a:ext cx="1705970" cy="755649"/>
        </a:xfrm>
        <a:prstGeom prst="roundRect">
          <a:avLst>
            <a:gd name="adj" fmla="val 10000"/>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49807-5E8F-4184-84BC-C041878277A1}">
      <dsp:nvSpPr>
        <dsp:cNvPr id="0" name=""/>
        <dsp:cNvSpPr/>
      </dsp:nvSpPr>
      <dsp:spPr>
        <a:xfrm>
          <a:off x="0" y="2078037"/>
          <a:ext cx="852985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Discuss the “Request for Meal Accommodation” and “Medical Statement” forms</a:t>
          </a:r>
        </a:p>
      </dsp:txBody>
      <dsp:txXfrm>
        <a:off x="1800426" y="2078037"/>
        <a:ext cx="6729423" cy="944562"/>
      </dsp:txXfrm>
    </dsp:sp>
    <dsp:sp modelId="{65F10E60-1077-410A-856F-389B8E19DF1A}">
      <dsp:nvSpPr>
        <dsp:cNvPr id="0" name=""/>
        <dsp:cNvSpPr/>
      </dsp:nvSpPr>
      <dsp:spPr>
        <a:xfrm>
          <a:off x="94456" y="2172493"/>
          <a:ext cx="1705970" cy="755649"/>
        </a:xfrm>
        <a:prstGeom prst="roundRect">
          <a:avLst>
            <a:gd name="adj" fmla="val 10000"/>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1343A-9D37-4CAE-9BCE-D6026274A3D8}">
      <dsp:nvSpPr>
        <dsp:cNvPr id="0" name=""/>
        <dsp:cNvSpPr/>
      </dsp:nvSpPr>
      <dsp:spPr>
        <a:xfrm>
          <a:off x="0" y="3117056"/>
          <a:ext cx="852985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Explore various meal modification requests</a:t>
          </a:r>
          <a:endParaRPr lang="en-US" sz="2200" b="1" kern="1200" dirty="0" smtClean="0"/>
        </a:p>
      </dsp:txBody>
      <dsp:txXfrm>
        <a:off x="1800426" y="3117056"/>
        <a:ext cx="6729423" cy="944562"/>
      </dsp:txXfrm>
    </dsp:sp>
    <dsp:sp modelId="{DA1488B2-BA2A-49A1-A735-69CE5DFDBE9B}">
      <dsp:nvSpPr>
        <dsp:cNvPr id="0" name=""/>
        <dsp:cNvSpPr/>
      </dsp:nvSpPr>
      <dsp:spPr>
        <a:xfrm>
          <a:off x="94456" y="3211512"/>
          <a:ext cx="1705970" cy="755649"/>
        </a:xfrm>
        <a:prstGeom prst="roundRect">
          <a:avLst>
            <a:gd name="adj" fmla="val 10000"/>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151BF661-ABF4-4C3D-8250-7FBB3807A1C5}" type="datetimeFigureOut">
              <a:rPr lang="en-US" smtClean="0"/>
              <a:t>2/5/2018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337CE5B5-DDB7-4942-93F2-CB9649B4B6F3}" type="slidenum">
              <a:rPr lang="en-US" smtClean="0"/>
              <a:t>‹#›</a:t>
            </a:fld>
            <a:endParaRPr lang="en-US"/>
          </a:p>
        </p:txBody>
      </p:sp>
    </p:spTree>
    <p:extLst>
      <p:ext uri="{BB962C8B-B14F-4D97-AF65-F5344CB8AC3E}">
        <p14:creationId xmlns:p14="http://schemas.microsoft.com/office/powerpoint/2010/main" val="406788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129DB3AD-4FAF-4ED1-AFED-DE3958F4B488}" type="datetimeFigureOut">
              <a:rPr lang="en-US" smtClean="0"/>
              <a:t>2/5/2018</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6C2E9F29-F44E-46DC-AE1D-86E54BD12826}" type="slidenum">
              <a:rPr lang="en-US" smtClean="0"/>
              <a:t>‹#›</a:t>
            </a:fld>
            <a:endParaRPr lang="en-US"/>
          </a:p>
        </p:txBody>
      </p:sp>
    </p:spTree>
    <p:extLst>
      <p:ext uri="{BB962C8B-B14F-4D97-AF65-F5344CB8AC3E}">
        <p14:creationId xmlns:p14="http://schemas.microsoft.com/office/powerpoint/2010/main" val="96573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Nebraska Department of Education, Nutrition Service’s webinar on Meal Modifications in the School Meal Programs! The first part of this webinar will consist of meal modification training and the last part of the webinar will be a question and answer session. As you have questions, please type them into the chat box. I will do my best to answer them at the end. </a:t>
            </a:r>
          </a:p>
        </p:txBody>
      </p:sp>
      <p:sp>
        <p:nvSpPr>
          <p:cNvPr id="4" name="Slide Number Placeholder 3"/>
          <p:cNvSpPr>
            <a:spLocks noGrp="1"/>
          </p:cNvSpPr>
          <p:nvPr>
            <p:ph type="sldNum" sz="quarter" idx="10"/>
          </p:nvPr>
        </p:nvSpPr>
        <p:spPr/>
        <p:txBody>
          <a:bodyPr/>
          <a:lstStyle/>
          <a:p>
            <a:fld id="{6C2E9F29-F44E-46DC-AE1D-86E54BD12826}" type="slidenum">
              <a:rPr lang="en-US" smtClean="0"/>
              <a:t>1</a:t>
            </a:fld>
            <a:endParaRPr lang="en-US"/>
          </a:p>
        </p:txBody>
      </p:sp>
    </p:spTree>
    <p:extLst>
      <p:ext uri="{BB962C8B-B14F-4D97-AF65-F5344CB8AC3E}">
        <p14:creationId xmlns:p14="http://schemas.microsoft.com/office/powerpoint/2010/main" val="11843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term is disability. Disability is defined as a physical or mental impairment that substantially limits one or more major life activities. With this expanded definition, more meal accommodations can be made.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10</a:t>
            </a:fld>
            <a:endParaRPr lang="en-US"/>
          </a:p>
        </p:txBody>
      </p:sp>
    </p:spTree>
    <p:extLst>
      <p:ext uri="{BB962C8B-B14F-4D97-AF65-F5344CB8AC3E}">
        <p14:creationId xmlns:p14="http://schemas.microsoft.com/office/powerpoint/2010/main" val="91591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disability</a:t>
            </a:r>
            <a:r>
              <a:rPr lang="en-US" baseline="0" dirty="0" smtClean="0"/>
              <a:t> talks about major life activities, but what does that all entail?</a:t>
            </a:r>
          </a:p>
          <a:p>
            <a:endParaRPr lang="en-US" baseline="0" dirty="0" smtClean="0"/>
          </a:p>
          <a:p>
            <a:r>
              <a:rPr lang="en-US" dirty="0" smtClean="0"/>
              <a:t>A major life activity may</a:t>
            </a:r>
            <a:r>
              <a:rPr lang="en-US" baseline="0" dirty="0" smtClean="0"/>
              <a:t> include anything that limits a person from taking care of oneself, or alters how someone can see, hear, speak, learn, read, think, etc. A major life activity also includes anything that limits bodily functions such as the immune, digestive, endocrine systems, etc. </a:t>
            </a:r>
          </a:p>
          <a:p>
            <a:endParaRPr lang="en-US" baseline="0" dirty="0" smtClean="0"/>
          </a:p>
          <a:p>
            <a:r>
              <a:rPr lang="en-US" baseline="0" dirty="0" smtClean="0"/>
              <a:t>Although this slide includes many ways major life activities may be impacted, this list is not limiting. There may be major life activities that are not on this list, and because of this, you are encouraged to assess each situation as a unique request.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11</a:t>
            </a:fld>
            <a:endParaRPr lang="en-US"/>
          </a:p>
        </p:txBody>
      </p:sp>
    </p:spTree>
    <p:extLst>
      <p:ext uri="{BB962C8B-B14F-4D97-AF65-F5344CB8AC3E}">
        <p14:creationId xmlns:p14="http://schemas.microsoft.com/office/powerpoint/2010/main" val="374228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Another common phrase to be familiar</a:t>
            </a:r>
            <a:r>
              <a:rPr lang="en-US" baseline="0" dirty="0" smtClean="0"/>
              <a:t> with</a:t>
            </a:r>
            <a:r>
              <a:rPr lang="en-US" dirty="0" smtClean="0"/>
              <a:t> is food</a:t>
            </a:r>
            <a:r>
              <a:rPr lang="en-US" baseline="0" dirty="0" smtClean="0"/>
              <a:t> intolerance. Food intolerance is </a:t>
            </a:r>
            <a:r>
              <a:rPr lang="en-US" dirty="0" smtClean="0"/>
              <a:t>“an abnormal response to a component of a food that does not involve an immune system reaction.” In other words, a food intolerance is NOT life threatening, but</a:t>
            </a:r>
            <a:r>
              <a:rPr lang="en-US" baseline="0" dirty="0" smtClean="0"/>
              <a:t> commonly causes discomfort especially with the digestive system. If symptomatic foods are eaten, the person may experience abdominal pain, bloating, gas, or diarrhea.</a:t>
            </a:r>
          </a:p>
          <a:p>
            <a:pPr defTabSz="931760">
              <a:defRPr/>
            </a:pPr>
            <a:endParaRPr lang="en-US" baseline="0" dirty="0" smtClean="0"/>
          </a:p>
          <a:p>
            <a:pPr defTabSz="931760">
              <a:defRPr/>
            </a:pPr>
            <a:r>
              <a:rPr lang="en-US" baseline="0" dirty="0" smtClean="0"/>
              <a:t>The most common types of intolerances you may encounter revolve around gluten and lactose. Gluten intolerances have to do with the consumption of wheat, barley, or rye. Lactose intolerances have to do with the consumption of dairy products. </a:t>
            </a:r>
          </a:p>
          <a:p>
            <a:pPr defTabSz="931760">
              <a:defRPr/>
            </a:pPr>
            <a:endParaRPr lang="en-US" baseline="0" dirty="0" smtClean="0"/>
          </a:p>
        </p:txBody>
      </p:sp>
      <p:sp>
        <p:nvSpPr>
          <p:cNvPr id="4" name="Slide Number Placeholder 3"/>
          <p:cNvSpPr>
            <a:spLocks noGrp="1"/>
          </p:cNvSpPr>
          <p:nvPr>
            <p:ph type="sldNum" sz="quarter" idx="10"/>
          </p:nvPr>
        </p:nvSpPr>
        <p:spPr/>
        <p:txBody>
          <a:bodyPr/>
          <a:lstStyle/>
          <a:p>
            <a:fld id="{6C2E9F29-F44E-46DC-AE1D-86E54BD12826}" type="slidenum">
              <a:rPr lang="en-US" smtClean="0"/>
              <a:t>12</a:t>
            </a:fld>
            <a:endParaRPr lang="en-US"/>
          </a:p>
        </p:txBody>
      </p:sp>
    </p:spTree>
    <p:extLst>
      <p:ext uri="{BB962C8B-B14F-4D97-AF65-F5344CB8AC3E}">
        <p14:creationId xmlns:p14="http://schemas.microsoft.com/office/powerpoint/2010/main" val="253117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Next up is food allergy.</a:t>
            </a:r>
            <a:r>
              <a:rPr lang="en-US" baseline="0" dirty="0" smtClean="0"/>
              <a:t> A food allergy is </a:t>
            </a:r>
            <a:r>
              <a:rPr lang="en-US" dirty="0" smtClean="0"/>
              <a:t>“an immune system reaction to a component of a food, at times, producing a life-threatening response.” This means</a:t>
            </a:r>
            <a:r>
              <a:rPr lang="en-US" baseline="0" dirty="0" smtClean="0"/>
              <a:t> that the body’s response to an allergen may be life threatening, but not necessarily always. Whether the allergen is life-threatening or not, it is of the upmost importance to keep students safe and healthy.</a:t>
            </a:r>
          </a:p>
        </p:txBody>
      </p:sp>
      <p:sp>
        <p:nvSpPr>
          <p:cNvPr id="4" name="Slide Number Placeholder 3"/>
          <p:cNvSpPr>
            <a:spLocks noGrp="1"/>
          </p:cNvSpPr>
          <p:nvPr>
            <p:ph type="sldNum" sz="quarter" idx="10"/>
          </p:nvPr>
        </p:nvSpPr>
        <p:spPr/>
        <p:txBody>
          <a:bodyPr/>
          <a:lstStyle/>
          <a:p>
            <a:fld id="{6C2E9F29-F44E-46DC-AE1D-86E54BD12826}" type="slidenum">
              <a:rPr lang="en-US" smtClean="0"/>
              <a:t>13</a:t>
            </a:fld>
            <a:endParaRPr lang="en-US"/>
          </a:p>
        </p:txBody>
      </p:sp>
    </p:spTree>
    <p:extLst>
      <p:ext uri="{BB962C8B-B14F-4D97-AF65-F5344CB8AC3E}">
        <p14:creationId xmlns:p14="http://schemas.microsoft.com/office/powerpoint/2010/main" val="326107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About 90% of all food allergies fall within what’s called the Big 8. The Big 8 includes allergens such as peanuts, tree nuts (i.e. walnuts, almonds, pecans, cashews, etc.), milk, eggs, wheat, soy, fish (i.e. tuna, carp, salmon, cod, etc.), and shellfish (i.e. shrimp, crab, lobster, etc.). All of these allergens can be found in many other forms or under different names. It is important to know all the forms and names of an allergen, because even the smallest amounts can cause an allergic reaction. </a:t>
            </a:r>
          </a:p>
          <a:p>
            <a:endParaRPr lang="en-US" baseline="0" dirty="0" smtClean="0"/>
          </a:p>
          <a:p>
            <a:r>
              <a:rPr lang="en-US" baseline="0" dirty="0" smtClean="0"/>
              <a:t>Although a majority of food allergies fall within these 8 categories, food allergies are not limited to this list. You may potentially come across food allergies to kiwi, beef, corn, certain spices, among many, many other types of foods.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14</a:t>
            </a:fld>
            <a:endParaRPr lang="en-US"/>
          </a:p>
        </p:txBody>
      </p:sp>
    </p:spTree>
    <p:extLst>
      <p:ext uri="{BB962C8B-B14F-4D97-AF65-F5344CB8AC3E}">
        <p14:creationId xmlns:p14="http://schemas.microsoft.com/office/powerpoint/2010/main" val="425714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is exposed to an</a:t>
            </a:r>
            <a:r>
              <a:rPr lang="en-US" baseline="0" dirty="0" smtClean="0"/>
              <a:t> allergen, they may experience adverse health affects. The person may develop hives, itching, or skin rashes. Experience swelling of the lips, face, tongue, or throat. They may start wheezing, develop nasal congestion, or experience trouble breathing. Develop abdominal pain, diarrhea, nausea, and/or vomiting. They may also become dizzy, lightheaded, or faint. A person with a food allergy will likely experience several of the above symptoms and potentially other symptoms that are not listed here. Be sure to communicate with the household and other school staff so everyone knows what to expect and the correct actions to take if a reaction should occur.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15</a:t>
            </a:fld>
            <a:endParaRPr lang="en-US"/>
          </a:p>
        </p:txBody>
      </p:sp>
    </p:spTree>
    <p:extLst>
      <p:ext uri="{BB962C8B-B14F-4D97-AF65-F5344CB8AC3E}">
        <p14:creationId xmlns:p14="http://schemas.microsoft.com/office/powerpoint/2010/main" val="269449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dirty="0" smtClean="0"/>
              <a:t>Although</a:t>
            </a:r>
            <a:r>
              <a:rPr lang="en-US" baseline="0" dirty="0" smtClean="0"/>
              <a:t> it is important to know the signs and symptoms of an allergic reaction, the best defense is to prevent the allergic reaction from occurring in the first place. In order to prevent adverse reactions, there are many proactive things you can do. </a:t>
            </a:r>
          </a:p>
          <a:p>
            <a:pPr lvl="0">
              <a:lnSpc>
                <a:spcPct val="100000"/>
              </a:lnSpc>
            </a:pPr>
            <a:endParaRPr lang="en-US" baseline="0" dirty="0" smtClean="0"/>
          </a:p>
          <a:p>
            <a:pPr lvl="0">
              <a:lnSpc>
                <a:spcPct val="100000"/>
              </a:lnSpc>
            </a:pPr>
            <a:r>
              <a:rPr lang="en-US" baseline="0" dirty="0" smtClean="0"/>
              <a:t>First, you should know each student and understand what their exact needs are. If you feel a meal modification request is unclear, be sure to reach out to the household and/or school nurse to try to clear any confusion. Having a strong understanding of a student’s situation is of upmost importance in order to prepare foods correctly.</a:t>
            </a:r>
          </a:p>
          <a:p>
            <a:pPr lvl="0">
              <a:lnSpc>
                <a:spcPct val="100000"/>
              </a:lnSpc>
            </a:pPr>
            <a:endParaRPr lang="en-US" baseline="0" dirty="0" smtClean="0"/>
          </a:p>
          <a:p>
            <a:pPr lvl="0">
              <a:lnSpc>
                <a:spcPct val="100000"/>
              </a:lnSpc>
            </a:pPr>
            <a:r>
              <a:rPr lang="en-US" baseline="0" dirty="0" smtClean="0"/>
              <a:t>You are also encouraged to use standardized recipes. If you are using standardized recipes, you ensure that the same ingredients and amounts are being used every time the recipe is made. This can prevent any unexpected ingredients from making it into the food. </a:t>
            </a:r>
          </a:p>
          <a:p>
            <a:pPr lvl="0">
              <a:lnSpc>
                <a:spcPct val="100000"/>
              </a:lnSpc>
            </a:pPr>
            <a:endParaRPr lang="en-US" baseline="0" dirty="0" smtClean="0"/>
          </a:p>
          <a:p>
            <a:pPr lvl="0">
              <a:lnSpc>
                <a:spcPct val="100000"/>
              </a:lnSpc>
            </a:pPr>
            <a:r>
              <a:rPr lang="en-US" baseline="0" dirty="0" smtClean="0"/>
              <a:t>Another importance piece of safety is to prevent cross-contamination through good food safety practices. This will help prevent allergens from crossing from one food to the next. This will also help prevent the spread of any illnesses that potentially could be carried by food. Thus protecting all of your student population. </a:t>
            </a:r>
          </a:p>
          <a:p>
            <a:pPr lvl="0">
              <a:lnSpc>
                <a:spcPct val="100000"/>
              </a:lnSpc>
            </a:pPr>
            <a:endParaRPr lang="en-US" baseline="0" dirty="0" smtClean="0"/>
          </a:p>
          <a:p>
            <a:pPr lvl="0">
              <a:lnSpc>
                <a:spcPct val="100000"/>
              </a:lnSpc>
            </a:pPr>
            <a:r>
              <a:rPr lang="en-US" baseline="0" dirty="0" smtClean="0"/>
              <a:t>It is important to be willing to work with others. Call the household if clarification about the diet is needed, discuss the student’s meal plan with your coworkers in the kitchen, reach out to the school nurse, etc. Open communication between individuals is important in keeping a student safe and healthy.</a:t>
            </a:r>
          </a:p>
          <a:p>
            <a:pPr lvl="0">
              <a:lnSpc>
                <a:spcPct val="100000"/>
              </a:lnSpc>
            </a:pPr>
            <a:endParaRPr lang="en-US" baseline="0" dirty="0" smtClean="0"/>
          </a:p>
          <a:p>
            <a:pPr lvl="0">
              <a:lnSpc>
                <a:spcPct val="100000"/>
              </a:lnSpc>
            </a:pPr>
            <a:r>
              <a:rPr lang="en-US" baseline="0" dirty="0" smtClean="0"/>
              <a:t>And finally, know how to read nutrition facts labels. Be familiar with the set-up of a label and what items and terms to look for. If you are unsure if a food item contains a specific allergen or not, it is your responsibility to contact your distributor or the manufacturer to make that determination. Being proactive with nutrition facts labels will prevent you from ordering foods that contain an allergen. </a:t>
            </a:r>
          </a:p>
          <a:p>
            <a:pPr lvl="0">
              <a:lnSpc>
                <a:spcPct val="100000"/>
              </a:lnSpc>
            </a:pPr>
            <a:endParaRPr lang="en-US" baseline="0" dirty="0" smtClean="0"/>
          </a:p>
          <a:p>
            <a:pPr lvl="0">
              <a:lnSpc>
                <a:spcPct val="100000"/>
              </a:lnSpc>
            </a:pPr>
            <a:r>
              <a:rPr lang="en-US" baseline="0" dirty="0" smtClean="0"/>
              <a:t>If you are looking for more information on food allergies and other health conditions, you can click on or type the following link into your web browser. The National Food Service Management Institute has much food and nutrition information that is organized into various fact sheets.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16</a:t>
            </a:fld>
            <a:endParaRPr lang="en-US"/>
          </a:p>
        </p:txBody>
      </p:sp>
    </p:spTree>
    <p:extLst>
      <p:ext uri="{BB962C8B-B14F-4D97-AF65-F5344CB8AC3E}">
        <p14:creationId xmlns:p14="http://schemas.microsoft.com/office/powerpoint/2010/main" val="200973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The</a:t>
            </a:r>
            <a:r>
              <a:rPr lang="en-US" baseline="0" dirty="0" smtClean="0"/>
              <a:t> next common phrase is Celiac Disease. Celiac Disease is the </a:t>
            </a:r>
            <a:r>
              <a:rPr lang="en-US" dirty="0" smtClean="0"/>
              <a:t>“immune reaction from gluten that occurs in the small intestine, causing abdominal pain, bloating or diarrhea.” Although</a:t>
            </a:r>
            <a:r>
              <a:rPr lang="en-US" baseline="0" dirty="0" smtClean="0"/>
              <a:t> this reaction sounds similar to an allergy, it is something different. Celiac Disease is an autoimmune disease that causes damage in the small intestine and prevents the person from absorbing nutrients effectively. It is essential that these individuals avoid gluten containing grains such as wheat, barley, and rye – which is the same treatment for gluten intolerance. By avoiding these grains, we can make sure that the student is healthy, safe, and are absorbing important nutrients.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17</a:t>
            </a:fld>
            <a:endParaRPr lang="en-US"/>
          </a:p>
        </p:txBody>
      </p:sp>
    </p:spTree>
    <p:extLst>
      <p:ext uri="{BB962C8B-B14F-4D97-AF65-F5344CB8AC3E}">
        <p14:creationId xmlns:p14="http://schemas.microsoft.com/office/powerpoint/2010/main" val="306590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aseline="0" dirty="0" smtClean="0"/>
              <a:t>The last phrase is state licensed health care professional. This is </a:t>
            </a:r>
            <a:r>
              <a:rPr lang="en-US" dirty="0" smtClean="0"/>
              <a:t>“an individual who is authorized to write medical prescriptions under State law.”</a:t>
            </a:r>
            <a:r>
              <a:rPr lang="en-US" baseline="0" dirty="0" smtClean="0"/>
              <a:t> These individuals may include a Physician, Physician’s Assistant, Advanced Practice Registered Nurse-Nurse Practitioner, Chiropractor, or Licensed Medical Nutrition Therapist that is working with a licensed physician. </a:t>
            </a:r>
            <a:endParaRPr lang="en-US" dirty="0" smtClean="0"/>
          </a:p>
          <a:p>
            <a:pPr defTabSz="931760">
              <a:defRPr/>
            </a:pPr>
            <a:endParaRPr lang="en-US" dirty="0" smtClean="0"/>
          </a:p>
          <a:p>
            <a:pPr defTabSz="931760">
              <a:defRPr/>
            </a:pPr>
            <a:r>
              <a:rPr lang="en-US" dirty="0" smtClean="0"/>
              <a:t>Although</a:t>
            </a:r>
            <a:r>
              <a:rPr lang="en-US" baseline="0" dirty="0" smtClean="0"/>
              <a:t> we only discussed 5 different phrases, there are many other definitions you may want to look up if you have questions. </a:t>
            </a:r>
            <a:r>
              <a:rPr lang="en-US" dirty="0" smtClean="0"/>
              <a:t>Additional definitions can be found at</a:t>
            </a:r>
            <a:r>
              <a:rPr lang="en-US" baseline="0" dirty="0" smtClean="0"/>
              <a:t> the back of “</a:t>
            </a:r>
            <a:r>
              <a:rPr lang="en-US" dirty="0"/>
              <a:t>Accommodating Children with Disabilities in the School Meal Programs: Guidance for School Food Service Professionals.” </a:t>
            </a:r>
          </a:p>
          <a:p>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18</a:t>
            </a:fld>
            <a:endParaRPr lang="en-US"/>
          </a:p>
        </p:txBody>
      </p:sp>
    </p:spTree>
    <p:extLst>
      <p:ext uri="{BB962C8B-B14F-4D97-AF65-F5344CB8AC3E}">
        <p14:creationId xmlns:p14="http://schemas.microsoft.com/office/powerpoint/2010/main" val="284123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aseline="0" dirty="0" smtClean="0"/>
              <a:t>Now that we have some common language in our back pocket, we can now talk about Meal Modification requests and forms. </a:t>
            </a:r>
          </a:p>
          <a:p>
            <a:pPr defTabSz="931760">
              <a:defRPr/>
            </a:pPr>
            <a:endParaRPr lang="en-US" baseline="0" dirty="0" smtClean="0"/>
          </a:p>
          <a:p>
            <a:pPr defTabSz="931760">
              <a:defRPr/>
            </a:pPr>
            <a:r>
              <a:rPr lang="en-US" baseline="0" dirty="0" smtClean="0"/>
              <a:t>SFAs are to make reasonable meal accommodations for students with mental or physical impairments. What deems a</a:t>
            </a:r>
            <a:r>
              <a:rPr lang="en-US" i="1" baseline="0" dirty="0" smtClean="0"/>
              <a:t> reasonable </a:t>
            </a:r>
            <a:r>
              <a:rPr lang="en-US" baseline="0" dirty="0" smtClean="0"/>
              <a:t>meal accommodation is to be determined by the SFA. </a:t>
            </a:r>
          </a:p>
          <a:p>
            <a:pPr defTabSz="931760">
              <a:defRPr/>
            </a:pPr>
            <a:endParaRPr lang="en-US" baseline="0" dirty="0" smtClean="0"/>
          </a:p>
          <a:p>
            <a:pPr defTabSz="931760">
              <a:defRPr/>
            </a:pPr>
            <a:r>
              <a:rPr lang="en-US" baseline="0" dirty="0" smtClean="0"/>
              <a:t>Because SFAs are encouraged to provide meal modifications, open communication is key to keep students safe and encourage participation in the school meal programs. The “Request for Meal Accommodation” and “Medical Statement” forms are meant to be a documented form of communication between the student, the parents/guardians, and the SFA. </a:t>
            </a:r>
          </a:p>
          <a:p>
            <a:pPr defTabSz="931760">
              <a:defRPr/>
            </a:pPr>
            <a:endParaRPr lang="en-US" baseline="0" dirty="0" smtClean="0"/>
          </a:p>
          <a:p>
            <a:pPr defTabSz="931760">
              <a:defRPr/>
            </a:pPr>
            <a:r>
              <a:rPr lang="en-US" baseline="0" dirty="0" smtClean="0"/>
              <a:t>The Request for Meal Accommodation form can be seen on the left and the Medical Statement form can be seen on the right. We will discuss each of the forms in detail. </a:t>
            </a:r>
          </a:p>
        </p:txBody>
      </p:sp>
      <p:sp>
        <p:nvSpPr>
          <p:cNvPr id="4" name="Slide Number Placeholder 3"/>
          <p:cNvSpPr>
            <a:spLocks noGrp="1"/>
          </p:cNvSpPr>
          <p:nvPr>
            <p:ph type="sldNum" sz="quarter" idx="10"/>
          </p:nvPr>
        </p:nvSpPr>
        <p:spPr/>
        <p:txBody>
          <a:bodyPr/>
          <a:lstStyle/>
          <a:p>
            <a:fld id="{6C2E9F29-F44E-46DC-AE1D-86E54BD12826}" type="slidenum">
              <a:rPr lang="en-US" smtClean="0"/>
              <a:t>19</a:t>
            </a:fld>
            <a:endParaRPr lang="en-US"/>
          </a:p>
        </p:txBody>
      </p:sp>
    </p:spTree>
    <p:extLst>
      <p:ext uri="{BB962C8B-B14F-4D97-AF65-F5344CB8AC3E}">
        <p14:creationId xmlns:p14="http://schemas.microsoft.com/office/powerpoint/2010/main" val="253699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aseline="0" dirty="0" smtClean="0"/>
              <a:t>My name is Brittany Spieker and I am a Registered Dietitian and Nutrition Services Program Specialist. In this slide, you will find my email if you should ever need to contact me with questions about meal modification requests.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a:t>
            </a:fld>
            <a:endParaRPr lang="en-US"/>
          </a:p>
        </p:txBody>
      </p:sp>
    </p:spTree>
    <p:extLst>
      <p:ext uri="{BB962C8B-B14F-4D97-AF65-F5344CB8AC3E}">
        <p14:creationId xmlns:p14="http://schemas.microsoft.com/office/powerpoint/2010/main" val="41718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This first form is called “Request for Meal Accommodation.” This is to be completed by the student or parent/guardian when requesting modifications that fall within the Program meal pattern. For example, this form could be utilized if a student has an allergy to a single fruit or vegetable, such as strawberries. In this case, the SFA would simply offer the student another fruit in place of strawberries. </a:t>
            </a:r>
          </a:p>
          <a:p>
            <a:pPr defTabSz="931760">
              <a:defRPr/>
            </a:pPr>
            <a:endParaRPr lang="en-US" dirty="0"/>
          </a:p>
          <a:p>
            <a:pPr defTabSz="931760">
              <a:defRPr/>
            </a:pPr>
            <a:r>
              <a:rPr lang="en-US" dirty="0"/>
              <a:t>To fill out the form, the student or parent/guardian will need to provide the student’s information. This information includes the student’s name, date of birth, the name of the parent/guardian, and the school building the student attends. Several different forms of communication with the household are also requested; such as, a telephone number, address, and email address. </a:t>
            </a:r>
          </a:p>
          <a:p>
            <a:pPr defTabSz="931760">
              <a:defRPr/>
            </a:pPr>
            <a:endParaRPr lang="en-US" dirty="0"/>
          </a:p>
          <a:p>
            <a:pPr defTabSz="931760">
              <a:defRPr/>
            </a:pPr>
            <a:r>
              <a:rPr lang="en-US" dirty="0"/>
              <a:t>In the next section, it is requested that the type of dietary restrictions or modifications be described. </a:t>
            </a:r>
          </a:p>
          <a:p>
            <a:pPr defTabSz="931760">
              <a:defRPr/>
            </a:pPr>
            <a:endParaRPr lang="en-US" dirty="0"/>
          </a:p>
          <a:p>
            <a:pPr defTabSz="931760">
              <a:defRPr/>
            </a:pPr>
            <a:r>
              <a:rPr lang="en-US" dirty="0"/>
              <a:t>Following that, a description of the physical or mental impairment needs to be listed. It is not required that a medical diagnosis be included – only a description is required. </a:t>
            </a:r>
          </a:p>
          <a:p>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20</a:t>
            </a:fld>
            <a:endParaRPr lang="en-US"/>
          </a:p>
        </p:txBody>
      </p:sp>
    </p:spTree>
    <p:extLst>
      <p:ext uri="{BB962C8B-B14F-4D97-AF65-F5344CB8AC3E}">
        <p14:creationId xmlns:p14="http://schemas.microsoft.com/office/powerpoint/2010/main" val="146342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The bottom half of the form includes the civil rights statement that protects individuals from discrimination. The statement includes contact information for individuals to request accommodations or to file a complaint of discrimination. </a:t>
            </a:r>
          </a:p>
          <a:p>
            <a:pPr defTabSz="931760">
              <a:defRPr/>
            </a:pPr>
            <a:endParaRPr lang="en-US" dirty="0"/>
          </a:p>
          <a:p>
            <a:pPr defTabSz="931760">
              <a:defRPr/>
            </a:pPr>
            <a:r>
              <a:rPr lang="en-US" dirty="0"/>
              <a:t>A few examples of discriminatory actions may include: providing an individual an opportunity that is not equal to the opportunity provided to others, providing an individual services that are not as effective as the services provided to others, or denying an individual the opportunity to benefit from or participate in aid, benefits, or services granted to them. These three examples really drive home the importance of providing meal accommodations to students with specific diet needs. As food service professionals, you want to ensure that all students have the same opportunities to eat nutritious and well-balanced meals as other students do. </a:t>
            </a:r>
          </a:p>
          <a:p>
            <a:pPr defTabSz="931760">
              <a:defRPr/>
            </a:pPr>
            <a:endParaRPr lang="en-US" dirty="0"/>
          </a:p>
          <a:p>
            <a:pPr defTabSz="931760">
              <a:defRPr/>
            </a:pPr>
            <a:r>
              <a:rPr lang="en-US" dirty="0"/>
              <a:t>In the bottom right corner is a box that the SFA is to complete. The school should indicate who the form can be returned to, their phone number, the date the form was received back at the SFA, and a spot to indicate if and when the school made a follow-up with the family. It is recommended that the SFA follow-up with the family at least once a year to ensure the information is up to date.</a:t>
            </a:r>
          </a:p>
          <a:p>
            <a:pPr defTabSz="931760">
              <a:defRPr/>
            </a:pPr>
            <a:endParaRPr lang="en-US" dirty="0"/>
          </a:p>
          <a:p>
            <a:pPr defTabSz="931760">
              <a:defRPr/>
            </a:pPr>
            <a:r>
              <a:rPr lang="en-US" dirty="0"/>
              <a:t>By federal regulation, this form is not required if accommodations can be met within Program meal pattern. However, there must be some form of documentation regarding a meal modification request. Nutrition Services strongly encourages SFAs to utilize this form as a communication tool. </a:t>
            </a:r>
          </a:p>
          <a:p>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21</a:t>
            </a:fld>
            <a:endParaRPr lang="en-US"/>
          </a:p>
        </p:txBody>
      </p:sp>
    </p:spTree>
    <p:extLst>
      <p:ext uri="{BB962C8B-B14F-4D97-AF65-F5344CB8AC3E}">
        <p14:creationId xmlns:p14="http://schemas.microsoft.com/office/powerpoint/2010/main" val="242028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form is the “Medical Statement.” This is to be used if meal accommodations cannot be made within the Program meal pattern. An example of this might be a student’s family requesting a gluten-free diet due to Celiac Disease. Gluten-free products are not always whole-grain rich and because of this these meals would not fall within meal pattern thus requiring a Medical Statement.  </a:t>
            </a:r>
          </a:p>
          <a:p>
            <a:endParaRPr lang="en-US" dirty="0"/>
          </a:p>
          <a:p>
            <a:pPr defTabSz="931760">
              <a:defRPr/>
            </a:pPr>
            <a:r>
              <a:rPr lang="en-US" dirty="0"/>
              <a:t>The medical statement requires the same student information and contact information as the “Request for Meal Accommodation” form. This form also requires a description for the physical or mental impairment and any dietary restrictions or modifications. Again, a medical diagnosis is not required to be listed. </a:t>
            </a:r>
          </a:p>
          <a:p>
            <a:pPr defTabSz="931760">
              <a:defRPr/>
            </a:pPr>
            <a:endParaRPr lang="en-US" dirty="0"/>
          </a:p>
          <a:p>
            <a:pPr defTabSz="931760">
              <a:defRPr/>
            </a:pPr>
            <a:r>
              <a:rPr lang="en-US" dirty="0"/>
              <a:t>Foods to omit and foods to substitute can be listed – if applicable. There is also a section to indicate if texture or thickness modifications are needed. With a medical statement on file, an SFA can be reimbursed for meal modifications outside of the Program meal pattern. </a:t>
            </a:r>
          </a:p>
          <a:p>
            <a:endParaRPr lang="en-US" dirty="0"/>
          </a:p>
          <a:p>
            <a:r>
              <a:rPr lang="en-US" dirty="0"/>
              <a:t>On this form, there is a space for the signature of a state licensed medical professional, their printed name and title, contact information, and date the document was signed. This form may also be signed by a practicing Licensed Medical Nutrition Therapist (LMNT) along with the name of the physician they are working with. </a:t>
            </a:r>
          </a:p>
        </p:txBody>
      </p:sp>
      <p:sp>
        <p:nvSpPr>
          <p:cNvPr id="4" name="Slide Number Placeholder 3"/>
          <p:cNvSpPr>
            <a:spLocks noGrp="1"/>
          </p:cNvSpPr>
          <p:nvPr>
            <p:ph type="sldNum" sz="quarter" idx="10"/>
          </p:nvPr>
        </p:nvSpPr>
        <p:spPr/>
        <p:txBody>
          <a:bodyPr/>
          <a:lstStyle/>
          <a:p>
            <a:fld id="{6C2E9F29-F44E-46DC-AE1D-86E54BD12826}" type="slidenum">
              <a:rPr lang="en-US" smtClean="0"/>
              <a:t>22</a:t>
            </a:fld>
            <a:endParaRPr lang="en-US"/>
          </a:p>
        </p:txBody>
      </p:sp>
    </p:spTree>
    <p:extLst>
      <p:ext uri="{BB962C8B-B14F-4D97-AF65-F5344CB8AC3E}">
        <p14:creationId xmlns:p14="http://schemas.microsoft.com/office/powerpoint/2010/main" val="972372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“Request for Meal Accommodation” form, the civil rights statement is found on the bottom</a:t>
            </a:r>
            <a:r>
              <a:rPr lang="en-US" baseline="0" dirty="0" smtClean="0"/>
              <a:t> half of the document and the school’s information section can be found on the bottom right.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23</a:t>
            </a:fld>
            <a:endParaRPr lang="en-US"/>
          </a:p>
        </p:txBody>
      </p:sp>
    </p:spTree>
    <p:extLst>
      <p:ext uri="{BB962C8B-B14F-4D97-AF65-F5344CB8AC3E}">
        <p14:creationId xmlns:p14="http://schemas.microsoft.com/office/powerpoint/2010/main" val="375214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key point to remember as you receive meal modification requests is e</a:t>
            </a:r>
            <a:r>
              <a:rPr lang="en-US" dirty="0" smtClean="0"/>
              <a:t>ach student</a:t>
            </a:r>
            <a:r>
              <a:rPr lang="en-US" baseline="0" dirty="0" smtClean="0"/>
              <a:t> has their own individualized needs. With that said, e</a:t>
            </a:r>
            <a:r>
              <a:rPr lang="en-US" dirty="0" smtClean="0"/>
              <a:t>ach request </a:t>
            </a:r>
            <a:r>
              <a:rPr lang="en-US" baseline="0" dirty="0" smtClean="0"/>
              <a:t>needs to be assessed on a case by case basis. If you have questions about a request or need clarification, reach out to the student’s parents/guardians. Open communication between the household and the SFA helps encourage participation in the school meal programs and also promotes safety of the student.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24</a:t>
            </a:fld>
            <a:endParaRPr lang="en-US"/>
          </a:p>
        </p:txBody>
      </p:sp>
    </p:spTree>
    <p:extLst>
      <p:ext uri="{BB962C8B-B14F-4D97-AF65-F5344CB8AC3E}">
        <p14:creationId xmlns:p14="http://schemas.microsoft.com/office/powerpoint/2010/main" val="951585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Another key point: An SFA should not delay a meal modification if a medical statement is not yet on file. Modifications should be made as soon as possible in order to keep the student safe and healthy. The SFA should continually follow-up the household until a medical statement is provided. Documentation is to be kept on file each time the household is contacted for follow-up on receiving said documentation. </a:t>
            </a:r>
          </a:p>
          <a:p>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25</a:t>
            </a:fld>
            <a:endParaRPr lang="en-US"/>
          </a:p>
        </p:txBody>
      </p:sp>
    </p:spTree>
    <p:extLst>
      <p:ext uri="{BB962C8B-B14F-4D97-AF65-F5344CB8AC3E}">
        <p14:creationId xmlns:p14="http://schemas.microsoft.com/office/powerpoint/2010/main" val="84967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the “Request for Meal Accommodation” and “Medical Statement” forms can be found on NDE’s website at the following links. A Spanish version of the Medical Statement will also be available on the website soon.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26</a:t>
            </a:fld>
            <a:endParaRPr lang="en-US"/>
          </a:p>
        </p:txBody>
      </p:sp>
    </p:spTree>
    <p:extLst>
      <p:ext uri="{BB962C8B-B14F-4D97-AF65-F5344CB8AC3E}">
        <p14:creationId xmlns:p14="http://schemas.microsoft.com/office/powerpoint/2010/main" val="3133411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receive the completed forms, how</a:t>
            </a:r>
            <a:r>
              <a:rPr lang="en-US" baseline="0" dirty="0" smtClean="0"/>
              <a:t> long do you keep them on file? </a:t>
            </a:r>
            <a:r>
              <a:rPr lang="en-US" dirty="0" smtClean="0"/>
              <a:t>Record</a:t>
            </a:r>
            <a:r>
              <a:rPr lang="en-US" baseline="0" dirty="0" smtClean="0"/>
              <a:t> retention is an important part of the school meal programs and documenting meal modifications is no different! </a:t>
            </a:r>
          </a:p>
          <a:p>
            <a:endParaRPr lang="en-US" baseline="0" dirty="0" smtClean="0"/>
          </a:p>
          <a:p>
            <a:r>
              <a:rPr lang="en-US" dirty="0" smtClean="0"/>
              <a:t>For those students that are currently part</a:t>
            </a:r>
            <a:r>
              <a:rPr lang="en-US" baseline="0" dirty="0" smtClean="0"/>
              <a:t> of your school district, keep the documentation on file for as long as the student attends your school. Be sure to make follow-up calls at least once a year to keep information up to date!</a:t>
            </a:r>
          </a:p>
          <a:p>
            <a:endParaRPr lang="en-US" baseline="0" dirty="0" smtClean="0"/>
          </a:p>
          <a:p>
            <a:r>
              <a:rPr lang="en-US" baseline="0" dirty="0" smtClean="0"/>
              <a:t>For those students who are part of your school district and no longer need meal modifications, keep that documentation on file for 3 years plus the current year. This is the same time frame for any other documentation pertaining to the school meal programs.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27</a:t>
            </a:fld>
            <a:endParaRPr lang="en-US"/>
          </a:p>
        </p:txBody>
      </p:sp>
    </p:spTree>
    <p:extLst>
      <p:ext uri="{BB962C8B-B14F-4D97-AF65-F5344CB8AC3E}">
        <p14:creationId xmlns:p14="http://schemas.microsoft.com/office/powerpoint/2010/main" val="267033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far as reimbursement goes,</a:t>
            </a:r>
            <a:r>
              <a:rPr lang="en-US" baseline="0" dirty="0" smtClean="0"/>
              <a:t> SFA’s can claim meals for reimbursement when modifications are made within meal pattern and modifications that are made outside of meal pattern that have supporting documentation, such as the Medical Statement. </a:t>
            </a:r>
          </a:p>
          <a:p>
            <a:endParaRPr lang="en-US" baseline="0" dirty="0" smtClean="0"/>
          </a:p>
          <a:p>
            <a:r>
              <a:rPr lang="en-US" baseline="0" dirty="0" smtClean="0"/>
              <a:t>There is no additional reimbursement for any extra costs accrued for providing meal accommodations.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28</a:t>
            </a:fld>
            <a:endParaRPr lang="en-US"/>
          </a:p>
        </p:txBody>
      </p:sp>
    </p:spTree>
    <p:extLst>
      <p:ext uri="{BB962C8B-B14F-4D97-AF65-F5344CB8AC3E}">
        <p14:creationId xmlns:p14="http://schemas.microsoft.com/office/powerpoint/2010/main" val="191360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Versus</a:t>
            </a:r>
            <a:r>
              <a:rPr lang="en-US" baseline="0" dirty="0" smtClean="0"/>
              <a:t> Serve gives students more control in the foods they choose to take and eat. OVS may help reduce food waste and even encourage students to try new foods. With OVS, a student can create a reimbursable meal without taking all 5 components. </a:t>
            </a:r>
          </a:p>
          <a:p>
            <a:endParaRPr lang="en-US" baseline="0" dirty="0" smtClean="0"/>
          </a:p>
          <a:p>
            <a:r>
              <a:rPr lang="en-US" baseline="0" dirty="0" smtClean="0"/>
              <a:t>In the case of meal modifications, a student cannot be asked to exclude a food component. This would not be considered a reasonable modification and could not be claimed for reimbursement. The student must still be offered all 5 components. If a student cannot have a food component being offered, the SFA is expected to offer a reasonable substitution for that component. Even if the student does not take the component offered, the option still needs to be available to them. </a:t>
            </a:r>
          </a:p>
          <a:p>
            <a:endParaRPr lang="en-US" baseline="0" dirty="0" smtClean="0"/>
          </a:p>
          <a:p>
            <a:r>
              <a:rPr lang="en-US" baseline="0" dirty="0" smtClean="0"/>
              <a:t>For example, you have a student needing a gluten-free diet and you are serving Hamburgers on a bun one day. Best practice would be to offer the student a gluten-free bun or equivalent to go with their hamburger. The student cannot be asked not to take a bun because a gluten-free option is not available. A gluten-free option should be available to the student every day.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29</a:t>
            </a:fld>
            <a:endParaRPr lang="en-US"/>
          </a:p>
        </p:txBody>
      </p:sp>
    </p:spTree>
    <p:extLst>
      <p:ext uri="{BB962C8B-B14F-4D97-AF65-F5344CB8AC3E}">
        <p14:creationId xmlns:p14="http://schemas.microsoft.com/office/powerpoint/2010/main" val="25390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training, I </a:t>
            </a:r>
            <a:r>
              <a:rPr lang="en-US" dirty="0" smtClean="0"/>
              <a:t>will define</a:t>
            </a:r>
            <a:r>
              <a:rPr lang="en-US" baseline="0" dirty="0" smtClean="0"/>
              <a:t> several common terms and phrases. I will then e</a:t>
            </a:r>
            <a:r>
              <a:rPr lang="en-US" dirty="0" smtClean="0"/>
              <a:t>xplore federal</a:t>
            </a:r>
            <a:r>
              <a:rPr lang="en-US" baseline="0" dirty="0" smtClean="0"/>
              <a:t> laws and policies and recent updates. I will discuss, in detail, two different documents to be used for requesting meal modifications. These include the “Request for Meal Accommodation” and “Medical Statement” forms that have been developed by the Nebraska Department of Education, Nutrition Services. I will also spend some time describing common requests and the appropriate actions for each.  </a:t>
            </a:r>
            <a:endParaRPr lang="en-US" dirty="0" smtClean="0"/>
          </a:p>
        </p:txBody>
      </p:sp>
      <p:sp>
        <p:nvSpPr>
          <p:cNvPr id="4" name="Slide Number Placeholder 3"/>
          <p:cNvSpPr>
            <a:spLocks noGrp="1"/>
          </p:cNvSpPr>
          <p:nvPr>
            <p:ph type="sldNum" sz="quarter" idx="10"/>
          </p:nvPr>
        </p:nvSpPr>
        <p:spPr/>
        <p:txBody>
          <a:bodyPr/>
          <a:lstStyle/>
          <a:p>
            <a:fld id="{6C2E9F29-F44E-46DC-AE1D-86E54BD12826}" type="slidenum">
              <a:rPr lang="en-US" smtClean="0"/>
              <a:t>3</a:t>
            </a:fld>
            <a:endParaRPr lang="en-US"/>
          </a:p>
        </p:txBody>
      </p:sp>
    </p:spTree>
    <p:extLst>
      <p:ext uri="{BB962C8B-B14F-4D97-AF65-F5344CB8AC3E}">
        <p14:creationId xmlns:p14="http://schemas.microsoft.com/office/powerpoint/2010/main" val="589671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have previously emphasized</a:t>
            </a:r>
            <a:r>
              <a:rPr lang="en-US" baseline="0" dirty="0" smtClean="0"/>
              <a:t>, SFAs must take requests on a case by case basis because each request will be unique. </a:t>
            </a:r>
          </a:p>
          <a:p>
            <a:endParaRPr lang="en-US" baseline="0" dirty="0" smtClean="0"/>
          </a:p>
          <a:p>
            <a:r>
              <a:rPr lang="en-US" baseline="0" dirty="0" smtClean="0"/>
              <a:t>That said, requests can cover a wide spectrum of scenarios. I will cover some basics of the more common requests you might receive.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30</a:t>
            </a:fld>
            <a:endParaRPr lang="en-US"/>
          </a:p>
        </p:txBody>
      </p:sp>
    </p:spTree>
    <p:extLst>
      <p:ext uri="{BB962C8B-B14F-4D97-AF65-F5344CB8AC3E}">
        <p14:creationId xmlns:p14="http://schemas.microsoft.com/office/powerpoint/2010/main" val="4205634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Peanut allergies are a fairly</a:t>
            </a:r>
            <a:r>
              <a:rPr lang="en-US" baseline="0" dirty="0" smtClean="0"/>
              <a:t> common food modification request. Because this allergy is so common, some schools have decided to create peanut safe tables in the lunch room and have even gone as far as making the entire school peanut safe. Be careful with verbiage if your SFA would like to go this route. You cannot have a peanut “free” table/school. The SFA can ensure the products going through the kitchen are peanut free, but we cannot ensure that all outside food coming into the SFA is absolutely peanut free. Thus, the SFA can advertise as peanut safe, not peanut free.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31</a:t>
            </a:fld>
            <a:endParaRPr lang="en-US"/>
          </a:p>
        </p:txBody>
      </p:sp>
    </p:spTree>
    <p:extLst>
      <p:ext uri="{BB962C8B-B14F-4D97-AF65-F5344CB8AC3E}">
        <p14:creationId xmlns:p14="http://schemas.microsoft.com/office/powerpoint/2010/main" val="1254712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meal modification request you might</a:t>
            </a:r>
            <a:r>
              <a:rPr lang="en-US" baseline="0" dirty="0" smtClean="0"/>
              <a:t> receive revolves around portion sizes. </a:t>
            </a:r>
            <a:r>
              <a:rPr lang="en-US" dirty="0" smtClean="0"/>
              <a:t>An</a:t>
            </a:r>
            <a:r>
              <a:rPr lang="en-US" baseline="0" dirty="0" smtClean="0"/>
              <a:t> SFA </a:t>
            </a:r>
            <a:r>
              <a:rPr lang="en-US" dirty="0" smtClean="0"/>
              <a:t>may come across</a:t>
            </a:r>
            <a:r>
              <a:rPr lang="en-US" baseline="0" dirty="0" smtClean="0"/>
              <a:t> a meal request that would fall under or over the minimum portion sizes for the school meal Programs meal pattern. Whether for smaller portions or larger portions, the request must be verified with a medical statement signed by a licensed health care professional. If the SFA is accommodating for larger portion sizes, the SFA will not receive additional reimbursement from the school meal programs to cover extra costs. To cover these costs, the SFA may use funds from the school food service account, general fund account, or special education funds (if it is specified in a student’s Individualized Education Plan (IEP)).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32</a:t>
            </a:fld>
            <a:endParaRPr lang="en-US"/>
          </a:p>
        </p:txBody>
      </p:sp>
    </p:spTree>
    <p:extLst>
      <p:ext uri="{BB962C8B-B14F-4D97-AF65-F5344CB8AC3E}">
        <p14:creationId xmlns:p14="http://schemas.microsoft.com/office/powerpoint/2010/main" val="3368938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meal modification </a:t>
            </a:r>
            <a:r>
              <a:rPr lang="en-US" baseline="0" dirty="0" smtClean="0"/>
              <a:t>request an SFA might receive is to serve a specific brand name item. In this case, it would need to be verified with a Medical Statement in order for the SFA to provide the brand name product. It is recommended that the SFA to follow-up with the household to determine if the brand name product is the only product that can be served or if certain generic brands may be equivalent to the name brand items. Many times the generic brand will be sufficient.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33</a:t>
            </a:fld>
            <a:endParaRPr lang="en-US"/>
          </a:p>
        </p:txBody>
      </p:sp>
    </p:spTree>
    <p:extLst>
      <p:ext uri="{BB962C8B-B14F-4D97-AF65-F5344CB8AC3E}">
        <p14:creationId xmlns:p14="http://schemas.microsoft.com/office/powerpoint/2010/main" val="3176102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household</a:t>
            </a:r>
            <a:r>
              <a:rPr lang="en-US" baseline="0" dirty="0" smtClean="0"/>
              <a:t>s may request meal accommodations based on preferences. These requests may be based on cultural, religious, or ethnic backgrounds. SFAs are not required to accommodate for meal preferences; although, providing such accommodations may help participation in school meal programs. </a:t>
            </a:r>
          </a:p>
          <a:p>
            <a:endParaRPr lang="en-US" baseline="0" dirty="0" smtClean="0"/>
          </a:p>
          <a:p>
            <a:r>
              <a:rPr lang="en-US" baseline="0" dirty="0" smtClean="0"/>
              <a:t>SFAs are strongly encouraged to consider making accommodations even if it is as simple as providing more information on monthly menus. The SFA may choose to indicate meals that have pork in them, indicate foods that are vegetarian, indicate foods that may contain milk, soy, or egg products, etc. The SFA can adapt the menu information depending on what the needs of the student population are. </a:t>
            </a:r>
          </a:p>
          <a:p>
            <a:endParaRPr lang="en-US" baseline="0" dirty="0" smtClean="0"/>
          </a:p>
          <a:p>
            <a:r>
              <a:rPr lang="en-US" baseline="0" dirty="0" smtClean="0"/>
              <a:t>Any meal modifications made based on preference must fall within meal pattern. </a:t>
            </a:r>
          </a:p>
          <a:p>
            <a:endParaRPr lang="en-US" baseline="0" dirty="0" smtClean="0"/>
          </a:p>
          <a:p>
            <a:r>
              <a:rPr lang="en-US" baseline="0" dirty="0" smtClean="0"/>
              <a:t>SFAs are responsible for any additional costs accrued from making such accommodations. No additional funding will be granted to the SFA to cover these expenses.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34</a:t>
            </a:fld>
            <a:endParaRPr lang="en-US"/>
          </a:p>
        </p:txBody>
      </p:sp>
    </p:spTree>
    <p:extLst>
      <p:ext uri="{BB962C8B-B14F-4D97-AF65-F5344CB8AC3E}">
        <p14:creationId xmlns:p14="http://schemas.microsoft.com/office/powerpoint/2010/main" val="525698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Milk is by far the most common</a:t>
            </a:r>
            <a:r>
              <a:rPr lang="en-US" baseline="0" dirty="0" smtClean="0"/>
              <a:t> accommodation</a:t>
            </a:r>
            <a:r>
              <a:rPr lang="en-US" dirty="0" smtClean="0"/>
              <a:t> requested.</a:t>
            </a:r>
            <a:r>
              <a:rPr lang="en-US" baseline="0" dirty="0" smtClean="0"/>
              <a:t> The request may be based on a preference or may be deemed medically necessary. </a:t>
            </a:r>
          </a:p>
          <a:p>
            <a:endParaRPr lang="en-US" baseline="0" dirty="0" smtClean="0"/>
          </a:p>
          <a:p>
            <a:r>
              <a:rPr lang="en-US" baseline="0" dirty="0" smtClean="0"/>
              <a:t>Again, if the request is a cultural, religious, or ethnic preference, the SFA is not required to accommodate, but are encouraged to consider the request. </a:t>
            </a:r>
          </a:p>
          <a:p>
            <a:endParaRPr lang="en-US" baseline="0" dirty="0" smtClean="0"/>
          </a:p>
          <a:p>
            <a:r>
              <a:rPr lang="en-US" baseline="0" dirty="0" smtClean="0"/>
              <a:t>If the request is based on a mental or physical impairment, the SFA is expected to make accommodations. Some cases may be accommodated within meal pattern and do not require a medical statement. A good example of this would be providing lactose-free milk for a student with a lactose intolerance. In other cases, a Medical Statement may be required. An example of this might be when a family is requesting almond milk be served to a student. In this case, almond milk would not be nutritionally equivalent to cow’s milk and would fall outside the meal pattern. This particular request would require a Medical Statement signed by a licensed health care provider indicating that almond milk is the appropriate substitution for that particular student. With the Medical Statement on file, the SFA is required to provide the student almond milk. </a:t>
            </a:r>
          </a:p>
          <a:p>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35</a:t>
            </a:fld>
            <a:endParaRPr lang="en-US"/>
          </a:p>
        </p:txBody>
      </p:sp>
    </p:spTree>
    <p:extLst>
      <p:ext uri="{BB962C8B-B14F-4D97-AF65-F5344CB8AC3E}">
        <p14:creationId xmlns:p14="http://schemas.microsoft.com/office/powerpoint/2010/main" val="2476282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briefly</a:t>
            </a:r>
            <a:r>
              <a:rPr lang="en-US" baseline="0" dirty="0" smtClean="0"/>
              <a:t> mentioned in the previous slide, milk alternates must be nutritionally equivalent to cow’s milk. In this chart is listed the nutrients and their minimum amounts required in order for a milk alternate to meet the nutrient requirements. The required nutrients to be present in milk alternates are calcium, protein, Vitamin A, Vitamin D, magnesium, phosphorus, potassium, riboflavin (Vitamin B2), and Vitamin B-12. The only exception to this rule would be if a Medical Statement is on file indicating an alternate milk that does not meet the minimum nutrient requirements. </a:t>
            </a:r>
          </a:p>
          <a:p>
            <a:endParaRPr lang="en-US" baseline="0" dirty="0" smtClean="0"/>
          </a:p>
          <a:p>
            <a:r>
              <a:rPr lang="en-US" baseline="0" dirty="0" smtClean="0"/>
              <a:t>Water and juice are never acceptable substitutions for milk.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36</a:t>
            </a:fld>
            <a:endParaRPr lang="en-US"/>
          </a:p>
        </p:txBody>
      </p:sp>
    </p:spTree>
    <p:extLst>
      <p:ext uri="{BB962C8B-B14F-4D97-AF65-F5344CB8AC3E}">
        <p14:creationId xmlns:p14="http://schemas.microsoft.com/office/powerpoint/2010/main" val="1676119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approaching the end of the webinar and have acquired much information. Let’s</a:t>
            </a:r>
            <a:r>
              <a:rPr lang="en-US" baseline="0" dirty="0" smtClean="0"/>
              <a:t> take that information and apply it to some realistic scenarios! </a:t>
            </a:r>
            <a:r>
              <a:rPr lang="en-US" dirty="0" smtClean="0"/>
              <a:t>Some</a:t>
            </a:r>
            <a:r>
              <a:rPr lang="en-US" baseline="0" dirty="0" smtClean="0"/>
              <a:t> of t</a:t>
            </a:r>
            <a:r>
              <a:rPr lang="en-US" dirty="0" smtClean="0"/>
              <a:t>hese examples have been taken</a:t>
            </a:r>
            <a:r>
              <a:rPr lang="en-US" baseline="0" dirty="0" smtClean="0"/>
              <a:t> and adapted from the USDA’s guidance manual or policy memos.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37</a:t>
            </a:fld>
            <a:endParaRPr lang="en-US"/>
          </a:p>
        </p:txBody>
      </p:sp>
    </p:spTree>
    <p:extLst>
      <p:ext uri="{BB962C8B-B14F-4D97-AF65-F5344CB8AC3E}">
        <p14:creationId xmlns:p14="http://schemas.microsoft.com/office/powerpoint/2010/main" val="3038546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 A parent calls and requests a gluten-free</a:t>
            </a:r>
            <a:r>
              <a:rPr lang="en-US" baseline="0" dirty="0" smtClean="0"/>
              <a:t> diet. Do you encourage the parent to complete a “Request for Meal Accommodation” or “Medical Statement” form?</a:t>
            </a:r>
          </a:p>
          <a:p>
            <a:endParaRPr lang="en-US" baseline="0" dirty="0" smtClean="0"/>
          </a:p>
          <a:p>
            <a:r>
              <a:rPr lang="en-US" baseline="0" dirty="0" smtClean="0"/>
              <a:t>Please select your answer now. </a:t>
            </a:r>
          </a:p>
          <a:p>
            <a:endParaRPr lang="en-US" baseline="0" dirty="0" smtClean="0"/>
          </a:p>
          <a:p>
            <a:r>
              <a:rPr lang="en-US" baseline="0" dirty="0" smtClean="0"/>
              <a:t>Thank you all for answering. </a:t>
            </a:r>
            <a:endParaRPr lang="en-US" dirty="0" smtClean="0"/>
          </a:p>
          <a:p>
            <a:endParaRPr lang="en-US" dirty="0" smtClean="0"/>
          </a:p>
          <a:p>
            <a:r>
              <a:rPr lang="en-US" dirty="0" smtClean="0"/>
              <a:t>I mentioned</a:t>
            </a:r>
            <a:r>
              <a:rPr lang="en-US" baseline="0" dirty="0" smtClean="0"/>
              <a:t> this example a little earlier in this session. </a:t>
            </a:r>
            <a:r>
              <a:rPr lang="en-US" dirty="0" smtClean="0"/>
              <a:t>In this case, I would encourage</a:t>
            </a:r>
            <a:r>
              <a:rPr lang="en-US" baseline="0" dirty="0" smtClean="0"/>
              <a:t> the family to complete a Medical Statement. Many times gluten-free items are not whole grain rich and because of this would not fall within meal pattern. A Medical Statement will also allow an SFA to claim the student’s meals for reimbursement.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38</a:t>
            </a:fld>
            <a:endParaRPr lang="en-US"/>
          </a:p>
        </p:txBody>
      </p:sp>
    </p:spTree>
    <p:extLst>
      <p:ext uri="{BB962C8B-B14F-4D97-AF65-F5344CB8AC3E}">
        <p14:creationId xmlns:p14="http://schemas.microsoft.com/office/powerpoint/2010/main" val="3850762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Example #2.</a:t>
            </a:r>
          </a:p>
          <a:p>
            <a:endParaRPr lang="en-US" dirty="0" smtClean="0"/>
          </a:p>
          <a:p>
            <a:r>
              <a:rPr lang="en-US" dirty="0" smtClean="0"/>
              <a:t>Is an SFA requires to make meal modifications for food preferences rather than for a physical or mental impairment?</a:t>
            </a:r>
          </a:p>
          <a:p>
            <a:endParaRPr lang="en-US" dirty="0" smtClean="0"/>
          </a:p>
          <a:p>
            <a:r>
              <a:rPr lang="en-US" dirty="0" smtClean="0"/>
              <a:t>Please select your answer now.</a:t>
            </a:r>
          </a:p>
          <a:p>
            <a:endParaRPr lang="en-US" dirty="0" smtClean="0"/>
          </a:p>
          <a:p>
            <a:r>
              <a:rPr lang="en-US" dirty="0" smtClean="0"/>
              <a:t>Thank you for participating!</a:t>
            </a:r>
          </a:p>
          <a:p>
            <a:endParaRPr lang="en-US" dirty="0" smtClean="0"/>
          </a:p>
          <a:p>
            <a:r>
              <a:rPr lang="en-US" dirty="0" smtClean="0"/>
              <a:t>No, SFAs are not required to provide meal modifications for preference requests. Although,</a:t>
            </a:r>
            <a:r>
              <a:rPr lang="en-US" baseline="0" dirty="0" smtClean="0"/>
              <a:t> it is strongly encouraged that the SFA consider making accommodations. Making preference modifications may help with participation in the school meal programs. Just remember, that if you would choose to make modifications based on preference, the modification must fall within meal pattern. </a:t>
            </a:r>
            <a:endParaRPr lang="en-US" dirty="0" smtClean="0"/>
          </a:p>
          <a:p>
            <a:endParaRPr lang="en-US" dirty="0" smtClean="0"/>
          </a:p>
          <a:p>
            <a:r>
              <a:rPr lang="en-US" dirty="0" smtClean="0"/>
              <a:t>Page 15:</a:t>
            </a:r>
            <a:r>
              <a:rPr lang="en-US" baseline="0" dirty="0" smtClean="0"/>
              <a:t> </a:t>
            </a:r>
            <a:r>
              <a:rPr lang="en-US" dirty="0" smtClean="0"/>
              <a:t>SP 26-2017</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39</a:t>
            </a:fld>
            <a:endParaRPr lang="en-US"/>
          </a:p>
        </p:txBody>
      </p:sp>
    </p:spTree>
    <p:extLst>
      <p:ext uri="{BB962C8B-B14F-4D97-AF65-F5344CB8AC3E}">
        <p14:creationId xmlns:p14="http://schemas.microsoft.com/office/powerpoint/2010/main" val="360811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getting into the details</a:t>
            </a:r>
            <a:r>
              <a:rPr lang="en-US" baseline="0" dirty="0" smtClean="0"/>
              <a:t> of policy and law, it is important to understand why accommodating meals is significant. As food service professionals, you want to feed students nutritious and well-balanced meals so they may succeed in school, ensure the safety and health of each and every student, and ultimately, “provide an equal opportunity [for students] to participate in the School Meal Programs.” SP 26-2017 </a:t>
            </a:r>
          </a:p>
          <a:p>
            <a:endParaRPr lang="en-US" baseline="0" dirty="0" smtClean="0"/>
          </a:p>
          <a:p>
            <a:r>
              <a:rPr lang="en-US" baseline="0" dirty="0" smtClean="0"/>
              <a:t>All three of these reasons drive home the need for making meal modifications.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4</a:t>
            </a:fld>
            <a:endParaRPr lang="en-US"/>
          </a:p>
        </p:txBody>
      </p:sp>
    </p:spTree>
    <p:extLst>
      <p:ext uri="{BB962C8B-B14F-4D97-AF65-F5344CB8AC3E}">
        <p14:creationId xmlns:p14="http://schemas.microsoft.com/office/powerpoint/2010/main" val="821908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on our final example!</a:t>
            </a:r>
            <a:r>
              <a:rPr lang="en-US" baseline="0" dirty="0" smtClean="0"/>
              <a:t> </a:t>
            </a:r>
          </a:p>
          <a:p>
            <a:endParaRPr lang="en-US" baseline="0" dirty="0" smtClean="0"/>
          </a:p>
          <a:p>
            <a:r>
              <a:rPr lang="en-US" baseline="0" dirty="0" smtClean="0"/>
              <a:t>A student no longer requires modified meals outside the Program meal pattern. Must an SFA obtain an amended medical statement prior to ending the student’s meal modification?</a:t>
            </a:r>
          </a:p>
          <a:p>
            <a:endParaRPr lang="en-US" baseline="0" dirty="0" smtClean="0"/>
          </a:p>
          <a:p>
            <a:r>
              <a:rPr lang="en-US" baseline="0" dirty="0" smtClean="0"/>
              <a:t>Please select your answers now.</a:t>
            </a:r>
          </a:p>
          <a:p>
            <a:endParaRPr lang="en-US" baseline="0" dirty="0" smtClean="0"/>
          </a:p>
          <a:p>
            <a:r>
              <a:rPr lang="en-US" dirty="0" smtClean="0"/>
              <a:t>No, an SFA would not need a new Medical</a:t>
            </a:r>
            <a:r>
              <a:rPr lang="en-US" baseline="0" dirty="0" smtClean="0"/>
              <a:t> Statement. The SFA is encouraged to follow-up with the family and ensure that the student no longer needs the modification. Document this interaction on the Medical Statement that you currently have and keep this information on file for 3 years, plus the current year. This information will be beneficial to have on hand in case the student ever needs meal modifications again. </a:t>
            </a:r>
            <a:endParaRPr lang="en-US" dirty="0" smtClean="0"/>
          </a:p>
          <a:p>
            <a:endParaRPr lang="en-US" dirty="0" smtClean="0"/>
          </a:p>
          <a:p>
            <a:r>
              <a:rPr lang="en-US" dirty="0" smtClean="0"/>
              <a:t>Page 16</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40</a:t>
            </a:fld>
            <a:endParaRPr lang="en-US"/>
          </a:p>
        </p:txBody>
      </p:sp>
    </p:spTree>
    <p:extLst>
      <p:ext uri="{BB962C8B-B14F-4D97-AF65-F5344CB8AC3E}">
        <p14:creationId xmlns:p14="http://schemas.microsoft.com/office/powerpoint/2010/main" val="3408125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start wrapping</a:t>
            </a:r>
            <a:r>
              <a:rPr lang="en-US" baseline="0" dirty="0" smtClean="0"/>
              <a:t> up what we’ve learned! </a:t>
            </a:r>
          </a:p>
          <a:p>
            <a:endParaRPr lang="en-US" baseline="0" dirty="0" smtClean="0"/>
          </a:p>
          <a:p>
            <a:r>
              <a:rPr lang="en-US" baseline="0" dirty="0" smtClean="0"/>
              <a:t>The main points we discussed today include the following…</a:t>
            </a:r>
          </a:p>
          <a:p>
            <a:endParaRPr lang="en-US" baseline="0" dirty="0" smtClean="0"/>
          </a:p>
          <a:p>
            <a:r>
              <a:rPr lang="en-US" baseline="0" dirty="0" smtClean="0"/>
              <a:t>First - Providing meal accommodations are important for a student’s health, safety, and participation in the school meal Programs. </a:t>
            </a:r>
          </a:p>
          <a:p>
            <a:endParaRPr lang="en-US" baseline="0" dirty="0" smtClean="0"/>
          </a:p>
          <a:p>
            <a:r>
              <a:rPr lang="en-US" baseline="0" dirty="0" smtClean="0"/>
              <a:t>Second - Federal laws and guidance can help us determine how to accommodate for meal modification requests. Because of the new guidance, NDE Nutrition Services has created “Request for Meal Accommodation” and “Medical Statement” forms to help with communication between the household and the SFA. </a:t>
            </a:r>
          </a:p>
          <a:p>
            <a:endParaRPr lang="en-US" baseline="0" dirty="0" smtClean="0"/>
          </a:p>
          <a:p>
            <a:r>
              <a:rPr lang="en-US" baseline="0" dirty="0" smtClean="0"/>
              <a:t>And third - There is potential for many different modifications to be requested. Most importantly, each request should be individualized to ensure the student is properly cared for. </a:t>
            </a:r>
          </a:p>
        </p:txBody>
      </p:sp>
      <p:sp>
        <p:nvSpPr>
          <p:cNvPr id="4" name="Slide Number Placeholder 3"/>
          <p:cNvSpPr>
            <a:spLocks noGrp="1"/>
          </p:cNvSpPr>
          <p:nvPr>
            <p:ph type="sldNum" sz="quarter" idx="10"/>
          </p:nvPr>
        </p:nvSpPr>
        <p:spPr/>
        <p:txBody>
          <a:bodyPr/>
          <a:lstStyle/>
          <a:p>
            <a:fld id="{6C2E9F29-F44E-46DC-AE1D-86E54BD12826}" type="slidenum">
              <a:rPr lang="en-US" smtClean="0"/>
              <a:t>41</a:t>
            </a:fld>
            <a:endParaRPr lang="en-US"/>
          </a:p>
        </p:txBody>
      </p:sp>
    </p:spTree>
    <p:extLst>
      <p:ext uri="{BB962C8B-B14F-4D97-AF65-F5344CB8AC3E}">
        <p14:creationId xmlns:p14="http://schemas.microsoft.com/office/powerpoint/2010/main" val="2464329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was created using these resources. Again, I encourage you to read through the new guidance manual. There is a lot of great meal modification information included. The guidance may even help answer some of your questions.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42</a:t>
            </a:fld>
            <a:endParaRPr lang="en-US"/>
          </a:p>
        </p:txBody>
      </p:sp>
    </p:spTree>
    <p:extLst>
      <p:ext uri="{BB962C8B-B14F-4D97-AF65-F5344CB8AC3E}">
        <p14:creationId xmlns:p14="http://schemas.microsoft.com/office/powerpoint/2010/main" val="57658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you like to learn more</a:t>
            </a:r>
            <a:r>
              <a:rPr lang="en-US" baseline="0" dirty="0" smtClean="0"/>
              <a:t> about meal modifications and diet requests?! Feel welcome to jump over to watch Team Nutrition’s online Moodle trainings. Just click the link on the PowerPoint slide or type the link into your web browser search bar. This link will take you to a page that has several school meal program trainings listed. If you see any other trainings that you think may be beneficial to watch, please do so! </a:t>
            </a:r>
          </a:p>
          <a:p>
            <a:endParaRPr lang="en-US" baseline="0" dirty="0" smtClean="0"/>
          </a:p>
          <a:p>
            <a:r>
              <a:rPr lang="en-US" baseline="0" dirty="0" smtClean="0"/>
              <a:t>To specifically learn more about meal modifications and diet requests, click on “Working with Special Diet Students.” Moodle will then prompt you to login. If you already have an account, login. If not, you can create a free account in just a few minutes. After getting signed in, Moodle will then display three separate training videos you can watch. These videos will not include the recent updates that we talked about today, but have so much valuable information in them! The first video discusses the basics of meal modifications. It talks about why we need to provide modifications, who might need modifications, and how to make modifications. The second video focuses on food allergens, reading food labels, and substituting menu items. And finally, the third video provides information on Celiac Disease and gluten-free diets. </a:t>
            </a:r>
          </a:p>
          <a:p>
            <a:endParaRPr lang="en-US" baseline="0" dirty="0" smtClean="0"/>
          </a:p>
          <a:p>
            <a:r>
              <a:rPr lang="en-US" baseline="0" dirty="0" smtClean="0"/>
              <a:t>These Moodle videos are well worth the watch!</a:t>
            </a:r>
          </a:p>
        </p:txBody>
      </p:sp>
      <p:sp>
        <p:nvSpPr>
          <p:cNvPr id="4" name="Slide Number Placeholder 3"/>
          <p:cNvSpPr>
            <a:spLocks noGrp="1"/>
          </p:cNvSpPr>
          <p:nvPr>
            <p:ph type="sldNum" sz="quarter" idx="10"/>
          </p:nvPr>
        </p:nvSpPr>
        <p:spPr/>
        <p:txBody>
          <a:bodyPr/>
          <a:lstStyle/>
          <a:p>
            <a:fld id="{6C2E9F29-F44E-46DC-AE1D-86E54BD12826}" type="slidenum">
              <a:rPr lang="en-US" smtClean="0"/>
              <a:t>43</a:t>
            </a:fld>
            <a:endParaRPr lang="en-US"/>
          </a:p>
        </p:txBody>
      </p:sp>
    </p:spTree>
    <p:extLst>
      <p:ext uri="{BB962C8B-B14F-4D97-AF65-F5344CB8AC3E}">
        <p14:creationId xmlns:p14="http://schemas.microsoft.com/office/powerpoint/2010/main" val="383556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have additional</a:t>
            </a:r>
            <a:r>
              <a:rPr lang="en-US" baseline="0" dirty="0" smtClean="0"/>
              <a:t> questions that have not been discussed during this session today, please contact Nutrition Services through our direct line or toll free line. My email can also be found at the beginning of this training. You may also visit the Nutrition Services special diet webpage. This webpage has additional information that you may find useful in your food service operation. </a:t>
            </a:r>
          </a:p>
          <a:p>
            <a:endParaRPr lang="en-US" baseline="0" dirty="0" smtClean="0"/>
          </a:p>
          <a:p>
            <a:r>
              <a:rPr lang="en-US" baseline="0" dirty="0" smtClean="0"/>
              <a:t>Later this week, you will be notified that the recording of this webinar, the PowerPoint slides, and a certification of completion that is worth 1 CEU are posted to the NDE website and are available to you. In the chat box of this webinar is a link to a survey. I encourage you to complete this survey as it will provide me with feedback on this webinar and how I can better serve you. </a:t>
            </a:r>
          </a:p>
          <a:p>
            <a:endParaRPr lang="en-US" baseline="0" dirty="0" smtClean="0"/>
          </a:p>
        </p:txBody>
      </p:sp>
      <p:sp>
        <p:nvSpPr>
          <p:cNvPr id="4" name="Slide Number Placeholder 3"/>
          <p:cNvSpPr>
            <a:spLocks noGrp="1"/>
          </p:cNvSpPr>
          <p:nvPr>
            <p:ph type="sldNum" sz="quarter" idx="10"/>
          </p:nvPr>
        </p:nvSpPr>
        <p:spPr/>
        <p:txBody>
          <a:bodyPr/>
          <a:lstStyle/>
          <a:p>
            <a:fld id="{6C2E9F29-F44E-46DC-AE1D-86E54BD12826}" type="slidenum">
              <a:rPr lang="en-US" smtClean="0"/>
              <a:t>44</a:t>
            </a:fld>
            <a:endParaRPr lang="en-US"/>
          </a:p>
        </p:txBody>
      </p:sp>
    </p:spTree>
    <p:extLst>
      <p:ext uri="{BB962C8B-B14F-4D97-AF65-F5344CB8AC3E}">
        <p14:creationId xmlns:p14="http://schemas.microsoft.com/office/powerpoint/2010/main" val="2634237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aseline="0" dirty="0" smtClean="0"/>
              <a:t>I will now open this webinar to questions. I have Shawn Vondracek here with me today and she is going to help me sort through and answer your questions. I may not get to all of your questions today, but will document them and get back to you with an answer. A FAQ Sheet will be created and provided to you at a later date.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45</a:t>
            </a:fld>
            <a:endParaRPr lang="en-US"/>
          </a:p>
        </p:txBody>
      </p:sp>
    </p:spTree>
    <p:extLst>
      <p:ext uri="{BB962C8B-B14F-4D97-AF65-F5344CB8AC3E}">
        <p14:creationId xmlns:p14="http://schemas.microsoft.com/office/powerpoint/2010/main" val="309113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We</a:t>
            </a:r>
            <a:r>
              <a:rPr lang="en-US" baseline="0" dirty="0" smtClean="0"/>
              <a:t> have established that making meal modifications is very important for the success and health of a student, but what parameters do we have to make those accommodations? This is where the law, policy, and federal guidance comes in. </a:t>
            </a:r>
          </a:p>
          <a:p>
            <a:pPr defTabSz="931760">
              <a:defRPr/>
            </a:pPr>
            <a:endParaRPr lang="en-US" baseline="0" dirty="0" smtClean="0">
              <a:sym typeface="Wingdings" panose="05000000000000000000" pitchFamily="2" charset="2"/>
            </a:endParaRPr>
          </a:p>
          <a:p>
            <a:pPr defTabSz="931760">
              <a:defRPr/>
            </a:pPr>
            <a:r>
              <a:rPr lang="en-US" baseline="0" dirty="0" smtClean="0">
                <a:sym typeface="Wingdings" panose="05000000000000000000" pitchFamily="2" charset="2"/>
              </a:rPr>
              <a:t>The 3 most recent pieces of guidance have been published in the last two years. These publications play a large roll in how SFAs can accommodate for meal modification requests. With each publication that’s come out, more clarification has been made and updates have been included. </a:t>
            </a:r>
          </a:p>
          <a:p>
            <a:pPr defTabSz="931760">
              <a:defRPr/>
            </a:pPr>
            <a:endParaRPr lang="en-US" dirty="0" smtClean="0"/>
          </a:p>
          <a:p>
            <a:pPr defTabSz="931760">
              <a:defRPr/>
            </a:pPr>
            <a:r>
              <a:rPr lang="en-US" dirty="0" smtClean="0"/>
              <a:t>The first</a:t>
            </a:r>
            <a:r>
              <a:rPr lang="en-US" baseline="0" dirty="0" smtClean="0"/>
              <a:t> piece of guidance is called </a:t>
            </a:r>
            <a:r>
              <a:rPr lang="en-US" dirty="0" smtClean="0"/>
              <a:t>SP 59-2016 </a:t>
            </a:r>
            <a:r>
              <a:rPr lang="en-US" baseline="0" dirty="0" smtClean="0"/>
              <a:t>(also known as the </a:t>
            </a:r>
            <a:r>
              <a:rPr lang="en-US" i="1" dirty="0" smtClean="0"/>
              <a:t>Policy Memorandum on Modifications to Accommodate Disabilities in the School Meal Programs</a:t>
            </a:r>
            <a:r>
              <a:rPr lang="en-US" i="0" dirty="0" smtClean="0"/>
              <a:t>): This memo</a:t>
            </a:r>
            <a:r>
              <a:rPr lang="en-US" baseline="0" dirty="0" smtClean="0"/>
              <a:t> incorporated the Americans with Disabilities Act (also known as ADA’s) definition of disabilities, indicating that SFA’s should make reasonable meal accommodations at no extra charge for the students with restrictive or modified diets. </a:t>
            </a:r>
            <a:endParaRPr lang="en-US" dirty="0" smtClean="0"/>
          </a:p>
        </p:txBody>
      </p:sp>
      <p:sp>
        <p:nvSpPr>
          <p:cNvPr id="4" name="Slide Number Placeholder 3"/>
          <p:cNvSpPr>
            <a:spLocks noGrp="1"/>
          </p:cNvSpPr>
          <p:nvPr>
            <p:ph type="sldNum" sz="quarter" idx="10"/>
          </p:nvPr>
        </p:nvSpPr>
        <p:spPr/>
        <p:txBody>
          <a:bodyPr/>
          <a:lstStyle/>
          <a:p>
            <a:fld id="{6C2E9F29-F44E-46DC-AE1D-86E54BD12826}" type="slidenum">
              <a:rPr lang="en-US" smtClean="0"/>
              <a:t>5</a:t>
            </a:fld>
            <a:endParaRPr lang="en-US"/>
          </a:p>
        </p:txBody>
      </p:sp>
    </p:spTree>
    <p:extLst>
      <p:ext uri="{BB962C8B-B14F-4D97-AF65-F5344CB8AC3E}">
        <p14:creationId xmlns:p14="http://schemas.microsoft.com/office/powerpoint/2010/main" val="345444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smtClean="0"/>
              <a:t>The second piece</a:t>
            </a:r>
            <a:r>
              <a:rPr lang="en-US" baseline="0" dirty="0" smtClean="0"/>
              <a:t> of guidance is called </a:t>
            </a:r>
            <a:r>
              <a:rPr lang="en-US" dirty="0" smtClean="0"/>
              <a:t>SP</a:t>
            </a:r>
            <a:r>
              <a:rPr lang="en-US" baseline="0" dirty="0" smtClean="0"/>
              <a:t> 26-2017 (also known as </a:t>
            </a:r>
            <a:r>
              <a:rPr lang="en-US" i="1" dirty="0" smtClean="0"/>
              <a:t>Accommodating Disabilities in the School Meal Programs: Guidance and Questions and Answers (Q&amp;As)</a:t>
            </a:r>
            <a:r>
              <a:rPr lang="en-US" i="0" dirty="0" smtClean="0"/>
              <a:t>)</a:t>
            </a:r>
            <a:r>
              <a:rPr lang="en-US" i="0" baseline="0" dirty="0" smtClean="0"/>
              <a:t>: This </a:t>
            </a:r>
            <a:r>
              <a:rPr lang="en-US" baseline="0" dirty="0" smtClean="0"/>
              <a:t>is a Q&amp;A covering common questions that were raised following the release of SP 59-2016. It answers questions on how to ensure all students have access to the School Meal Programs. </a:t>
            </a:r>
          </a:p>
        </p:txBody>
      </p:sp>
      <p:sp>
        <p:nvSpPr>
          <p:cNvPr id="4" name="Slide Number Placeholder 3"/>
          <p:cNvSpPr>
            <a:spLocks noGrp="1"/>
          </p:cNvSpPr>
          <p:nvPr>
            <p:ph type="sldNum" sz="quarter" idx="10"/>
          </p:nvPr>
        </p:nvSpPr>
        <p:spPr/>
        <p:txBody>
          <a:bodyPr/>
          <a:lstStyle/>
          <a:p>
            <a:fld id="{6C2E9F29-F44E-46DC-AE1D-86E54BD12826}" type="slidenum">
              <a:rPr lang="en-US" smtClean="0"/>
              <a:t>6</a:t>
            </a:fld>
            <a:endParaRPr lang="en-US"/>
          </a:p>
        </p:txBody>
      </p:sp>
    </p:spTree>
    <p:extLst>
      <p:ext uri="{BB962C8B-B14F-4D97-AF65-F5344CB8AC3E}">
        <p14:creationId xmlns:p14="http://schemas.microsoft.com/office/powerpoint/2010/main" val="268805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aseline="0" dirty="0" smtClean="0"/>
              <a:t>Accommodating Children with Disabilities in the School Meal Programs: Guidance for School Food Service Professionals is the third and last piece of guidance I will mention. It was released July 25, 2017 and is meant to supplement SP 59-2016 and SP 26-2017. At the very end of this guidance manual, there is a thorough list of additional outside resources that may be helpful to you. </a:t>
            </a:r>
          </a:p>
          <a:p>
            <a:pPr defTabSz="931760">
              <a:defRPr/>
            </a:pPr>
            <a:endParaRPr lang="en-US" baseline="0" dirty="0" smtClean="0"/>
          </a:p>
          <a:p>
            <a:pPr defTabSz="931760">
              <a:defRPr/>
            </a:pPr>
            <a:r>
              <a:rPr lang="en-US" baseline="0" dirty="0" smtClean="0"/>
              <a:t>Each of these 3 documents are great resources if you have specific questions for certain meal modifications. </a:t>
            </a:r>
            <a:r>
              <a:rPr lang="en-US" dirty="0" smtClean="0"/>
              <a:t>I recommend</a:t>
            </a:r>
            <a:r>
              <a:rPr lang="en-US" baseline="0" dirty="0" smtClean="0"/>
              <a:t> everyone read through the new 2017 guidance as it answers many questions and emphasizes recent updates. </a:t>
            </a:r>
            <a:endParaRPr lang="en-US" dirty="0" smtClean="0"/>
          </a:p>
        </p:txBody>
      </p:sp>
      <p:sp>
        <p:nvSpPr>
          <p:cNvPr id="4" name="Slide Number Placeholder 3"/>
          <p:cNvSpPr>
            <a:spLocks noGrp="1"/>
          </p:cNvSpPr>
          <p:nvPr>
            <p:ph type="sldNum" sz="quarter" idx="10"/>
          </p:nvPr>
        </p:nvSpPr>
        <p:spPr/>
        <p:txBody>
          <a:bodyPr/>
          <a:lstStyle/>
          <a:p>
            <a:fld id="{6C2E9F29-F44E-46DC-AE1D-86E54BD12826}" type="slidenum">
              <a:rPr lang="en-US" smtClean="0"/>
              <a:t>7</a:t>
            </a:fld>
            <a:endParaRPr lang="en-US"/>
          </a:p>
        </p:txBody>
      </p:sp>
    </p:spTree>
    <p:extLst>
      <p:ext uri="{BB962C8B-B14F-4D97-AF65-F5344CB8AC3E}">
        <p14:creationId xmlns:p14="http://schemas.microsoft.com/office/powerpoint/2010/main" val="219914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are those updates that I have been talking about? I am briefly going to outline the main points here. </a:t>
            </a:r>
          </a:p>
          <a:p>
            <a:endParaRPr lang="en-US" baseline="0" dirty="0" smtClean="0"/>
          </a:p>
          <a:p>
            <a:r>
              <a:rPr lang="en-US" baseline="0" dirty="0" smtClean="0"/>
              <a:t>The first main point, is an emphases being put on SFAs notifying families of the process for requesting meal modifications and also identifying the responsible individual at the school for receiving this information. Schools may post notices in school publications, in radio announcements, and other relevant forms of media. </a:t>
            </a:r>
          </a:p>
          <a:p>
            <a:endParaRPr lang="en-US" baseline="0" dirty="0" smtClean="0"/>
          </a:p>
          <a:p>
            <a:r>
              <a:rPr lang="en-US" baseline="0" dirty="0" smtClean="0"/>
              <a:t>The second main point focuses on the definition of disability. Policy memos prior to the 2017 guidance focused on accommodating for students that had a life-threatening disability. But, the definition of disability has been expanded and no longer needs to be life-threatening in order for SFAs to make modifications. It is expected that most requests be accommodated as long as the need is based on a mental or physical impairment. </a:t>
            </a:r>
          </a:p>
          <a:p>
            <a:endParaRPr lang="en-US" baseline="0" dirty="0" smtClean="0"/>
          </a:p>
          <a:p>
            <a:r>
              <a:rPr lang="en-US" baseline="0" dirty="0" smtClean="0"/>
              <a:t>These updates will be important to keep in mind as we continue through this training. </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8</a:t>
            </a:fld>
            <a:endParaRPr lang="en-US"/>
          </a:p>
        </p:txBody>
      </p:sp>
    </p:spTree>
    <p:extLst>
      <p:ext uri="{BB962C8B-B14F-4D97-AF65-F5344CB8AC3E}">
        <p14:creationId xmlns:p14="http://schemas.microsoft.com/office/powerpoint/2010/main" val="272774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meal modification</a:t>
            </a:r>
            <a:r>
              <a:rPr lang="en-US" baseline="0" dirty="0" smtClean="0"/>
              <a:t> requests, there is some language to be familiar with. I will only be discussing the 5 terms and phrases found on this slide. If you have questions about additional terminology that you have come across, please leave your question in the chat box.</a:t>
            </a:r>
            <a:endParaRPr lang="en-US" dirty="0"/>
          </a:p>
        </p:txBody>
      </p:sp>
      <p:sp>
        <p:nvSpPr>
          <p:cNvPr id="4" name="Slide Number Placeholder 3"/>
          <p:cNvSpPr>
            <a:spLocks noGrp="1"/>
          </p:cNvSpPr>
          <p:nvPr>
            <p:ph type="sldNum" sz="quarter" idx="10"/>
          </p:nvPr>
        </p:nvSpPr>
        <p:spPr/>
        <p:txBody>
          <a:bodyPr/>
          <a:lstStyle/>
          <a:p>
            <a:fld id="{6C2E9F29-F44E-46DC-AE1D-86E54BD12826}" type="slidenum">
              <a:rPr lang="en-US" smtClean="0"/>
              <a:t>9</a:t>
            </a:fld>
            <a:endParaRPr lang="en-US"/>
          </a:p>
        </p:txBody>
      </p:sp>
    </p:spTree>
    <p:extLst>
      <p:ext uri="{BB962C8B-B14F-4D97-AF65-F5344CB8AC3E}">
        <p14:creationId xmlns:p14="http://schemas.microsoft.com/office/powerpoint/2010/main" val="373092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2092C-1839-3E42-9881-B1BC212151F0}"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2092C-1839-3E42-9881-B1BC212151F0}"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2092C-1839-3E42-9881-B1BC212151F0}"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0.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ns-prod.azureedge.net/sites/default/files/cn/SP59-2016o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fns-prod.azureedge.net/sites/default/files/cn/SP40-2017a1.pdf" TargetMode="External"/><Relationship Id="rId4" Type="http://schemas.openxmlformats.org/officeDocument/2006/relationships/hyperlink" Target="https://fns-prod.azureedge.net/sites/default/files/cn/SP26-2017o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moodle.education.ne.gov/course/index.php?categoryid=1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5283"/>
            <a:ext cx="7772400" cy="1470025"/>
          </a:xfrm>
        </p:spPr>
        <p:txBody>
          <a:bodyPr/>
          <a:lstStyle/>
          <a:p>
            <a:r>
              <a:rPr lang="en-US" dirty="0" smtClean="0">
                <a:solidFill>
                  <a:srgbClr val="001689"/>
                </a:solidFill>
              </a:rPr>
              <a:t>Meal Modifications in School Meal Programs</a:t>
            </a:r>
            <a:endParaRPr lang="en-US" dirty="0">
              <a:solidFill>
                <a:srgbClr val="001689"/>
              </a:solidFill>
            </a:endParaRPr>
          </a:p>
        </p:txBody>
      </p:sp>
      <p:sp>
        <p:nvSpPr>
          <p:cNvPr id="3" name="Subtitle 2"/>
          <p:cNvSpPr>
            <a:spLocks noGrp="1"/>
          </p:cNvSpPr>
          <p:nvPr>
            <p:ph type="subTitle" idx="1"/>
          </p:nvPr>
        </p:nvSpPr>
        <p:spPr>
          <a:xfrm>
            <a:off x="1371600" y="3771330"/>
            <a:ext cx="6400800" cy="1752600"/>
          </a:xfrm>
        </p:spPr>
        <p:txBody>
          <a:bodyPr>
            <a:normAutofit fontScale="47500" lnSpcReduction="20000"/>
          </a:bodyPr>
          <a:lstStyle/>
          <a:p>
            <a:endParaRPr lang="en-US" dirty="0" smtClean="0"/>
          </a:p>
          <a:p>
            <a:r>
              <a:rPr lang="en-US" dirty="0" smtClean="0"/>
              <a:t>Date: February 5, 2018</a:t>
            </a:r>
            <a:endParaRPr lang="en-US" dirty="0" smtClean="0">
              <a:solidFill>
                <a:srgbClr val="FF0000"/>
              </a:solidFill>
            </a:endParaRPr>
          </a:p>
          <a:p>
            <a:r>
              <a:rPr lang="en-US" dirty="0" smtClean="0"/>
              <a:t>Time: 2:00-3:00pm CST</a:t>
            </a:r>
            <a:endParaRPr lang="en-US" dirty="0" smtClean="0">
              <a:solidFill>
                <a:srgbClr val="FF0000"/>
              </a:solidFill>
            </a:endParaRPr>
          </a:p>
          <a:p>
            <a:endParaRPr lang="en-US" dirty="0" smtClean="0">
              <a:solidFill>
                <a:srgbClr val="FF0000"/>
              </a:solidFill>
            </a:endParaRPr>
          </a:p>
          <a:p>
            <a:r>
              <a:rPr lang="en-US" sz="3100" dirty="0"/>
              <a:t>Presented by:</a:t>
            </a:r>
          </a:p>
          <a:p>
            <a:r>
              <a:rPr lang="en-US" dirty="0" smtClean="0"/>
              <a:t>Brittany Spieker, MS RD LMNT</a:t>
            </a:r>
          </a:p>
          <a:p>
            <a:r>
              <a:rPr lang="en-US" dirty="0" smtClean="0"/>
              <a:t>Nutrition Services Program Specialist</a:t>
            </a:r>
          </a:p>
        </p:txBody>
      </p:sp>
    </p:spTree>
    <p:extLst>
      <p:ext uri="{BB962C8B-B14F-4D97-AF65-F5344CB8AC3E}">
        <p14:creationId xmlns:p14="http://schemas.microsoft.com/office/powerpoint/2010/main" val="217830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Disability</a:t>
            </a:r>
            <a:endParaRPr lang="en-US" dirty="0"/>
          </a:p>
        </p:txBody>
      </p:sp>
      <p:sp>
        <p:nvSpPr>
          <p:cNvPr id="3" name="Content Placeholder 2"/>
          <p:cNvSpPr>
            <a:spLocks noGrp="1"/>
          </p:cNvSpPr>
          <p:nvPr>
            <p:ph idx="1"/>
          </p:nvPr>
        </p:nvSpPr>
        <p:spPr/>
        <p:txBody>
          <a:bodyPr>
            <a:normAutofit fontScale="92500" lnSpcReduction="10000"/>
          </a:bodyPr>
          <a:lstStyle/>
          <a:p>
            <a:endParaRPr lang="en-US" b="1" dirty="0" smtClean="0"/>
          </a:p>
          <a:p>
            <a:r>
              <a:rPr lang="en-US" dirty="0" smtClean="0"/>
              <a:t>“A physical or mental impairment that substantially limits one or more major life activities.”</a:t>
            </a:r>
          </a:p>
          <a:p>
            <a:pPr lvl="1"/>
            <a:endParaRPr lang="en-US" dirty="0" smtClean="0"/>
          </a:p>
          <a:p>
            <a:r>
              <a:rPr lang="en-US" dirty="0" smtClean="0"/>
              <a:t>Expanded definition</a:t>
            </a:r>
          </a:p>
          <a:p>
            <a:pPr lvl="1"/>
            <a:endParaRPr lang="en-US" dirty="0"/>
          </a:p>
          <a:p>
            <a:pPr marL="457200" lvl="1" indent="0">
              <a:buNone/>
            </a:pPr>
            <a:endParaRPr lang="en-US" dirty="0"/>
          </a:p>
          <a:p>
            <a:pPr marL="457200" lvl="1" indent="0">
              <a:buNone/>
            </a:pPr>
            <a:endParaRPr lang="en-US" dirty="0" smtClean="0"/>
          </a:p>
          <a:p>
            <a:pPr marL="0" indent="0" algn="ctr">
              <a:buNone/>
            </a:pPr>
            <a:r>
              <a:rPr lang="en-US" sz="1400" i="1" dirty="0"/>
              <a:t>Accommodating Children with Disabilities in the School Meal Programs: </a:t>
            </a:r>
            <a:endParaRPr lang="en-US" sz="1400" i="1" dirty="0" smtClean="0"/>
          </a:p>
          <a:p>
            <a:pPr marL="0" indent="0" algn="ctr">
              <a:buNone/>
            </a:pPr>
            <a:r>
              <a:rPr lang="en-US" sz="1400" i="1" dirty="0" smtClean="0"/>
              <a:t>Guidance </a:t>
            </a:r>
            <a:r>
              <a:rPr lang="en-US" sz="1400" i="1" dirty="0"/>
              <a:t>for School Food Service Professionals</a:t>
            </a:r>
            <a:endParaRPr lang="en-US" sz="1400" dirty="0" smtClean="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140571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a:t>
            </a:r>
            <a:endParaRPr lang="en-US" dirty="0"/>
          </a:p>
        </p:txBody>
      </p:sp>
      <p:sp>
        <p:nvSpPr>
          <p:cNvPr id="9" name="Text Placeholder 8"/>
          <p:cNvSpPr>
            <a:spLocks noGrp="1"/>
          </p:cNvSpPr>
          <p:nvPr>
            <p:ph type="body" idx="1"/>
          </p:nvPr>
        </p:nvSpPr>
        <p:spPr>
          <a:xfrm>
            <a:off x="457199" y="1535113"/>
            <a:ext cx="8125485" cy="458693"/>
          </a:xfrm>
        </p:spPr>
        <p:txBody>
          <a:bodyPr>
            <a:normAutofit/>
          </a:bodyPr>
          <a:lstStyle/>
          <a:p>
            <a:r>
              <a:rPr lang="en-US" dirty="0" smtClean="0"/>
              <a:t>Major life activities may include:</a:t>
            </a:r>
            <a:endParaRPr lang="en-US" dirty="0"/>
          </a:p>
        </p:txBody>
      </p:sp>
      <p:sp>
        <p:nvSpPr>
          <p:cNvPr id="3" name="Content Placeholder 2"/>
          <p:cNvSpPr>
            <a:spLocks noGrp="1"/>
          </p:cNvSpPr>
          <p:nvPr>
            <p:ph sz="half" idx="2"/>
          </p:nvPr>
        </p:nvSpPr>
        <p:spPr>
          <a:xfrm>
            <a:off x="457200" y="1993806"/>
            <a:ext cx="4040188" cy="4132357"/>
          </a:xfrm>
        </p:spPr>
        <p:txBody>
          <a:bodyPr>
            <a:normAutofit fontScale="70000" lnSpcReduction="20000"/>
          </a:bodyPr>
          <a:lstStyle/>
          <a:p>
            <a:pPr marL="400050"/>
            <a:r>
              <a:rPr lang="en-US" dirty="0" smtClean="0"/>
              <a:t>May </a:t>
            </a:r>
            <a:r>
              <a:rPr lang="en-US" dirty="0"/>
              <a:t>impact the ability to:</a:t>
            </a:r>
          </a:p>
          <a:p>
            <a:pPr lvl="1"/>
            <a:r>
              <a:rPr lang="en-US" dirty="0" smtClean="0"/>
              <a:t>Care for oneself</a:t>
            </a:r>
          </a:p>
          <a:p>
            <a:pPr lvl="1"/>
            <a:r>
              <a:rPr lang="en-US" dirty="0" smtClean="0"/>
              <a:t>See</a:t>
            </a:r>
            <a:endParaRPr lang="en-US" dirty="0"/>
          </a:p>
          <a:p>
            <a:pPr lvl="1"/>
            <a:r>
              <a:rPr lang="en-US" dirty="0"/>
              <a:t>Hear</a:t>
            </a:r>
          </a:p>
          <a:p>
            <a:pPr lvl="1"/>
            <a:r>
              <a:rPr lang="en-US" dirty="0"/>
              <a:t>Eat</a:t>
            </a:r>
          </a:p>
          <a:p>
            <a:pPr lvl="1"/>
            <a:r>
              <a:rPr lang="en-US" dirty="0"/>
              <a:t>Sleep</a:t>
            </a:r>
          </a:p>
          <a:p>
            <a:pPr lvl="1"/>
            <a:r>
              <a:rPr lang="en-US" dirty="0"/>
              <a:t>Walk</a:t>
            </a:r>
          </a:p>
          <a:p>
            <a:pPr lvl="1"/>
            <a:r>
              <a:rPr lang="en-US" dirty="0"/>
              <a:t>Stand</a:t>
            </a:r>
          </a:p>
          <a:p>
            <a:pPr lvl="1"/>
            <a:r>
              <a:rPr lang="en-US" dirty="0"/>
              <a:t>Lift</a:t>
            </a:r>
          </a:p>
          <a:p>
            <a:pPr lvl="1"/>
            <a:r>
              <a:rPr lang="en-US" dirty="0"/>
              <a:t>Bend</a:t>
            </a:r>
          </a:p>
          <a:p>
            <a:pPr lvl="1"/>
            <a:r>
              <a:rPr lang="en-US" dirty="0"/>
              <a:t>Speak</a:t>
            </a:r>
          </a:p>
          <a:p>
            <a:pPr lvl="1"/>
            <a:r>
              <a:rPr lang="en-US" dirty="0"/>
              <a:t>Breath</a:t>
            </a:r>
          </a:p>
          <a:p>
            <a:pPr lvl="1"/>
            <a:r>
              <a:rPr lang="en-US" dirty="0"/>
              <a:t>Learn</a:t>
            </a:r>
          </a:p>
          <a:p>
            <a:pPr lvl="1"/>
            <a:r>
              <a:rPr lang="en-US" dirty="0"/>
              <a:t>Read</a:t>
            </a:r>
          </a:p>
          <a:p>
            <a:pPr lvl="1"/>
            <a:r>
              <a:rPr lang="en-US" dirty="0"/>
              <a:t>Concentrate</a:t>
            </a:r>
          </a:p>
          <a:p>
            <a:pPr lvl="1"/>
            <a:r>
              <a:rPr lang="en-US" dirty="0"/>
              <a:t>Think</a:t>
            </a:r>
          </a:p>
          <a:p>
            <a:pPr lvl="1"/>
            <a:r>
              <a:rPr lang="en-US" dirty="0"/>
              <a:t>Communicate</a:t>
            </a:r>
          </a:p>
          <a:p>
            <a:pPr lvl="1"/>
            <a:r>
              <a:rPr lang="en-US" dirty="0"/>
              <a:t>Work</a:t>
            </a:r>
          </a:p>
          <a:p>
            <a:pPr lvl="1"/>
            <a:endParaRPr lang="en-US" dirty="0" smtClean="0">
              <a:solidFill>
                <a:srgbClr val="FF0000"/>
              </a:solidFill>
            </a:endParaRPr>
          </a:p>
        </p:txBody>
      </p:sp>
      <p:sp>
        <p:nvSpPr>
          <p:cNvPr id="6" name="Content Placeholder 5"/>
          <p:cNvSpPr>
            <a:spLocks noGrp="1"/>
          </p:cNvSpPr>
          <p:nvPr>
            <p:ph sz="quarter" idx="4"/>
          </p:nvPr>
        </p:nvSpPr>
        <p:spPr>
          <a:xfrm>
            <a:off x="4645025" y="1993806"/>
            <a:ext cx="4041775" cy="4132357"/>
          </a:xfrm>
        </p:spPr>
        <p:txBody>
          <a:bodyPr>
            <a:normAutofit/>
          </a:bodyPr>
          <a:lstStyle/>
          <a:p>
            <a:r>
              <a:rPr lang="en-US" sz="1800" dirty="0" smtClean="0"/>
              <a:t>May impact major bodily functions:</a:t>
            </a:r>
          </a:p>
          <a:p>
            <a:pPr lvl="1"/>
            <a:r>
              <a:rPr lang="en-US" sz="1500" dirty="0" smtClean="0"/>
              <a:t>Immune system</a:t>
            </a:r>
          </a:p>
          <a:p>
            <a:pPr lvl="1"/>
            <a:r>
              <a:rPr lang="en-US" sz="1500" dirty="0" smtClean="0"/>
              <a:t>Normal cell growth</a:t>
            </a:r>
          </a:p>
          <a:p>
            <a:pPr lvl="1"/>
            <a:r>
              <a:rPr lang="en-US" sz="1500" dirty="0" smtClean="0"/>
              <a:t>Digestive</a:t>
            </a:r>
          </a:p>
          <a:p>
            <a:pPr lvl="1"/>
            <a:r>
              <a:rPr lang="en-US" sz="1500" dirty="0" smtClean="0"/>
              <a:t>Bowel</a:t>
            </a:r>
          </a:p>
          <a:p>
            <a:pPr lvl="1"/>
            <a:r>
              <a:rPr lang="en-US" sz="1500" dirty="0" smtClean="0"/>
              <a:t>Bladder</a:t>
            </a:r>
          </a:p>
          <a:p>
            <a:pPr lvl="1"/>
            <a:r>
              <a:rPr lang="en-US" sz="1500" dirty="0" smtClean="0"/>
              <a:t>Neurological</a:t>
            </a:r>
          </a:p>
          <a:p>
            <a:pPr lvl="1"/>
            <a:r>
              <a:rPr lang="en-US" sz="1500" dirty="0" smtClean="0"/>
              <a:t>Brain</a:t>
            </a:r>
          </a:p>
          <a:p>
            <a:pPr lvl="1"/>
            <a:r>
              <a:rPr lang="en-US" sz="1500" dirty="0" smtClean="0"/>
              <a:t>Respiratory</a:t>
            </a:r>
          </a:p>
          <a:p>
            <a:pPr lvl="1"/>
            <a:r>
              <a:rPr lang="en-US" sz="1500" dirty="0" smtClean="0"/>
              <a:t>Circulatory</a:t>
            </a:r>
          </a:p>
          <a:p>
            <a:pPr lvl="1"/>
            <a:r>
              <a:rPr lang="en-US" sz="1500" dirty="0" smtClean="0"/>
              <a:t>Endocrine</a:t>
            </a:r>
          </a:p>
          <a:p>
            <a:pPr lvl="1"/>
            <a:r>
              <a:rPr lang="en-US" sz="1500" dirty="0" smtClean="0"/>
              <a:t>Reproductive functions </a:t>
            </a:r>
            <a:endParaRPr lang="en-US" sz="1500" dirty="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
        <p:nvSpPr>
          <p:cNvPr id="5" name="Rectangle 4"/>
          <p:cNvSpPr/>
          <p:nvPr/>
        </p:nvSpPr>
        <p:spPr>
          <a:xfrm>
            <a:off x="0" y="5814789"/>
            <a:ext cx="9144000" cy="492443"/>
          </a:xfrm>
          <a:prstGeom prst="rect">
            <a:avLst/>
          </a:prstGeom>
        </p:spPr>
        <p:txBody>
          <a:bodyPr wrap="square">
            <a:spAutoFit/>
          </a:bodyPr>
          <a:lstStyle/>
          <a:p>
            <a:pPr algn="ctr"/>
            <a:r>
              <a:rPr lang="en-US" sz="1300" i="1" dirty="0"/>
              <a:t>Accommodating Children with Disabilities in the School Meal Programs: </a:t>
            </a:r>
          </a:p>
          <a:p>
            <a:pPr algn="ctr"/>
            <a:r>
              <a:rPr lang="en-US" sz="1300" i="1" dirty="0"/>
              <a:t>Guidance for School Food Service Professionals</a:t>
            </a:r>
            <a:endParaRPr lang="en-US" sz="1300" dirty="0"/>
          </a:p>
        </p:txBody>
      </p:sp>
    </p:spTree>
    <p:extLst>
      <p:ext uri="{BB962C8B-B14F-4D97-AF65-F5344CB8AC3E}">
        <p14:creationId xmlns:p14="http://schemas.microsoft.com/office/powerpoint/2010/main" val="359337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Intolerance</a:t>
            </a:r>
            <a:endParaRPr lang="en-US" dirty="0"/>
          </a:p>
        </p:txBody>
      </p:sp>
      <p:sp>
        <p:nvSpPr>
          <p:cNvPr id="3" name="Content Placeholder 2"/>
          <p:cNvSpPr>
            <a:spLocks noGrp="1"/>
          </p:cNvSpPr>
          <p:nvPr>
            <p:ph idx="1"/>
          </p:nvPr>
        </p:nvSpPr>
        <p:spPr/>
        <p:txBody>
          <a:bodyPr>
            <a:normAutofit lnSpcReduction="10000"/>
          </a:bodyPr>
          <a:lstStyle/>
          <a:p>
            <a:r>
              <a:rPr lang="en-US" dirty="0" smtClean="0"/>
              <a:t>“An </a:t>
            </a:r>
            <a:r>
              <a:rPr lang="en-US" dirty="0"/>
              <a:t>abnormal response to a component of </a:t>
            </a:r>
            <a:r>
              <a:rPr lang="en-US" dirty="0" smtClean="0"/>
              <a:t>a food </a:t>
            </a:r>
            <a:r>
              <a:rPr lang="en-US" dirty="0"/>
              <a:t>that does not involve an immune </a:t>
            </a:r>
            <a:r>
              <a:rPr lang="en-US" dirty="0" smtClean="0"/>
              <a:t>system reaction”</a:t>
            </a:r>
          </a:p>
          <a:p>
            <a:pPr lvl="1"/>
            <a:endParaRPr lang="en-US" dirty="0"/>
          </a:p>
          <a:p>
            <a:r>
              <a:rPr lang="en-US" dirty="0"/>
              <a:t>Gluten &amp; lactose intolerances are </a:t>
            </a:r>
            <a:r>
              <a:rPr lang="en-US" dirty="0" smtClean="0"/>
              <a:t>common</a:t>
            </a:r>
          </a:p>
          <a:p>
            <a:pPr lvl="1"/>
            <a:endParaRPr lang="en-US" dirty="0"/>
          </a:p>
          <a:p>
            <a:pPr lvl="1"/>
            <a:endParaRPr lang="en-US" dirty="0" smtClean="0"/>
          </a:p>
          <a:p>
            <a:pPr marL="0" indent="0" algn="ctr">
              <a:buNone/>
            </a:pPr>
            <a:r>
              <a:rPr lang="en-US" sz="1300" i="1" dirty="0" smtClean="0"/>
              <a:t>Accommodating </a:t>
            </a:r>
            <a:r>
              <a:rPr lang="en-US" sz="1300" i="1" dirty="0"/>
              <a:t>Children with Disabilities in the School Meal Programs: </a:t>
            </a:r>
            <a:endParaRPr lang="en-US" sz="1300" i="1" dirty="0" smtClean="0"/>
          </a:p>
          <a:p>
            <a:pPr marL="0" indent="0" algn="ctr">
              <a:buNone/>
            </a:pPr>
            <a:r>
              <a:rPr lang="en-US" sz="1300" i="1" dirty="0" smtClean="0"/>
              <a:t>Guidance </a:t>
            </a:r>
            <a:r>
              <a:rPr lang="en-US" sz="1300" i="1" dirty="0"/>
              <a:t>for School Food Service Professionals</a:t>
            </a:r>
            <a:endParaRPr lang="en-US" sz="1300" dirty="0"/>
          </a:p>
          <a:p>
            <a:pPr lvl="1"/>
            <a:endParaRPr lang="en-US" dirty="0"/>
          </a:p>
          <a:p>
            <a:pPr lvl="1"/>
            <a:endParaRPr lang="en-US" dirty="0" smtClean="0"/>
          </a:p>
          <a:p>
            <a:endParaRPr lang="en-US" dirty="0" smtClean="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1621236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Allergy</a:t>
            </a:r>
            <a:endParaRPr lang="en-US" dirty="0"/>
          </a:p>
        </p:txBody>
      </p:sp>
      <p:sp>
        <p:nvSpPr>
          <p:cNvPr id="3" name="Content Placeholder 2"/>
          <p:cNvSpPr>
            <a:spLocks noGrp="1"/>
          </p:cNvSpPr>
          <p:nvPr>
            <p:ph idx="1"/>
          </p:nvPr>
        </p:nvSpPr>
        <p:spPr/>
        <p:txBody>
          <a:bodyPr>
            <a:normAutofit/>
          </a:bodyPr>
          <a:lstStyle/>
          <a:p>
            <a:r>
              <a:rPr lang="en-US" dirty="0" smtClean="0"/>
              <a:t>“An immune system reaction to a component of a food, at times, producing a life-threatening response.”</a:t>
            </a:r>
            <a:endParaRPr lang="en-US" dirty="0"/>
          </a:p>
          <a:p>
            <a:pPr lvl="1"/>
            <a:endParaRPr lang="en-US" dirty="0" smtClean="0"/>
          </a:p>
          <a:p>
            <a:pPr lvl="1"/>
            <a:endParaRPr lang="en-US" dirty="0" smtClean="0"/>
          </a:p>
          <a:p>
            <a:pPr marL="457200" lvl="1" indent="0">
              <a:buNone/>
            </a:pPr>
            <a:endParaRPr lang="en-US" dirty="0" smtClean="0"/>
          </a:p>
          <a:p>
            <a:pPr marL="0" indent="0" algn="ctr">
              <a:buNone/>
            </a:pPr>
            <a:r>
              <a:rPr lang="en-US" sz="1300" i="1" dirty="0"/>
              <a:t>Accommodating Children with Disabilities in the School Meal Programs: </a:t>
            </a:r>
            <a:endParaRPr lang="en-US" sz="1300" i="1" dirty="0" smtClean="0"/>
          </a:p>
          <a:p>
            <a:pPr marL="0" indent="0" algn="ctr">
              <a:buNone/>
            </a:pPr>
            <a:r>
              <a:rPr lang="en-US" sz="1300" i="1" dirty="0" smtClean="0"/>
              <a:t>Guidance </a:t>
            </a:r>
            <a:r>
              <a:rPr lang="en-US" sz="1300" i="1" dirty="0"/>
              <a:t>for School Food Service </a:t>
            </a:r>
            <a:r>
              <a:rPr lang="en-US" sz="1300" i="1" dirty="0" smtClean="0"/>
              <a:t>Professionals</a:t>
            </a:r>
            <a:endParaRPr lang="en-US" sz="1300" dirty="0" smtClean="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68183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Allergy</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Big 8 (and their derivatives) </a:t>
            </a:r>
          </a:p>
          <a:p>
            <a:pPr lvl="1"/>
            <a:r>
              <a:rPr lang="en-US" dirty="0" smtClean="0"/>
              <a:t>Peanuts</a:t>
            </a:r>
          </a:p>
          <a:p>
            <a:pPr lvl="1"/>
            <a:r>
              <a:rPr lang="en-US" dirty="0" smtClean="0"/>
              <a:t>Tree nuts (walnut, almond, pecans, cashews, etc.)</a:t>
            </a:r>
          </a:p>
          <a:p>
            <a:pPr lvl="1"/>
            <a:r>
              <a:rPr lang="en-US" dirty="0" smtClean="0"/>
              <a:t>Milk</a:t>
            </a:r>
          </a:p>
          <a:p>
            <a:pPr lvl="1"/>
            <a:r>
              <a:rPr lang="en-US" dirty="0" smtClean="0"/>
              <a:t>Eggs</a:t>
            </a:r>
          </a:p>
          <a:p>
            <a:pPr lvl="1"/>
            <a:r>
              <a:rPr lang="en-US" dirty="0" smtClean="0"/>
              <a:t>Wheat</a:t>
            </a:r>
          </a:p>
          <a:p>
            <a:pPr lvl="1"/>
            <a:r>
              <a:rPr lang="en-US" dirty="0" smtClean="0"/>
              <a:t>Soy</a:t>
            </a:r>
          </a:p>
          <a:p>
            <a:pPr lvl="1"/>
            <a:r>
              <a:rPr lang="en-US" dirty="0" smtClean="0"/>
              <a:t>Fish (tuna, carp, salmon, cod, etc.)</a:t>
            </a:r>
          </a:p>
          <a:p>
            <a:pPr lvl="1"/>
            <a:r>
              <a:rPr lang="en-US" dirty="0" smtClean="0"/>
              <a:t>Shellfish (shrimp, crab, lobster, etc.)</a:t>
            </a: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76356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Common Allergic Reactions</a:t>
            </a:r>
          </a:p>
          <a:p>
            <a:pPr lvl="1"/>
            <a:r>
              <a:rPr lang="en-US" dirty="0" smtClean="0"/>
              <a:t>Hives, itching, or skin rash</a:t>
            </a:r>
          </a:p>
          <a:p>
            <a:pPr lvl="1"/>
            <a:r>
              <a:rPr lang="en-US" dirty="0" smtClean="0"/>
              <a:t>Swelling of lips, face, tongue, or throat</a:t>
            </a:r>
          </a:p>
          <a:p>
            <a:pPr lvl="1"/>
            <a:r>
              <a:rPr lang="en-US" dirty="0" smtClean="0"/>
              <a:t>Wheezing, nasal congestion, or trouble breathing</a:t>
            </a:r>
          </a:p>
          <a:p>
            <a:pPr lvl="1"/>
            <a:r>
              <a:rPr lang="en-US" dirty="0" smtClean="0"/>
              <a:t>Abdominal pain, diarrhea, nausea, or vomiting</a:t>
            </a:r>
          </a:p>
          <a:p>
            <a:pPr lvl="1"/>
            <a:r>
              <a:rPr lang="en-US" dirty="0" smtClean="0"/>
              <a:t>Dizziness, lightheadedness, or fainting</a:t>
            </a:r>
          </a:p>
          <a:p>
            <a:endParaRPr lang="en-US" dirty="0"/>
          </a:p>
          <a:p>
            <a:pPr marL="0" indent="0" algn="ctr">
              <a:buNone/>
            </a:pPr>
            <a:r>
              <a:rPr lang="en-US" sz="1500" i="1" dirty="0"/>
              <a:t>Accommodating Children with Disabilities in the School Meal Programs: </a:t>
            </a:r>
          </a:p>
          <a:p>
            <a:pPr marL="0" indent="0" algn="ctr">
              <a:buNone/>
            </a:pPr>
            <a:r>
              <a:rPr lang="en-US" sz="1500" i="1" dirty="0"/>
              <a:t>Guidance for School Food Service Professionals</a:t>
            </a:r>
            <a:endParaRPr lang="en-US" sz="15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227904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Food Allergy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Preventing Allergic Reactions</a:t>
            </a:r>
          </a:p>
          <a:p>
            <a:pPr lvl="1"/>
            <a:r>
              <a:rPr lang="en-US" dirty="0" smtClean="0"/>
              <a:t>Understand each student’s diet request</a:t>
            </a:r>
          </a:p>
          <a:p>
            <a:pPr lvl="1"/>
            <a:r>
              <a:rPr lang="en-US" dirty="0" smtClean="0"/>
              <a:t>Standardize recipes</a:t>
            </a:r>
          </a:p>
          <a:p>
            <a:pPr lvl="1"/>
            <a:r>
              <a:rPr lang="en-US" dirty="0" smtClean="0"/>
              <a:t>Avoid cross-contamination</a:t>
            </a:r>
          </a:p>
          <a:p>
            <a:pPr lvl="1"/>
            <a:r>
              <a:rPr lang="en-US" dirty="0" smtClean="0"/>
              <a:t>Be willing to work with others</a:t>
            </a:r>
          </a:p>
          <a:p>
            <a:pPr lvl="1"/>
            <a:r>
              <a:rPr lang="en-US" dirty="0" smtClean="0"/>
              <a:t>Read nutrition facts label</a:t>
            </a:r>
          </a:p>
          <a:p>
            <a:endParaRPr lang="en-US" dirty="0"/>
          </a:p>
          <a:p>
            <a:r>
              <a:rPr lang="en-US" sz="2800" dirty="0" smtClean="0"/>
              <a:t>National Food Service Management Institute </a:t>
            </a:r>
          </a:p>
          <a:p>
            <a:pPr lvl="1"/>
            <a:r>
              <a:rPr lang="en-US" sz="2400" dirty="0" smtClean="0"/>
              <a:t>Fact Sheets</a:t>
            </a:r>
          </a:p>
          <a:p>
            <a:pPr lvl="2"/>
            <a:r>
              <a:rPr lang="en-US" sz="2000" dirty="0" smtClean="0"/>
              <a:t>http</a:t>
            </a:r>
            <a:r>
              <a:rPr lang="en-US" sz="2000" dirty="0"/>
              <a:t>://nfsmi.org/documentlibraryfiles/pdf/20100505094118.pdf</a:t>
            </a:r>
          </a:p>
          <a:p>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2810625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Celiac</a:t>
            </a:r>
            <a:r>
              <a:rPr lang="en-US" b="1" dirty="0" smtClean="0"/>
              <a:t> </a:t>
            </a:r>
            <a:r>
              <a:rPr lang="en-US" dirty="0" smtClean="0"/>
              <a:t>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“Immune </a:t>
            </a:r>
            <a:r>
              <a:rPr lang="en-US" dirty="0"/>
              <a:t>reaction from gluten that occurs in the small intestine, causing abdominal pain, bloating or </a:t>
            </a:r>
            <a:r>
              <a:rPr lang="en-US" dirty="0" smtClean="0"/>
              <a:t>diarrhea.” </a:t>
            </a:r>
          </a:p>
          <a:p>
            <a:pPr lvl="1"/>
            <a:endParaRPr lang="en-US" dirty="0" smtClean="0"/>
          </a:p>
          <a:p>
            <a:r>
              <a:rPr lang="en-US" dirty="0" smtClean="0"/>
              <a:t>Gluten can be found in wheat, barley, and rye</a:t>
            </a:r>
            <a:endParaRPr lang="en-US" dirty="0"/>
          </a:p>
          <a:p>
            <a:pPr marL="0" indent="0">
              <a:buNone/>
            </a:pPr>
            <a:endParaRPr lang="en-US" dirty="0" smtClean="0"/>
          </a:p>
          <a:p>
            <a:endParaRPr lang="en-US" dirty="0"/>
          </a:p>
          <a:p>
            <a:pPr marL="0" indent="0" algn="ctr">
              <a:buNone/>
            </a:pPr>
            <a:r>
              <a:rPr lang="en-US" sz="1400" i="1" dirty="0"/>
              <a:t>Accommodating Children with Disabilities in the School Meal Programs: </a:t>
            </a:r>
            <a:endParaRPr lang="en-US" sz="1400" i="1" dirty="0" smtClean="0"/>
          </a:p>
          <a:p>
            <a:pPr marL="0" indent="0" algn="ctr">
              <a:buNone/>
            </a:pPr>
            <a:r>
              <a:rPr lang="en-US" sz="1400" i="1" dirty="0" smtClean="0"/>
              <a:t>Guidance </a:t>
            </a:r>
            <a:r>
              <a:rPr lang="en-US" sz="1400" i="1" dirty="0"/>
              <a:t>for School Food Service </a:t>
            </a:r>
            <a:r>
              <a:rPr lang="en-US" sz="1400" i="1" dirty="0" smtClean="0"/>
              <a:t>Professionals</a:t>
            </a:r>
            <a:endParaRPr lang="en-US" sz="14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330144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State </a:t>
            </a:r>
            <a:r>
              <a:rPr lang="en-US" dirty="0"/>
              <a:t>Licensed </a:t>
            </a:r>
            <a:r>
              <a:rPr lang="en-US" dirty="0" smtClean="0"/>
              <a:t/>
            </a:r>
            <a:br>
              <a:rPr lang="en-US" dirty="0" smtClean="0"/>
            </a:br>
            <a:r>
              <a:rPr lang="en-US" dirty="0" smtClean="0"/>
              <a:t>Health </a:t>
            </a:r>
            <a:r>
              <a:rPr lang="en-US" dirty="0"/>
              <a:t>Care </a:t>
            </a:r>
            <a:r>
              <a:rPr lang="en-US" dirty="0" smtClean="0"/>
              <a:t>Professional </a:t>
            </a:r>
            <a:endParaRPr lang="en-US" dirty="0"/>
          </a:p>
        </p:txBody>
      </p:sp>
      <p:sp>
        <p:nvSpPr>
          <p:cNvPr id="3" name="Content Placeholder 2"/>
          <p:cNvSpPr>
            <a:spLocks noGrp="1"/>
          </p:cNvSpPr>
          <p:nvPr>
            <p:ph idx="1"/>
          </p:nvPr>
        </p:nvSpPr>
        <p:spPr/>
        <p:txBody>
          <a:bodyPr>
            <a:normAutofit fontScale="62500" lnSpcReduction="20000"/>
          </a:bodyPr>
          <a:lstStyle/>
          <a:p>
            <a:pPr marL="514350" indent="-457200"/>
            <a:r>
              <a:rPr lang="en-US" dirty="0" smtClean="0"/>
              <a:t>“</a:t>
            </a:r>
            <a:r>
              <a:rPr lang="en-US" dirty="0"/>
              <a:t>A</a:t>
            </a:r>
            <a:r>
              <a:rPr lang="en-US" dirty="0" smtClean="0"/>
              <a:t>n individual who is authorized to write medical prescriptions under State law.</a:t>
            </a:r>
          </a:p>
          <a:p>
            <a:pPr marL="57150" indent="0">
              <a:buNone/>
            </a:pPr>
            <a:endParaRPr lang="en-US" dirty="0"/>
          </a:p>
          <a:p>
            <a:pPr marL="514350" indent="-457200"/>
            <a:r>
              <a:rPr lang="en-US" dirty="0" smtClean="0"/>
              <a:t>May include:</a:t>
            </a:r>
          </a:p>
          <a:p>
            <a:pPr lvl="1"/>
            <a:r>
              <a:rPr lang="en-US" dirty="0" smtClean="0"/>
              <a:t>Physician (MD or </a:t>
            </a:r>
            <a:r>
              <a:rPr lang="en-US" dirty="0" smtClean="0"/>
              <a:t>DO</a:t>
            </a:r>
            <a:r>
              <a:rPr lang="en-US" dirty="0" smtClean="0"/>
              <a:t>)</a:t>
            </a:r>
          </a:p>
          <a:p>
            <a:pPr lvl="1"/>
            <a:r>
              <a:rPr lang="en-US" dirty="0" smtClean="0"/>
              <a:t>Physician’s Assistant (PA) </a:t>
            </a:r>
          </a:p>
          <a:p>
            <a:pPr lvl="1"/>
            <a:r>
              <a:rPr lang="en-US" sz="2700" dirty="0" smtClean="0"/>
              <a:t>Advanced Practice Registered Nurse–Nurse Practitioner (APRN-NP)</a:t>
            </a:r>
          </a:p>
          <a:p>
            <a:pPr lvl="1"/>
            <a:r>
              <a:rPr lang="en-US" dirty="0" smtClean="0"/>
              <a:t>Chiropractor</a:t>
            </a:r>
          </a:p>
          <a:p>
            <a:pPr lvl="1"/>
            <a:r>
              <a:rPr lang="en-US" dirty="0" smtClean="0"/>
              <a:t>Licensed Medical Nutrition Therapist (LMNT) that is working with a licensed physician</a:t>
            </a:r>
          </a:p>
          <a:p>
            <a:pPr marL="0" indent="0">
              <a:buNone/>
            </a:pPr>
            <a:endParaRPr lang="en-US" b="1" dirty="0" smtClean="0"/>
          </a:p>
          <a:p>
            <a:pPr marL="0" indent="0">
              <a:buNone/>
            </a:pPr>
            <a:endParaRPr lang="en-US" b="1" dirty="0" smtClean="0"/>
          </a:p>
          <a:p>
            <a:pPr marL="0" indent="0">
              <a:buNone/>
            </a:pPr>
            <a:endParaRPr lang="en-US" b="1" dirty="0"/>
          </a:p>
          <a:p>
            <a:pPr marL="0" indent="0" algn="ctr">
              <a:buNone/>
            </a:pPr>
            <a:r>
              <a:rPr lang="en-US" sz="1900" i="1" dirty="0"/>
              <a:t>Accommodating Children with Disabilities in the School Meal Programs: </a:t>
            </a:r>
            <a:endParaRPr lang="en-US" sz="1900" i="1" dirty="0" smtClean="0"/>
          </a:p>
          <a:p>
            <a:pPr marL="0" indent="0" algn="ctr">
              <a:buNone/>
            </a:pPr>
            <a:r>
              <a:rPr lang="en-US" sz="1900" i="1" dirty="0" smtClean="0"/>
              <a:t>Guidance </a:t>
            </a:r>
            <a:r>
              <a:rPr lang="en-US" sz="1900" i="1" dirty="0"/>
              <a:t>for School Food Service </a:t>
            </a:r>
            <a:r>
              <a:rPr lang="en-US" sz="1900" i="1" dirty="0" smtClean="0"/>
              <a:t>Professionals</a:t>
            </a:r>
            <a:endParaRPr lang="en-US" sz="19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Tree>
    <p:extLst>
      <p:ext uri="{BB962C8B-B14F-4D97-AF65-F5344CB8AC3E}">
        <p14:creationId xmlns:p14="http://schemas.microsoft.com/office/powerpoint/2010/main" val="1640050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Modification Forms</a:t>
            </a:r>
            <a:endParaRPr lang="en-US" dirty="0"/>
          </a:p>
        </p:txBody>
      </p:sp>
      <p:sp>
        <p:nvSpPr>
          <p:cNvPr id="6" name="Text Placeholder 5"/>
          <p:cNvSpPr>
            <a:spLocks noGrp="1"/>
          </p:cNvSpPr>
          <p:nvPr>
            <p:ph type="body" idx="1"/>
          </p:nvPr>
        </p:nvSpPr>
        <p:spPr/>
        <p:txBody>
          <a:bodyPr>
            <a:normAutofit fontScale="92500" lnSpcReduction="20000"/>
          </a:bodyPr>
          <a:lstStyle/>
          <a:p>
            <a:pPr algn="ctr"/>
            <a:r>
              <a:rPr lang="en-US" dirty="0"/>
              <a:t>Request for Meal Accommodation</a:t>
            </a:r>
          </a:p>
        </p:txBody>
      </p:sp>
      <p:sp>
        <p:nvSpPr>
          <p:cNvPr id="4" name="Content Placeholder 3"/>
          <p:cNvSpPr>
            <a:spLocks noGrp="1"/>
          </p:cNvSpPr>
          <p:nvPr>
            <p:ph sz="half" idx="2"/>
          </p:nvPr>
        </p:nvSpPr>
        <p:spPr/>
        <p:txBody>
          <a:bodyPr/>
          <a:lstStyle/>
          <a:p>
            <a:pPr marL="0" indent="0">
              <a:buNone/>
            </a:pPr>
            <a:r>
              <a:rPr lang="en-US" dirty="0" smtClean="0"/>
              <a:t>	</a:t>
            </a:r>
            <a:endParaRPr lang="en-US" dirty="0"/>
          </a:p>
        </p:txBody>
      </p:sp>
      <p:sp>
        <p:nvSpPr>
          <p:cNvPr id="7" name="Text Placeholder 6"/>
          <p:cNvSpPr>
            <a:spLocks noGrp="1"/>
          </p:cNvSpPr>
          <p:nvPr>
            <p:ph type="body" sz="quarter" idx="3"/>
          </p:nvPr>
        </p:nvSpPr>
        <p:spPr/>
        <p:txBody>
          <a:bodyPr anchor="ctr"/>
          <a:lstStyle/>
          <a:p>
            <a:pPr algn="ctr"/>
            <a:r>
              <a:rPr lang="en-US" dirty="0"/>
              <a:t>Medical </a:t>
            </a:r>
            <a:r>
              <a:rPr lang="en-US" dirty="0" smtClean="0"/>
              <a:t>Statement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656000619"/>
              </p:ext>
            </p:extLst>
          </p:nvPr>
        </p:nvGraphicFramePr>
        <p:xfrm>
          <a:off x="4870449" y="2118519"/>
          <a:ext cx="3590926" cy="4647508"/>
        </p:xfrm>
        <a:graphic>
          <a:graphicData uri="http://schemas.openxmlformats.org/presentationml/2006/ole">
            <mc:AlternateContent xmlns:mc="http://schemas.openxmlformats.org/markup-compatibility/2006">
              <mc:Choice xmlns:v="urn:schemas-microsoft-com:vml" Requires="v">
                <p:oleObj spid="_x0000_s3378" name="Acrobat Document" r:id="rId4" imgW="5829212" imgH="7543800" progId="AcroExch.Document.DC">
                  <p:embed/>
                </p:oleObj>
              </mc:Choice>
              <mc:Fallback>
                <p:oleObj name="Acrobat Document" r:id="rId4" imgW="5829212" imgH="7543800" progId="AcroExch.Document.DC">
                  <p:embed/>
                  <p:pic>
                    <p:nvPicPr>
                      <p:cNvPr id="0" name=""/>
                      <p:cNvPicPr/>
                      <p:nvPr/>
                    </p:nvPicPr>
                    <p:blipFill>
                      <a:blip r:embed="rId5"/>
                      <a:stretch>
                        <a:fillRect/>
                      </a:stretch>
                    </p:blipFill>
                    <p:spPr>
                      <a:xfrm>
                        <a:off x="4870449" y="2118519"/>
                        <a:ext cx="3590926" cy="464750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8546969"/>
              </p:ext>
            </p:extLst>
          </p:nvPr>
        </p:nvGraphicFramePr>
        <p:xfrm>
          <a:off x="691953" y="2118518"/>
          <a:ext cx="3590927" cy="4647509"/>
        </p:xfrm>
        <a:graphic>
          <a:graphicData uri="http://schemas.openxmlformats.org/presentationml/2006/ole">
            <mc:AlternateContent xmlns:mc="http://schemas.openxmlformats.org/markup-compatibility/2006">
              <mc:Choice xmlns:v="urn:schemas-microsoft-com:vml" Requires="v">
                <p:oleObj spid="_x0000_s3379" name="Acrobat Document" r:id="rId6" imgW="5829212" imgH="7543800" progId="AcroExch.Document.DC">
                  <p:embed/>
                </p:oleObj>
              </mc:Choice>
              <mc:Fallback>
                <p:oleObj name="Acrobat Document" r:id="rId6" imgW="5829212" imgH="7543800" progId="AcroExch.Document.DC">
                  <p:embed/>
                  <p:pic>
                    <p:nvPicPr>
                      <p:cNvPr id="0" name=""/>
                      <p:cNvPicPr/>
                      <p:nvPr/>
                    </p:nvPicPr>
                    <p:blipFill>
                      <a:blip r:embed="rId7"/>
                      <a:stretch>
                        <a:fillRect/>
                      </a:stretch>
                    </p:blipFill>
                    <p:spPr>
                      <a:xfrm>
                        <a:off x="691953" y="2118518"/>
                        <a:ext cx="3590927" cy="4647509"/>
                      </a:xfrm>
                      <a:prstGeom prst="rect">
                        <a:avLst/>
                      </a:prstGeom>
                    </p:spPr>
                  </p:pic>
                </p:oleObj>
              </mc:Fallback>
            </mc:AlternateContent>
          </a:graphicData>
        </a:graphic>
      </p:graphicFrame>
    </p:spTree>
    <p:extLst>
      <p:ext uri="{BB962C8B-B14F-4D97-AF65-F5344CB8AC3E}">
        <p14:creationId xmlns:p14="http://schemas.microsoft.com/office/powerpoint/2010/main" val="106283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CrisscrossEtching trans="10000" pressure="0"/>
                    </a14:imgEffect>
                  </a14:imgLayer>
                </a14:imgProps>
              </a:ext>
            </a:extLst>
          </a:blip>
          <a:stretch>
            <a:fillRect/>
          </a:stretch>
        </p:blipFill>
        <p:spPr>
          <a:xfrm>
            <a:off x="0" y="382555"/>
            <a:ext cx="9144000" cy="6092890"/>
          </a:xfrm>
          <a:prstGeom prst="rect">
            <a:avLst/>
          </a:prstGeom>
          <a:effectLst>
            <a:glow>
              <a:schemeClr val="accent1">
                <a:alpha val="40000"/>
              </a:schemeClr>
            </a:glow>
            <a:softEdge rad="495300"/>
          </a:effectLst>
        </p:spPr>
      </p:pic>
      <p:sp>
        <p:nvSpPr>
          <p:cNvPr id="4" name="Title 3"/>
          <p:cNvSpPr>
            <a:spLocks noGrp="1"/>
          </p:cNvSpPr>
          <p:nvPr>
            <p:ph type="title"/>
          </p:nvPr>
        </p:nvSpPr>
        <p:spPr>
          <a:xfrm>
            <a:off x="846498" y="1344565"/>
            <a:ext cx="3487377" cy="1162050"/>
          </a:xfrm>
        </p:spPr>
        <p:txBody>
          <a:bodyPr/>
          <a:lstStyle/>
          <a:p>
            <a:pPr algn="r"/>
            <a:r>
              <a:rPr lang="en-US" dirty="0" smtClean="0"/>
              <a:t>Brittany Spieker </a:t>
            </a:r>
            <a:br>
              <a:rPr lang="en-US" dirty="0" smtClean="0"/>
            </a:br>
            <a:r>
              <a:rPr lang="en-US" dirty="0" smtClean="0"/>
              <a:t>MS, RD, LMNT</a:t>
            </a:r>
            <a:endParaRPr lang="en-US" dirty="0"/>
          </a:p>
        </p:txBody>
      </p:sp>
      <p:pic>
        <p:nvPicPr>
          <p:cNvPr id="7" name="Content Placeholder 6"/>
          <p:cNvPicPr>
            <a:picLocks noGrp="1" noChangeAspect="1"/>
          </p:cNvPicPr>
          <p:nvPr>
            <p:ph idx="1"/>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4839296" y="1435100"/>
            <a:ext cx="2874255" cy="3837130"/>
          </a:xfrm>
        </p:spPr>
      </p:pic>
      <p:sp>
        <p:nvSpPr>
          <p:cNvPr id="6" name="Text Placeholder 5"/>
          <p:cNvSpPr>
            <a:spLocks noGrp="1"/>
          </p:cNvSpPr>
          <p:nvPr>
            <p:ph type="body" sz="half" idx="2"/>
          </p:nvPr>
        </p:nvSpPr>
        <p:spPr>
          <a:xfrm>
            <a:off x="846499" y="3206752"/>
            <a:ext cx="3487376" cy="1983997"/>
          </a:xfrm>
        </p:spPr>
        <p:txBody>
          <a:bodyPr/>
          <a:lstStyle/>
          <a:p>
            <a:pPr algn="r"/>
            <a:r>
              <a:rPr lang="en-US" dirty="0" smtClean="0"/>
              <a:t>Program Specialist</a:t>
            </a:r>
          </a:p>
          <a:p>
            <a:pPr algn="r"/>
            <a:endParaRPr lang="en-US" dirty="0" smtClean="0"/>
          </a:p>
          <a:p>
            <a:pPr algn="r"/>
            <a:r>
              <a:rPr lang="en-US" dirty="0" smtClean="0"/>
              <a:t>Nebraska Department of Education </a:t>
            </a:r>
          </a:p>
          <a:p>
            <a:pPr algn="r"/>
            <a:r>
              <a:rPr lang="en-US" dirty="0" smtClean="0"/>
              <a:t>– Nutrition Services</a:t>
            </a:r>
          </a:p>
          <a:p>
            <a:pPr algn="r"/>
            <a:endParaRPr lang="en-US" dirty="0"/>
          </a:p>
          <a:p>
            <a:pPr algn="r"/>
            <a:r>
              <a:rPr lang="en-US" dirty="0" smtClean="0"/>
              <a:t>Email: brittany.spieker@nebraska.gov</a:t>
            </a:r>
          </a:p>
          <a:p>
            <a:pPr algn="r"/>
            <a:endParaRPr lang="en-US" dirty="0"/>
          </a:p>
        </p:txBody>
      </p:sp>
    </p:spTree>
    <p:extLst>
      <p:ext uri="{BB962C8B-B14F-4D97-AF65-F5344CB8AC3E}">
        <p14:creationId xmlns:p14="http://schemas.microsoft.com/office/powerpoint/2010/main" val="3126265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42" y="1987861"/>
            <a:ext cx="5724115" cy="4082391"/>
          </a:xfrm>
          <a:prstGeom prst="rect">
            <a:avLst/>
          </a:prstGeom>
        </p:spPr>
      </p:pic>
      <p:sp>
        <p:nvSpPr>
          <p:cNvPr id="2" name="Title 1"/>
          <p:cNvSpPr>
            <a:spLocks noGrp="1"/>
          </p:cNvSpPr>
          <p:nvPr>
            <p:ph type="title"/>
          </p:nvPr>
        </p:nvSpPr>
        <p:spPr/>
        <p:txBody>
          <a:bodyPr>
            <a:normAutofit fontScale="90000"/>
          </a:bodyPr>
          <a:lstStyle/>
          <a:p>
            <a:r>
              <a:rPr lang="en-US" dirty="0" smtClean="0"/>
              <a:t>Request for Meal Accommodation</a:t>
            </a:r>
            <a:endParaRPr lang="en-US" dirty="0"/>
          </a:p>
        </p:txBody>
      </p:sp>
      <p:sp>
        <p:nvSpPr>
          <p:cNvPr id="6" name="Left Brace 5"/>
          <p:cNvSpPr/>
          <p:nvPr/>
        </p:nvSpPr>
        <p:spPr>
          <a:xfrm>
            <a:off x="1388535" y="3892990"/>
            <a:ext cx="561315" cy="101398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1400943" y="4906978"/>
            <a:ext cx="548907" cy="2897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 Brace 16"/>
          <p:cNvSpPr/>
          <p:nvPr/>
        </p:nvSpPr>
        <p:spPr>
          <a:xfrm>
            <a:off x="1388534" y="5196690"/>
            <a:ext cx="561315" cy="2444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397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911" y="2199991"/>
            <a:ext cx="5814054" cy="3385773"/>
          </a:xfrm>
          <a:prstGeom prst="rect">
            <a:avLst/>
          </a:prstGeom>
        </p:spPr>
      </p:pic>
      <p:sp>
        <p:nvSpPr>
          <p:cNvPr id="2" name="Title 1"/>
          <p:cNvSpPr>
            <a:spLocks noGrp="1"/>
          </p:cNvSpPr>
          <p:nvPr>
            <p:ph type="title"/>
          </p:nvPr>
        </p:nvSpPr>
        <p:spPr/>
        <p:txBody>
          <a:bodyPr>
            <a:normAutofit fontScale="90000"/>
          </a:bodyPr>
          <a:lstStyle/>
          <a:p>
            <a:r>
              <a:rPr lang="en-US" dirty="0" smtClean="0"/>
              <a:t>Request for Meal Accommodation</a:t>
            </a:r>
            <a:endParaRPr lang="en-US" dirty="0"/>
          </a:p>
        </p:txBody>
      </p:sp>
      <p:sp>
        <p:nvSpPr>
          <p:cNvPr id="6" name="Left Brace 5"/>
          <p:cNvSpPr>
            <a:spLocks noChangeAspect="1"/>
          </p:cNvSpPr>
          <p:nvPr/>
        </p:nvSpPr>
        <p:spPr>
          <a:xfrm rot="10800000">
            <a:off x="7193428" y="3892877"/>
            <a:ext cx="561315" cy="11317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a:off x="1383555" y="2199991"/>
            <a:ext cx="561315" cy="291521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23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026" y="1866341"/>
            <a:ext cx="5835745" cy="4107371"/>
          </a:xfrm>
          <a:prstGeom prst="rect">
            <a:avLst/>
          </a:prstGeom>
        </p:spPr>
      </p:pic>
      <p:sp>
        <p:nvSpPr>
          <p:cNvPr id="2" name="Title 1"/>
          <p:cNvSpPr>
            <a:spLocks noGrp="1"/>
          </p:cNvSpPr>
          <p:nvPr>
            <p:ph type="title"/>
          </p:nvPr>
        </p:nvSpPr>
        <p:spPr/>
        <p:txBody>
          <a:bodyPr/>
          <a:lstStyle/>
          <a:p>
            <a:r>
              <a:rPr lang="en-US" dirty="0" smtClean="0"/>
              <a:t>Medical Statement</a:t>
            </a:r>
            <a:endParaRPr lang="en-US" dirty="0"/>
          </a:p>
        </p:txBody>
      </p:sp>
      <p:sp>
        <p:nvSpPr>
          <p:cNvPr id="5" name="Left Brace 4"/>
          <p:cNvSpPr/>
          <p:nvPr/>
        </p:nvSpPr>
        <p:spPr>
          <a:xfrm>
            <a:off x="1402369" y="3117084"/>
            <a:ext cx="561315" cy="108372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a:off x="1388535" y="4200808"/>
            <a:ext cx="561315" cy="111357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a:off x="1374701" y="5314383"/>
            <a:ext cx="561315" cy="5858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02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Statement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4459" r="52"/>
          <a:stretch/>
        </p:blipFill>
        <p:spPr>
          <a:xfrm>
            <a:off x="1673973" y="1991763"/>
            <a:ext cx="5796053" cy="3416750"/>
          </a:xfrm>
        </p:spPr>
      </p:pic>
      <p:sp>
        <p:nvSpPr>
          <p:cNvPr id="5" name="Left Brace 4"/>
          <p:cNvSpPr/>
          <p:nvPr/>
        </p:nvSpPr>
        <p:spPr>
          <a:xfrm>
            <a:off x="1388535" y="1991763"/>
            <a:ext cx="561315" cy="298764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0800000">
            <a:off x="7189366" y="3829615"/>
            <a:ext cx="561315" cy="107736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0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2537"/>
            <a:ext cx="8229600" cy="1895475"/>
          </a:xfrm>
        </p:spPr>
        <p:txBody>
          <a:bodyPr/>
          <a:lstStyle/>
          <a:p>
            <a:pPr marL="0" indent="0" algn="ctr">
              <a:buNone/>
            </a:pPr>
            <a:r>
              <a:rPr lang="en-US" sz="4800" b="1" dirty="0" smtClean="0"/>
              <a:t>Assess on a </a:t>
            </a:r>
          </a:p>
          <a:p>
            <a:pPr marL="0" indent="0" algn="ctr">
              <a:buNone/>
            </a:pPr>
            <a:r>
              <a:rPr lang="en-US" sz="4800" b="1" u="sng" dirty="0" smtClean="0"/>
              <a:t>case-by-case basis</a:t>
            </a:r>
            <a:r>
              <a:rPr lang="en-US" sz="4800" b="1" dirty="0" smtClean="0"/>
              <a:t>.</a:t>
            </a:r>
            <a:endParaRPr lang="en-US" sz="4800" b="1" u="sng" dirty="0"/>
          </a:p>
        </p:txBody>
      </p:sp>
      <p:pic>
        <p:nvPicPr>
          <p:cNvPr id="2" name="Picture 1"/>
          <p:cNvPicPr>
            <a:picLocks noChangeAspect="1"/>
          </p:cNvPicPr>
          <p:nvPr/>
        </p:nvPicPr>
        <p:blipFill>
          <a:blip r:embed="rId3"/>
          <a:stretch>
            <a:fillRect/>
          </a:stretch>
        </p:blipFill>
        <p:spPr>
          <a:xfrm flipH="1">
            <a:off x="2347807" y="4141190"/>
            <a:ext cx="1213934" cy="1213934"/>
          </a:xfrm>
          <a:prstGeom prst="rect">
            <a:avLst/>
          </a:prstGeom>
        </p:spPr>
      </p:pic>
      <p:pic>
        <p:nvPicPr>
          <p:cNvPr id="4" name="Picture 3"/>
          <p:cNvPicPr>
            <a:picLocks noChangeAspect="1"/>
          </p:cNvPicPr>
          <p:nvPr/>
        </p:nvPicPr>
        <p:blipFill>
          <a:blip r:embed="rId3"/>
          <a:stretch>
            <a:fillRect/>
          </a:stretch>
        </p:blipFill>
        <p:spPr>
          <a:xfrm flipH="1">
            <a:off x="5515181" y="4141190"/>
            <a:ext cx="1218178" cy="1218178"/>
          </a:xfrm>
          <a:prstGeom prst="rect">
            <a:avLst/>
          </a:prstGeom>
        </p:spPr>
      </p:pic>
      <p:sp>
        <p:nvSpPr>
          <p:cNvPr id="5" name="TextBox 4"/>
          <p:cNvSpPr txBox="1"/>
          <p:nvPr/>
        </p:nvSpPr>
        <p:spPr>
          <a:xfrm>
            <a:off x="4001631" y="4563491"/>
            <a:ext cx="1140737" cy="369332"/>
          </a:xfrm>
          <a:prstGeom prst="rect">
            <a:avLst/>
          </a:prstGeom>
          <a:noFill/>
        </p:spPr>
        <p:txBody>
          <a:bodyPr wrap="square" rtlCol="0">
            <a:spAutoFit/>
          </a:bodyPr>
          <a:lstStyle/>
          <a:p>
            <a:pPr algn="ctr"/>
            <a:r>
              <a:rPr lang="en-US" dirty="0" smtClean="0"/>
              <a:t>BY</a:t>
            </a:r>
            <a:endParaRPr lang="en-US" dirty="0"/>
          </a:p>
        </p:txBody>
      </p:sp>
    </p:spTree>
    <p:extLst>
      <p:ext uri="{BB962C8B-B14F-4D97-AF65-F5344CB8AC3E}">
        <p14:creationId xmlns:p14="http://schemas.microsoft.com/office/powerpoint/2010/main" val="312812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94365"/>
            <a:ext cx="8229600" cy="1143000"/>
          </a:xfrm>
        </p:spPr>
        <p:txBody>
          <a:bodyPr>
            <a:noAutofit/>
          </a:bodyPr>
          <a:lstStyle/>
          <a:p>
            <a:r>
              <a:rPr lang="en-US" sz="4800" b="1" u="sng" dirty="0" smtClean="0"/>
              <a:t>DO NOT DELAY</a:t>
            </a:r>
            <a:endParaRPr lang="en-US" sz="4800" b="1" dirty="0"/>
          </a:p>
        </p:txBody>
      </p:sp>
      <p:pic>
        <p:nvPicPr>
          <p:cNvPr id="4" name="Picture 3"/>
          <p:cNvPicPr>
            <a:picLocks noChangeAspect="1"/>
          </p:cNvPicPr>
          <p:nvPr/>
        </p:nvPicPr>
        <p:blipFill>
          <a:blip r:embed="rId3"/>
          <a:stretch>
            <a:fillRect/>
          </a:stretch>
        </p:blipFill>
        <p:spPr>
          <a:xfrm>
            <a:off x="3120803" y="903271"/>
            <a:ext cx="2902391" cy="2902391"/>
          </a:xfrm>
          <a:prstGeom prst="rect">
            <a:avLst/>
          </a:prstGeom>
        </p:spPr>
      </p:pic>
    </p:spTree>
    <p:extLst>
      <p:ext uri="{BB962C8B-B14F-4D97-AF65-F5344CB8AC3E}">
        <p14:creationId xmlns:p14="http://schemas.microsoft.com/office/powerpoint/2010/main" val="54744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Forms</a:t>
            </a:r>
            <a:endParaRPr lang="en-US" dirty="0"/>
          </a:p>
        </p:txBody>
      </p:sp>
      <p:grpSp>
        <p:nvGrpSpPr>
          <p:cNvPr id="10" name="Group 9"/>
          <p:cNvGrpSpPr/>
          <p:nvPr/>
        </p:nvGrpSpPr>
        <p:grpSpPr>
          <a:xfrm>
            <a:off x="766459" y="1439639"/>
            <a:ext cx="7611081" cy="5128071"/>
            <a:chOff x="766459" y="1439639"/>
            <a:chExt cx="7611081" cy="5128071"/>
          </a:xfrm>
        </p:grpSpPr>
        <p:sp>
          <p:nvSpPr>
            <p:cNvPr id="12" name="Left Arrow 11"/>
            <p:cNvSpPr/>
            <p:nvPr/>
          </p:nvSpPr>
          <p:spPr>
            <a:xfrm rot="2045035">
              <a:off x="2916506" y="4756966"/>
              <a:ext cx="1918346" cy="68544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p:cNvSpPr/>
            <p:nvPr/>
          </p:nvSpPr>
          <p:spPr>
            <a:xfrm>
              <a:off x="766459" y="2825980"/>
              <a:ext cx="2284809" cy="1827847"/>
            </a:xfrm>
            <a:custGeom>
              <a:avLst/>
              <a:gdLst>
                <a:gd name="connsiteX0" fmla="*/ 0 w 2284809"/>
                <a:gd name="connsiteY0" fmla="*/ 182785 h 1827847"/>
                <a:gd name="connsiteX1" fmla="*/ 182785 w 2284809"/>
                <a:gd name="connsiteY1" fmla="*/ 0 h 1827847"/>
                <a:gd name="connsiteX2" fmla="*/ 2102024 w 2284809"/>
                <a:gd name="connsiteY2" fmla="*/ 0 h 1827847"/>
                <a:gd name="connsiteX3" fmla="*/ 2284809 w 2284809"/>
                <a:gd name="connsiteY3" fmla="*/ 182785 h 1827847"/>
                <a:gd name="connsiteX4" fmla="*/ 2284809 w 2284809"/>
                <a:gd name="connsiteY4" fmla="*/ 1645062 h 1827847"/>
                <a:gd name="connsiteX5" fmla="*/ 2102024 w 2284809"/>
                <a:gd name="connsiteY5" fmla="*/ 1827847 h 1827847"/>
                <a:gd name="connsiteX6" fmla="*/ 182785 w 2284809"/>
                <a:gd name="connsiteY6" fmla="*/ 1827847 h 1827847"/>
                <a:gd name="connsiteX7" fmla="*/ 0 w 2284809"/>
                <a:gd name="connsiteY7" fmla="*/ 1645062 h 1827847"/>
                <a:gd name="connsiteX8" fmla="*/ 0 w 2284809"/>
                <a:gd name="connsiteY8" fmla="*/ 182785 h 18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809" h="1827847">
                  <a:moveTo>
                    <a:pt x="0" y="182785"/>
                  </a:moveTo>
                  <a:cubicBezTo>
                    <a:pt x="0" y="81836"/>
                    <a:pt x="81836" y="0"/>
                    <a:pt x="182785" y="0"/>
                  </a:cubicBezTo>
                  <a:lnTo>
                    <a:pt x="2102024" y="0"/>
                  </a:lnTo>
                  <a:cubicBezTo>
                    <a:pt x="2202973" y="0"/>
                    <a:pt x="2284809" y="81836"/>
                    <a:pt x="2284809" y="182785"/>
                  </a:cubicBezTo>
                  <a:lnTo>
                    <a:pt x="2284809" y="1645062"/>
                  </a:lnTo>
                  <a:cubicBezTo>
                    <a:pt x="2284809" y="1746011"/>
                    <a:pt x="2202973" y="1827847"/>
                    <a:pt x="2102024" y="1827847"/>
                  </a:cubicBezTo>
                  <a:lnTo>
                    <a:pt x="182785" y="1827847"/>
                  </a:lnTo>
                  <a:cubicBezTo>
                    <a:pt x="81836" y="1827847"/>
                    <a:pt x="0" y="1746011"/>
                    <a:pt x="0" y="1645062"/>
                  </a:cubicBezTo>
                  <a:lnTo>
                    <a:pt x="0" y="1827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31" tIns="89731" rIns="89731" bIns="89731" numCol="1" spcCol="1270" anchor="ctr" anchorCtr="0">
              <a:noAutofit/>
            </a:bodyPr>
            <a:lstStyle/>
            <a:p>
              <a:pPr lvl="0" algn="ctr" defTabSz="844550">
                <a:lnSpc>
                  <a:spcPct val="90000"/>
                </a:lnSpc>
                <a:spcBef>
                  <a:spcPct val="0"/>
                </a:spcBef>
                <a:spcAft>
                  <a:spcPct val="35000"/>
                </a:spcAft>
              </a:pPr>
              <a:r>
                <a:rPr lang="en-US" sz="1900" kern="1200" dirty="0" smtClean="0"/>
                <a:t>Request for Meal Accommodation</a:t>
              </a:r>
              <a:endParaRPr lang="en-US" sz="1900" kern="1200" dirty="0"/>
            </a:p>
          </p:txBody>
        </p:sp>
        <p:sp>
          <p:nvSpPr>
            <p:cNvPr id="14" name="Left Arrow 13"/>
            <p:cNvSpPr/>
            <p:nvPr/>
          </p:nvSpPr>
          <p:spPr>
            <a:xfrm rot="5400000">
              <a:off x="3490906" y="4034912"/>
              <a:ext cx="2162187" cy="68544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reeform 14"/>
            <p:cNvSpPr/>
            <p:nvPr/>
          </p:nvSpPr>
          <p:spPr>
            <a:xfrm>
              <a:off x="3429595" y="1439639"/>
              <a:ext cx="2284809" cy="1827847"/>
            </a:xfrm>
            <a:custGeom>
              <a:avLst/>
              <a:gdLst>
                <a:gd name="connsiteX0" fmla="*/ 0 w 2284809"/>
                <a:gd name="connsiteY0" fmla="*/ 182785 h 1827847"/>
                <a:gd name="connsiteX1" fmla="*/ 182785 w 2284809"/>
                <a:gd name="connsiteY1" fmla="*/ 0 h 1827847"/>
                <a:gd name="connsiteX2" fmla="*/ 2102024 w 2284809"/>
                <a:gd name="connsiteY2" fmla="*/ 0 h 1827847"/>
                <a:gd name="connsiteX3" fmla="*/ 2284809 w 2284809"/>
                <a:gd name="connsiteY3" fmla="*/ 182785 h 1827847"/>
                <a:gd name="connsiteX4" fmla="*/ 2284809 w 2284809"/>
                <a:gd name="connsiteY4" fmla="*/ 1645062 h 1827847"/>
                <a:gd name="connsiteX5" fmla="*/ 2102024 w 2284809"/>
                <a:gd name="connsiteY5" fmla="*/ 1827847 h 1827847"/>
                <a:gd name="connsiteX6" fmla="*/ 182785 w 2284809"/>
                <a:gd name="connsiteY6" fmla="*/ 1827847 h 1827847"/>
                <a:gd name="connsiteX7" fmla="*/ 0 w 2284809"/>
                <a:gd name="connsiteY7" fmla="*/ 1645062 h 1827847"/>
                <a:gd name="connsiteX8" fmla="*/ 0 w 2284809"/>
                <a:gd name="connsiteY8" fmla="*/ 182785 h 18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809" h="1827847">
                  <a:moveTo>
                    <a:pt x="0" y="182785"/>
                  </a:moveTo>
                  <a:cubicBezTo>
                    <a:pt x="0" y="81836"/>
                    <a:pt x="81836" y="0"/>
                    <a:pt x="182785" y="0"/>
                  </a:cubicBezTo>
                  <a:lnTo>
                    <a:pt x="2102024" y="0"/>
                  </a:lnTo>
                  <a:cubicBezTo>
                    <a:pt x="2202973" y="0"/>
                    <a:pt x="2284809" y="81836"/>
                    <a:pt x="2284809" y="182785"/>
                  </a:cubicBezTo>
                  <a:lnTo>
                    <a:pt x="2284809" y="1645062"/>
                  </a:lnTo>
                  <a:cubicBezTo>
                    <a:pt x="2284809" y="1746011"/>
                    <a:pt x="2202973" y="1827847"/>
                    <a:pt x="2102024" y="1827847"/>
                  </a:cubicBezTo>
                  <a:lnTo>
                    <a:pt x="182785" y="1827847"/>
                  </a:lnTo>
                  <a:cubicBezTo>
                    <a:pt x="81836" y="1827847"/>
                    <a:pt x="0" y="1746011"/>
                    <a:pt x="0" y="1645062"/>
                  </a:cubicBezTo>
                  <a:lnTo>
                    <a:pt x="0" y="1827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31" tIns="89731" rIns="89731" bIns="89731" numCol="1" spcCol="1270" anchor="ctr" anchorCtr="0">
              <a:noAutofit/>
            </a:bodyPr>
            <a:lstStyle/>
            <a:p>
              <a:pPr lvl="0" algn="ctr" defTabSz="844550">
                <a:lnSpc>
                  <a:spcPct val="90000"/>
                </a:lnSpc>
                <a:spcBef>
                  <a:spcPct val="0"/>
                </a:spcBef>
                <a:spcAft>
                  <a:spcPct val="35000"/>
                </a:spcAft>
              </a:pPr>
              <a:r>
                <a:rPr lang="en-US" sz="1900" kern="1200" dirty="0" smtClean="0"/>
                <a:t>Medical Statement</a:t>
              </a:r>
              <a:endParaRPr lang="en-US" sz="1900" kern="1200" dirty="0"/>
            </a:p>
          </p:txBody>
        </p:sp>
        <p:sp>
          <p:nvSpPr>
            <p:cNvPr id="16" name="Left Arrow 15"/>
            <p:cNvSpPr/>
            <p:nvPr/>
          </p:nvSpPr>
          <p:spPr>
            <a:xfrm rot="8619611">
              <a:off x="4356798" y="4804590"/>
              <a:ext cx="1918346" cy="685442"/>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Freeform 16"/>
            <p:cNvSpPr/>
            <p:nvPr/>
          </p:nvSpPr>
          <p:spPr>
            <a:xfrm>
              <a:off x="6092731" y="2825980"/>
              <a:ext cx="2284809" cy="1827847"/>
            </a:xfrm>
            <a:custGeom>
              <a:avLst/>
              <a:gdLst>
                <a:gd name="connsiteX0" fmla="*/ 0 w 2284809"/>
                <a:gd name="connsiteY0" fmla="*/ 182785 h 1827847"/>
                <a:gd name="connsiteX1" fmla="*/ 182785 w 2284809"/>
                <a:gd name="connsiteY1" fmla="*/ 0 h 1827847"/>
                <a:gd name="connsiteX2" fmla="*/ 2102024 w 2284809"/>
                <a:gd name="connsiteY2" fmla="*/ 0 h 1827847"/>
                <a:gd name="connsiteX3" fmla="*/ 2284809 w 2284809"/>
                <a:gd name="connsiteY3" fmla="*/ 182785 h 1827847"/>
                <a:gd name="connsiteX4" fmla="*/ 2284809 w 2284809"/>
                <a:gd name="connsiteY4" fmla="*/ 1645062 h 1827847"/>
                <a:gd name="connsiteX5" fmla="*/ 2102024 w 2284809"/>
                <a:gd name="connsiteY5" fmla="*/ 1827847 h 1827847"/>
                <a:gd name="connsiteX6" fmla="*/ 182785 w 2284809"/>
                <a:gd name="connsiteY6" fmla="*/ 1827847 h 1827847"/>
                <a:gd name="connsiteX7" fmla="*/ 0 w 2284809"/>
                <a:gd name="connsiteY7" fmla="*/ 1645062 h 1827847"/>
                <a:gd name="connsiteX8" fmla="*/ 0 w 2284809"/>
                <a:gd name="connsiteY8" fmla="*/ 182785 h 182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809" h="1827847">
                  <a:moveTo>
                    <a:pt x="0" y="182785"/>
                  </a:moveTo>
                  <a:cubicBezTo>
                    <a:pt x="0" y="81836"/>
                    <a:pt x="81836" y="0"/>
                    <a:pt x="182785" y="0"/>
                  </a:cubicBezTo>
                  <a:lnTo>
                    <a:pt x="2102024" y="0"/>
                  </a:lnTo>
                  <a:cubicBezTo>
                    <a:pt x="2202973" y="0"/>
                    <a:pt x="2284809" y="81836"/>
                    <a:pt x="2284809" y="182785"/>
                  </a:cubicBezTo>
                  <a:lnTo>
                    <a:pt x="2284809" y="1645062"/>
                  </a:lnTo>
                  <a:cubicBezTo>
                    <a:pt x="2284809" y="1746011"/>
                    <a:pt x="2202973" y="1827847"/>
                    <a:pt x="2102024" y="1827847"/>
                  </a:cubicBezTo>
                  <a:lnTo>
                    <a:pt x="182785" y="1827847"/>
                  </a:lnTo>
                  <a:cubicBezTo>
                    <a:pt x="81836" y="1827847"/>
                    <a:pt x="0" y="1746011"/>
                    <a:pt x="0" y="1645062"/>
                  </a:cubicBezTo>
                  <a:lnTo>
                    <a:pt x="0" y="1827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31" tIns="89731" rIns="89731" bIns="89731" numCol="1" spcCol="1270" anchor="ctr" anchorCtr="0">
              <a:noAutofit/>
            </a:bodyPr>
            <a:lstStyle/>
            <a:p>
              <a:pPr lvl="0" algn="ctr" defTabSz="844550">
                <a:lnSpc>
                  <a:spcPct val="90000"/>
                </a:lnSpc>
                <a:spcBef>
                  <a:spcPct val="0"/>
                </a:spcBef>
                <a:spcAft>
                  <a:spcPct val="35000"/>
                </a:spcAft>
              </a:pPr>
              <a:r>
                <a:rPr lang="en-US" sz="1900" kern="1200" dirty="0" smtClean="0"/>
                <a:t>Spanish Version – Medical Statement</a:t>
              </a:r>
            </a:p>
            <a:p>
              <a:pPr lvl="0" algn="ctr" defTabSz="844550">
                <a:lnSpc>
                  <a:spcPct val="90000"/>
                </a:lnSpc>
                <a:spcBef>
                  <a:spcPct val="0"/>
                </a:spcBef>
                <a:spcAft>
                  <a:spcPct val="35000"/>
                </a:spcAft>
              </a:pPr>
              <a:r>
                <a:rPr lang="en-US" sz="1900" kern="1200" dirty="0" smtClean="0"/>
                <a:t>Coming Soon!</a:t>
              </a:r>
              <a:endParaRPr lang="en-US" sz="1900" kern="1200" dirty="0"/>
            </a:p>
          </p:txBody>
        </p:sp>
        <p:sp>
          <p:nvSpPr>
            <p:cNvPr id="11" name="Freeform 10"/>
            <p:cNvSpPr/>
            <p:nvPr/>
          </p:nvSpPr>
          <p:spPr>
            <a:xfrm>
              <a:off x="3114676" y="4641592"/>
              <a:ext cx="2914647" cy="1926118"/>
            </a:xfrm>
            <a:custGeom>
              <a:avLst/>
              <a:gdLst>
                <a:gd name="connsiteX0" fmla="*/ 0 w 2914647"/>
                <a:gd name="connsiteY0" fmla="*/ 963059 h 1926118"/>
                <a:gd name="connsiteX1" fmla="*/ 1457324 w 2914647"/>
                <a:gd name="connsiteY1" fmla="*/ 0 h 1926118"/>
                <a:gd name="connsiteX2" fmla="*/ 2914648 w 2914647"/>
                <a:gd name="connsiteY2" fmla="*/ 963059 h 1926118"/>
                <a:gd name="connsiteX3" fmla="*/ 1457324 w 2914647"/>
                <a:gd name="connsiteY3" fmla="*/ 1926118 h 1926118"/>
                <a:gd name="connsiteX4" fmla="*/ 0 w 2914647"/>
                <a:gd name="connsiteY4" fmla="*/ 963059 h 192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47" h="1926118">
                  <a:moveTo>
                    <a:pt x="0" y="963059"/>
                  </a:moveTo>
                  <a:cubicBezTo>
                    <a:pt x="0" y="431176"/>
                    <a:pt x="652466" y="0"/>
                    <a:pt x="1457324" y="0"/>
                  </a:cubicBezTo>
                  <a:cubicBezTo>
                    <a:pt x="2262182" y="0"/>
                    <a:pt x="2914648" y="431176"/>
                    <a:pt x="2914648" y="963059"/>
                  </a:cubicBezTo>
                  <a:cubicBezTo>
                    <a:pt x="2914648" y="1494942"/>
                    <a:pt x="2262182" y="1926118"/>
                    <a:pt x="1457324" y="1926118"/>
                  </a:cubicBezTo>
                  <a:cubicBezTo>
                    <a:pt x="652466" y="1926118"/>
                    <a:pt x="0" y="1494942"/>
                    <a:pt x="0" y="96305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460" tIns="289693" rIns="434460" bIns="289693" numCol="1" spcCol="1270" anchor="ctr" anchorCtr="0">
              <a:noAutofit/>
            </a:bodyPr>
            <a:lstStyle/>
            <a:p>
              <a:pPr lvl="0" algn="ctr" defTabSz="533400">
                <a:lnSpc>
                  <a:spcPct val="90000"/>
                </a:lnSpc>
                <a:spcBef>
                  <a:spcPct val="0"/>
                </a:spcBef>
                <a:spcAft>
                  <a:spcPct val="35000"/>
                </a:spcAft>
              </a:pPr>
              <a:r>
                <a:rPr lang="en-US" sz="1200" kern="1200" dirty="0" smtClean="0"/>
                <a:t>https://www.education.ne.gov/ns/forms-resources/national-school-lunch-program/special-diets-2/</a:t>
              </a:r>
              <a:endParaRPr lang="en-US" sz="1200" kern="1200" dirty="0"/>
            </a:p>
          </p:txBody>
        </p:sp>
      </p:grpSp>
    </p:spTree>
    <p:extLst>
      <p:ext uri="{BB962C8B-B14F-4D97-AF65-F5344CB8AC3E}">
        <p14:creationId xmlns:p14="http://schemas.microsoft.com/office/powerpoint/2010/main" val="2148972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Retention</a:t>
            </a:r>
            <a:endParaRPr lang="en-US" dirty="0"/>
          </a:p>
        </p:txBody>
      </p:sp>
      <p:sp>
        <p:nvSpPr>
          <p:cNvPr id="3" name="Content Placeholder 2"/>
          <p:cNvSpPr>
            <a:spLocks noGrp="1"/>
          </p:cNvSpPr>
          <p:nvPr>
            <p:ph idx="1"/>
          </p:nvPr>
        </p:nvSpPr>
        <p:spPr/>
        <p:txBody>
          <a:bodyPr/>
          <a:lstStyle/>
          <a:p>
            <a:r>
              <a:rPr lang="en-US" dirty="0" smtClean="0"/>
              <a:t>Current student</a:t>
            </a:r>
          </a:p>
          <a:p>
            <a:pPr lvl="1"/>
            <a:r>
              <a:rPr lang="en-US" dirty="0" smtClean="0"/>
              <a:t>Entirety of time spent at school district</a:t>
            </a:r>
          </a:p>
          <a:p>
            <a:pPr lvl="1"/>
            <a:r>
              <a:rPr lang="en-US" dirty="0" smtClean="0"/>
              <a:t>Follow-up at least once a year</a:t>
            </a:r>
          </a:p>
          <a:p>
            <a:pPr lvl="1"/>
            <a:endParaRPr lang="en-US" dirty="0" smtClean="0"/>
          </a:p>
          <a:p>
            <a:r>
              <a:rPr lang="en-US" dirty="0" smtClean="0"/>
              <a:t>No longer needing modifications</a:t>
            </a:r>
          </a:p>
          <a:p>
            <a:pPr lvl="1"/>
            <a:r>
              <a:rPr lang="en-US" dirty="0" smtClean="0"/>
              <a:t>3 years plus the current year</a:t>
            </a:r>
          </a:p>
          <a:p>
            <a:endParaRPr lang="en-US" dirty="0"/>
          </a:p>
          <a:p>
            <a:pPr lvl="1"/>
            <a:endParaRPr lang="en-US" dirty="0"/>
          </a:p>
        </p:txBody>
      </p:sp>
      <p:pic>
        <p:nvPicPr>
          <p:cNvPr id="5" name="Picture 4"/>
          <p:cNvPicPr>
            <a:picLocks noChangeAspect="1"/>
          </p:cNvPicPr>
          <p:nvPr/>
        </p:nvPicPr>
        <p:blipFill>
          <a:blip r:embed="rId3"/>
          <a:stretch>
            <a:fillRect/>
          </a:stretch>
        </p:blipFill>
        <p:spPr>
          <a:xfrm>
            <a:off x="3228692" y="4397721"/>
            <a:ext cx="2686616" cy="2686616"/>
          </a:xfrm>
          <a:prstGeom prst="rect">
            <a:avLst/>
          </a:prstGeom>
        </p:spPr>
      </p:pic>
    </p:spTree>
    <p:extLst>
      <p:ext uri="{BB962C8B-B14F-4D97-AF65-F5344CB8AC3E}">
        <p14:creationId xmlns:p14="http://schemas.microsoft.com/office/powerpoint/2010/main" val="838138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Reimbursement</a:t>
            </a:r>
            <a:endParaRPr lang="en-US" dirty="0"/>
          </a:p>
        </p:txBody>
      </p:sp>
      <p:sp>
        <p:nvSpPr>
          <p:cNvPr id="3" name="Content Placeholder 2"/>
          <p:cNvSpPr>
            <a:spLocks noGrp="1"/>
          </p:cNvSpPr>
          <p:nvPr>
            <p:ph idx="1"/>
          </p:nvPr>
        </p:nvSpPr>
        <p:spPr/>
        <p:txBody>
          <a:bodyPr/>
          <a:lstStyle/>
          <a:p>
            <a:r>
              <a:rPr lang="en-US" dirty="0" smtClean="0"/>
              <a:t>SFAs can receive reimbursement for…</a:t>
            </a:r>
          </a:p>
          <a:p>
            <a:endParaRPr lang="en-US" dirty="0" smtClean="0"/>
          </a:p>
          <a:p>
            <a:pPr lvl="1"/>
            <a:r>
              <a:rPr lang="en-US" dirty="0" smtClean="0"/>
              <a:t>Modifications within meal pattern</a:t>
            </a:r>
          </a:p>
          <a:p>
            <a:pPr lvl="1"/>
            <a:endParaRPr lang="en-US" dirty="0" smtClean="0"/>
          </a:p>
          <a:p>
            <a:pPr lvl="1"/>
            <a:r>
              <a:rPr lang="en-US" dirty="0" smtClean="0"/>
              <a:t>Modifications outside of meal pattern supported by a Medical Statement</a:t>
            </a:r>
          </a:p>
        </p:txBody>
      </p:sp>
      <p:pic>
        <p:nvPicPr>
          <p:cNvPr id="5" name="Picture 4"/>
          <p:cNvPicPr>
            <a:picLocks noChangeAspect="1"/>
          </p:cNvPicPr>
          <p:nvPr/>
        </p:nvPicPr>
        <p:blipFill>
          <a:blip r:embed="rId3"/>
          <a:stretch>
            <a:fillRect/>
          </a:stretch>
        </p:blipFill>
        <p:spPr>
          <a:xfrm>
            <a:off x="3533115" y="4698748"/>
            <a:ext cx="2068717" cy="2068717"/>
          </a:xfrm>
          <a:prstGeom prst="rect">
            <a:avLst/>
          </a:prstGeom>
        </p:spPr>
      </p:pic>
    </p:spTree>
    <p:extLst>
      <p:ext uri="{BB962C8B-B14F-4D97-AF65-F5344CB8AC3E}">
        <p14:creationId xmlns:p14="http://schemas.microsoft.com/office/powerpoint/2010/main" val="201005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 Versus Serve</a:t>
            </a:r>
            <a:endParaRPr lang="en-US" dirty="0"/>
          </a:p>
        </p:txBody>
      </p:sp>
      <p:sp>
        <p:nvSpPr>
          <p:cNvPr id="3" name="Content Placeholder 2"/>
          <p:cNvSpPr>
            <a:spLocks noGrp="1"/>
          </p:cNvSpPr>
          <p:nvPr>
            <p:ph idx="1"/>
          </p:nvPr>
        </p:nvSpPr>
        <p:spPr/>
        <p:txBody>
          <a:bodyPr/>
          <a:lstStyle/>
          <a:p>
            <a:r>
              <a:rPr lang="en-US" dirty="0" smtClean="0"/>
              <a:t>Students </a:t>
            </a:r>
            <a:r>
              <a:rPr lang="en-US" u="sng" dirty="0" smtClean="0"/>
              <a:t>CANNOT</a:t>
            </a:r>
            <a:r>
              <a:rPr lang="en-US" dirty="0" smtClean="0"/>
              <a:t> be asked to exclude a food component</a:t>
            </a:r>
          </a:p>
          <a:p>
            <a:endParaRPr lang="en-US" dirty="0" smtClean="0"/>
          </a:p>
          <a:p>
            <a:r>
              <a:rPr lang="en-US" dirty="0" smtClean="0"/>
              <a:t>Students must be able to select all food components</a:t>
            </a:r>
          </a:p>
          <a:p>
            <a:pPr lvl="1"/>
            <a:r>
              <a:rPr lang="en-US" dirty="0" smtClean="0"/>
              <a:t>SFA </a:t>
            </a:r>
            <a:r>
              <a:rPr lang="en-US" u="sng" dirty="0" smtClean="0"/>
              <a:t>MUST</a:t>
            </a:r>
            <a:r>
              <a:rPr lang="en-US" dirty="0" smtClean="0"/>
              <a:t> offer appropriate substitutions</a:t>
            </a:r>
          </a:p>
          <a:p>
            <a:endParaRPr lang="en-US" dirty="0" smtClean="0"/>
          </a:p>
        </p:txBody>
      </p:sp>
      <p:pic>
        <p:nvPicPr>
          <p:cNvPr id="5" name="Picture 4"/>
          <p:cNvPicPr>
            <a:picLocks noChangeAspect="1"/>
          </p:cNvPicPr>
          <p:nvPr/>
        </p:nvPicPr>
        <p:blipFill rotWithShape="1">
          <a:blip r:embed="rId3"/>
          <a:srcRect t="44985" b="4642"/>
          <a:stretch/>
        </p:blipFill>
        <p:spPr>
          <a:xfrm>
            <a:off x="1692998" y="4925363"/>
            <a:ext cx="5758004" cy="1932637"/>
          </a:xfrm>
          <a:prstGeom prst="rect">
            <a:avLst/>
          </a:prstGeom>
        </p:spPr>
      </p:pic>
    </p:spTree>
    <p:extLst>
      <p:ext uri="{BB962C8B-B14F-4D97-AF65-F5344CB8AC3E}">
        <p14:creationId xmlns:p14="http://schemas.microsoft.com/office/powerpoint/2010/main" val="1403593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780"/>
            <a:ext cx="8229599" cy="1143000"/>
          </a:xfrm>
        </p:spPr>
        <p:txBody>
          <a:bodyPr/>
          <a:lstStyle/>
          <a:p>
            <a:pPr algn="l"/>
            <a:r>
              <a:rPr lang="en-US" dirty="0" smtClean="0">
                <a:solidFill>
                  <a:srgbClr val="001689"/>
                </a:solidFill>
              </a:rPr>
              <a:t>Objectives</a:t>
            </a:r>
            <a:endParaRPr lang="en-US" dirty="0">
              <a:solidFill>
                <a:srgbClr val="001689"/>
              </a:solidFill>
            </a:endParaRPr>
          </a:p>
        </p:txBody>
      </p:sp>
      <p:graphicFrame>
        <p:nvGraphicFramePr>
          <p:cNvPr id="4" name="Diagram 3"/>
          <p:cNvGraphicFramePr/>
          <p:nvPr>
            <p:extLst>
              <p:ext uri="{D42A27DB-BD31-4B8C-83A1-F6EECF244321}">
                <p14:modId xmlns:p14="http://schemas.microsoft.com/office/powerpoint/2010/main" val="1969335375"/>
              </p:ext>
            </p:extLst>
          </p:nvPr>
        </p:nvGraphicFramePr>
        <p:xfrm>
          <a:off x="300251" y="1766092"/>
          <a:ext cx="85298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87418" y="3855348"/>
            <a:ext cx="86273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887417" y="4906762"/>
            <a:ext cx="86273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887419" y="2803934"/>
            <a:ext cx="86273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887416" y="1789372"/>
            <a:ext cx="86273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4757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Requests</a:t>
            </a:r>
            <a:endParaRPr lang="en-US" dirty="0"/>
          </a:p>
        </p:txBody>
      </p:sp>
      <p:sp>
        <p:nvSpPr>
          <p:cNvPr id="3" name="Content Placeholder 2"/>
          <p:cNvSpPr>
            <a:spLocks noGrp="1"/>
          </p:cNvSpPr>
          <p:nvPr>
            <p:ph idx="1"/>
          </p:nvPr>
        </p:nvSpPr>
        <p:spPr/>
        <p:txBody>
          <a:bodyPr/>
          <a:lstStyle/>
          <a:p>
            <a:r>
              <a:rPr lang="en-US" dirty="0"/>
              <a:t>Each request will be unique to the </a:t>
            </a:r>
            <a:r>
              <a:rPr lang="en-US" dirty="0" smtClean="0"/>
              <a:t>student</a:t>
            </a:r>
          </a:p>
          <a:p>
            <a:endParaRPr lang="en-US" dirty="0"/>
          </a:p>
          <a:p>
            <a:r>
              <a:rPr lang="en-US" dirty="0" smtClean="0"/>
              <a:t>Meal modification requests cover a wide spectrum of scenarios</a:t>
            </a:r>
          </a:p>
          <a:p>
            <a:endParaRPr lang="en-US" dirty="0"/>
          </a:p>
        </p:txBody>
      </p:sp>
      <p:pic>
        <p:nvPicPr>
          <p:cNvPr id="5" name="Picture 4"/>
          <p:cNvPicPr>
            <a:picLocks noChangeAspect="1"/>
          </p:cNvPicPr>
          <p:nvPr/>
        </p:nvPicPr>
        <p:blipFill>
          <a:blip r:embed="rId3"/>
          <a:stretch>
            <a:fillRect/>
          </a:stretch>
        </p:blipFill>
        <p:spPr>
          <a:xfrm>
            <a:off x="6722198" y="4436198"/>
            <a:ext cx="2421802" cy="2421802"/>
          </a:xfrm>
          <a:prstGeom prst="rect">
            <a:avLst/>
          </a:prstGeom>
        </p:spPr>
      </p:pic>
    </p:spTree>
    <p:extLst>
      <p:ext uri="{BB962C8B-B14F-4D97-AF65-F5344CB8AC3E}">
        <p14:creationId xmlns:p14="http://schemas.microsoft.com/office/powerpoint/2010/main" val="2112514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Peanut Allergies</a:t>
            </a:r>
            <a:endParaRPr lang="en-US" dirty="0"/>
          </a:p>
        </p:txBody>
      </p:sp>
      <p:sp>
        <p:nvSpPr>
          <p:cNvPr id="3" name="Content Placeholder 2"/>
          <p:cNvSpPr>
            <a:spLocks noGrp="1"/>
          </p:cNvSpPr>
          <p:nvPr>
            <p:ph idx="1"/>
          </p:nvPr>
        </p:nvSpPr>
        <p:spPr/>
        <p:txBody>
          <a:bodyPr/>
          <a:lstStyle/>
          <a:p>
            <a:r>
              <a:rPr lang="en-US" dirty="0" smtClean="0"/>
              <a:t>Peanut ~safe~ table</a:t>
            </a:r>
          </a:p>
          <a:p>
            <a:pPr lvl="1"/>
            <a:r>
              <a:rPr lang="en-US" dirty="0" smtClean="0"/>
              <a:t>Students not allowed to have peanuts or derivatives at this table </a:t>
            </a:r>
          </a:p>
          <a:p>
            <a:endParaRPr lang="en-US" dirty="0"/>
          </a:p>
          <a:p>
            <a:r>
              <a:rPr lang="en-US" dirty="0" smtClean="0"/>
              <a:t>Peanut ~safe~ school</a:t>
            </a:r>
          </a:p>
          <a:p>
            <a:pPr lvl="1"/>
            <a:r>
              <a:rPr lang="en-US" dirty="0" smtClean="0"/>
              <a:t>Students not allowed to have peanuts or derivatives across the entire school</a:t>
            </a:r>
          </a:p>
          <a:p>
            <a:endParaRPr lang="en-US" dirty="0"/>
          </a:p>
        </p:txBody>
      </p:sp>
      <p:pic>
        <p:nvPicPr>
          <p:cNvPr id="6" name="Picture 5"/>
          <p:cNvPicPr>
            <a:picLocks noChangeAspect="1"/>
          </p:cNvPicPr>
          <p:nvPr/>
        </p:nvPicPr>
        <p:blipFill>
          <a:blip r:embed="rId3"/>
          <a:stretch>
            <a:fillRect/>
          </a:stretch>
        </p:blipFill>
        <p:spPr>
          <a:xfrm>
            <a:off x="7577750" y="4770732"/>
            <a:ext cx="1566250" cy="2087268"/>
          </a:xfrm>
          <a:prstGeom prst="rect">
            <a:avLst/>
          </a:prstGeom>
        </p:spPr>
      </p:pic>
    </p:spTree>
    <p:extLst>
      <p:ext uri="{BB962C8B-B14F-4D97-AF65-F5344CB8AC3E}">
        <p14:creationId xmlns:p14="http://schemas.microsoft.com/office/powerpoint/2010/main" val="2987391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Sizes</a:t>
            </a:r>
            <a:endParaRPr lang="en-US" dirty="0"/>
          </a:p>
        </p:txBody>
      </p:sp>
      <p:sp>
        <p:nvSpPr>
          <p:cNvPr id="3" name="Content Placeholder 2"/>
          <p:cNvSpPr>
            <a:spLocks noGrp="1"/>
          </p:cNvSpPr>
          <p:nvPr>
            <p:ph idx="1"/>
          </p:nvPr>
        </p:nvSpPr>
        <p:spPr/>
        <p:txBody>
          <a:bodyPr/>
          <a:lstStyle/>
          <a:p>
            <a:r>
              <a:rPr lang="en-US" dirty="0" smtClean="0"/>
              <a:t>Requesting portions less than or more than minimum requirements</a:t>
            </a:r>
          </a:p>
          <a:p>
            <a:endParaRPr lang="en-US" dirty="0" smtClean="0"/>
          </a:p>
          <a:p>
            <a:r>
              <a:rPr lang="en-US" dirty="0" smtClean="0"/>
              <a:t>Requires “Medical Statement”</a:t>
            </a:r>
          </a:p>
          <a:p>
            <a:endParaRPr lang="en-US" dirty="0" smtClean="0"/>
          </a:p>
          <a:p>
            <a:r>
              <a:rPr lang="en-US" dirty="0" smtClean="0"/>
              <a:t>No additional reimbursement for SFA to cover added costs</a:t>
            </a:r>
          </a:p>
          <a:p>
            <a:endParaRPr lang="en-US" dirty="0"/>
          </a:p>
        </p:txBody>
      </p:sp>
      <p:pic>
        <p:nvPicPr>
          <p:cNvPr id="5" name="Picture 4"/>
          <p:cNvPicPr>
            <a:picLocks noChangeAspect="1"/>
          </p:cNvPicPr>
          <p:nvPr/>
        </p:nvPicPr>
        <p:blipFill>
          <a:blip r:embed="rId3"/>
          <a:stretch>
            <a:fillRect/>
          </a:stretch>
        </p:blipFill>
        <p:spPr>
          <a:xfrm>
            <a:off x="6714977" y="5241956"/>
            <a:ext cx="2429023" cy="1616044"/>
          </a:xfrm>
          <a:prstGeom prst="rect">
            <a:avLst/>
          </a:prstGeom>
        </p:spPr>
      </p:pic>
    </p:spTree>
    <p:extLst>
      <p:ext uri="{BB962C8B-B14F-4D97-AF65-F5344CB8AC3E}">
        <p14:creationId xmlns:p14="http://schemas.microsoft.com/office/powerpoint/2010/main" val="1872168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Name</a:t>
            </a:r>
            <a:endParaRPr lang="en-US" dirty="0"/>
          </a:p>
        </p:txBody>
      </p:sp>
      <p:sp>
        <p:nvSpPr>
          <p:cNvPr id="3" name="Content Placeholder 2"/>
          <p:cNvSpPr>
            <a:spLocks noGrp="1"/>
          </p:cNvSpPr>
          <p:nvPr>
            <p:ph idx="1"/>
          </p:nvPr>
        </p:nvSpPr>
        <p:spPr/>
        <p:txBody>
          <a:bodyPr>
            <a:normAutofit lnSpcReduction="10000"/>
          </a:bodyPr>
          <a:lstStyle/>
          <a:p>
            <a:r>
              <a:rPr lang="en-US" dirty="0" smtClean="0"/>
              <a:t>Specific brand names may be requested</a:t>
            </a:r>
          </a:p>
          <a:p>
            <a:endParaRPr lang="en-US" dirty="0" smtClean="0"/>
          </a:p>
          <a:p>
            <a:r>
              <a:rPr lang="en-US" dirty="0" smtClean="0"/>
              <a:t>Requires “Medical Statement”</a:t>
            </a:r>
          </a:p>
          <a:p>
            <a:endParaRPr lang="en-US" dirty="0"/>
          </a:p>
          <a:p>
            <a:r>
              <a:rPr lang="en-US" dirty="0"/>
              <a:t>Clarify request with the </a:t>
            </a:r>
            <a:r>
              <a:rPr lang="en-US" dirty="0" smtClean="0"/>
              <a:t>family</a:t>
            </a:r>
          </a:p>
          <a:p>
            <a:endParaRPr lang="en-US" dirty="0" smtClean="0"/>
          </a:p>
          <a:p>
            <a:r>
              <a:rPr lang="en-US" dirty="0" smtClean="0"/>
              <a:t>Generic brand may be sufficient</a:t>
            </a:r>
          </a:p>
          <a:p>
            <a:endParaRPr lang="en-US" dirty="0" smtClean="0"/>
          </a:p>
        </p:txBody>
      </p:sp>
      <p:pic>
        <p:nvPicPr>
          <p:cNvPr id="4" name="Picture 3"/>
          <p:cNvPicPr>
            <a:picLocks noChangeAspect="1"/>
          </p:cNvPicPr>
          <p:nvPr/>
        </p:nvPicPr>
        <p:blipFill>
          <a:blip r:embed="rId3"/>
          <a:stretch>
            <a:fillRect/>
          </a:stretch>
        </p:blipFill>
        <p:spPr>
          <a:xfrm>
            <a:off x="7524594" y="5451961"/>
            <a:ext cx="1619406" cy="1348403"/>
          </a:xfrm>
          <a:prstGeom prst="rect">
            <a:avLst/>
          </a:prstGeom>
        </p:spPr>
      </p:pic>
    </p:spTree>
    <p:extLst>
      <p:ext uri="{BB962C8B-B14F-4D97-AF65-F5344CB8AC3E}">
        <p14:creationId xmlns:p14="http://schemas.microsoft.com/office/powerpoint/2010/main" val="3904376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Requests may be based on cultural, religious, or ethnic preferences</a:t>
            </a:r>
          </a:p>
          <a:p>
            <a:endParaRPr lang="en-US" dirty="0" smtClean="0"/>
          </a:p>
          <a:p>
            <a:r>
              <a:rPr lang="en-US" dirty="0" smtClean="0"/>
              <a:t>Not a requirement to accommodate</a:t>
            </a:r>
          </a:p>
          <a:p>
            <a:endParaRPr lang="en-US" dirty="0" smtClean="0"/>
          </a:p>
          <a:p>
            <a:r>
              <a:rPr lang="en-US" dirty="0" smtClean="0"/>
              <a:t>Accommodating may help with participation</a:t>
            </a:r>
          </a:p>
          <a:p>
            <a:endParaRPr lang="en-US" dirty="0" smtClean="0"/>
          </a:p>
          <a:p>
            <a:r>
              <a:rPr lang="en-US" dirty="0" smtClean="0"/>
              <a:t>Modifications must fall within meal pattern</a:t>
            </a:r>
            <a:endParaRPr lang="en-US" dirty="0"/>
          </a:p>
        </p:txBody>
      </p:sp>
      <p:pic>
        <p:nvPicPr>
          <p:cNvPr id="4" name="Picture 3"/>
          <p:cNvPicPr>
            <a:picLocks noChangeAspect="1"/>
          </p:cNvPicPr>
          <p:nvPr/>
        </p:nvPicPr>
        <p:blipFill>
          <a:blip r:embed="rId3"/>
          <a:stretch>
            <a:fillRect/>
          </a:stretch>
        </p:blipFill>
        <p:spPr>
          <a:xfrm>
            <a:off x="8150948" y="4560683"/>
            <a:ext cx="1071704" cy="2143408"/>
          </a:xfrm>
          <a:prstGeom prst="rect">
            <a:avLst/>
          </a:prstGeom>
        </p:spPr>
      </p:pic>
    </p:spTree>
    <p:extLst>
      <p:ext uri="{BB962C8B-B14F-4D97-AF65-F5344CB8AC3E}">
        <p14:creationId xmlns:p14="http://schemas.microsoft.com/office/powerpoint/2010/main" val="3251282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Milk</a:t>
            </a:r>
            <a:endParaRPr lang="en-US" dirty="0"/>
          </a:p>
        </p:txBody>
      </p:sp>
      <p:sp>
        <p:nvSpPr>
          <p:cNvPr id="3" name="Content Placeholder 2"/>
          <p:cNvSpPr>
            <a:spLocks noGrp="1"/>
          </p:cNvSpPr>
          <p:nvPr>
            <p:ph idx="1"/>
          </p:nvPr>
        </p:nvSpPr>
        <p:spPr/>
        <p:txBody>
          <a:bodyPr/>
          <a:lstStyle/>
          <a:p>
            <a:r>
              <a:rPr lang="en-US" dirty="0" smtClean="0"/>
              <a:t>Most common modification</a:t>
            </a:r>
          </a:p>
          <a:p>
            <a:pPr lvl="1"/>
            <a:r>
              <a:rPr lang="en-US" dirty="0" smtClean="0"/>
              <a:t>May be:</a:t>
            </a:r>
          </a:p>
          <a:p>
            <a:pPr lvl="2"/>
            <a:r>
              <a:rPr lang="en-US" dirty="0" smtClean="0"/>
              <a:t>A preference</a:t>
            </a:r>
          </a:p>
          <a:p>
            <a:pPr lvl="3"/>
            <a:r>
              <a:rPr lang="en-US" dirty="0" smtClean="0"/>
              <a:t>Not required to accommodate</a:t>
            </a:r>
          </a:p>
          <a:p>
            <a:pPr lvl="2"/>
            <a:r>
              <a:rPr lang="en-US" dirty="0" smtClean="0"/>
              <a:t>Or medically necessary</a:t>
            </a:r>
          </a:p>
          <a:p>
            <a:pPr lvl="3"/>
            <a:r>
              <a:rPr lang="en-US" dirty="0" smtClean="0"/>
              <a:t>Required to accommodate</a:t>
            </a:r>
          </a:p>
          <a:p>
            <a:pPr lvl="3"/>
            <a:r>
              <a:rPr lang="en-US" dirty="0" smtClean="0"/>
              <a:t>Medical Statement may be necessary</a:t>
            </a:r>
          </a:p>
          <a:p>
            <a:pPr lvl="2"/>
            <a:endParaRPr lang="en-US" dirty="0"/>
          </a:p>
          <a:p>
            <a:pPr lvl="2"/>
            <a:endParaRPr lang="en-US" dirty="0" smtClean="0"/>
          </a:p>
          <a:p>
            <a:pPr lvl="2"/>
            <a:endParaRPr lang="en-US" dirty="0" smtClean="0"/>
          </a:p>
          <a:p>
            <a:endParaRPr lang="en-US" dirty="0"/>
          </a:p>
        </p:txBody>
      </p:sp>
      <p:pic>
        <p:nvPicPr>
          <p:cNvPr id="4" name="Picture 3"/>
          <p:cNvPicPr>
            <a:picLocks noChangeAspect="1"/>
          </p:cNvPicPr>
          <p:nvPr/>
        </p:nvPicPr>
        <p:blipFill>
          <a:blip r:embed="rId3"/>
          <a:stretch>
            <a:fillRect/>
          </a:stretch>
        </p:blipFill>
        <p:spPr>
          <a:xfrm>
            <a:off x="7039069" y="4753069"/>
            <a:ext cx="2104931" cy="2104931"/>
          </a:xfrm>
          <a:prstGeom prst="rect">
            <a:avLst/>
          </a:prstGeom>
        </p:spPr>
      </p:pic>
    </p:spTree>
    <p:extLst>
      <p:ext uri="{BB962C8B-B14F-4D97-AF65-F5344CB8AC3E}">
        <p14:creationId xmlns:p14="http://schemas.microsoft.com/office/powerpoint/2010/main" val="3796139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937681"/>
            <a:ext cx="4038600" cy="3851000"/>
          </a:xfrm>
        </p:spPr>
      </p:pic>
      <p:sp>
        <p:nvSpPr>
          <p:cNvPr id="5" name="Content Placeholder 4"/>
          <p:cNvSpPr>
            <a:spLocks noGrp="1"/>
          </p:cNvSpPr>
          <p:nvPr>
            <p:ph sz="half" idx="2"/>
          </p:nvPr>
        </p:nvSpPr>
        <p:spPr/>
        <p:txBody>
          <a:bodyPr>
            <a:normAutofit lnSpcReduction="10000"/>
          </a:bodyPr>
          <a:lstStyle/>
          <a:p>
            <a:r>
              <a:rPr lang="en-US" dirty="0" smtClean="0"/>
              <a:t>Milk alternate must be nutritionally equivalent to cow’s milk</a:t>
            </a:r>
          </a:p>
          <a:p>
            <a:pPr lvl="1"/>
            <a:r>
              <a:rPr lang="en-US" dirty="0" smtClean="0"/>
              <a:t>Unless Medical Statement deems otherwise</a:t>
            </a:r>
          </a:p>
          <a:p>
            <a:endParaRPr lang="en-US" dirty="0"/>
          </a:p>
          <a:p>
            <a:r>
              <a:rPr lang="en-US" dirty="0" smtClean="0"/>
              <a:t>Water and juice are not acceptable substitutes</a:t>
            </a:r>
            <a:endParaRPr lang="en-US" dirty="0"/>
          </a:p>
        </p:txBody>
      </p:sp>
    </p:spTree>
    <p:extLst>
      <p:ext uri="{BB962C8B-B14F-4D97-AF65-F5344CB8AC3E}">
        <p14:creationId xmlns:p14="http://schemas.microsoft.com/office/powerpoint/2010/main" val="2104667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Lst>
          </a:blip>
          <a:stretch>
            <a:fillRect/>
          </a:stretch>
        </p:blipFill>
        <p:spPr>
          <a:xfrm>
            <a:off x="1143000" y="0"/>
            <a:ext cx="6858000" cy="6858000"/>
          </a:xfrm>
          <a:prstGeom prst="rect">
            <a:avLst/>
          </a:prstGeom>
        </p:spPr>
      </p:pic>
      <p:sp>
        <p:nvSpPr>
          <p:cNvPr id="3" name="Content Placeholder 2"/>
          <p:cNvSpPr>
            <a:spLocks noGrp="1"/>
          </p:cNvSpPr>
          <p:nvPr>
            <p:ph idx="1"/>
          </p:nvPr>
        </p:nvSpPr>
        <p:spPr>
          <a:xfrm>
            <a:off x="457200" y="2478386"/>
            <a:ext cx="8229600" cy="1640941"/>
          </a:xfrm>
        </p:spPr>
        <p:txBody>
          <a:bodyPr>
            <a:normAutofit/>
          </a:bodyPr>
          <a:lstStyle/>
          <a:p>
            <a:pPr marL="0" indent="0" algn="ctr">
              <a:buNone/>
            </a:pPr>
            <a:r>
              <a:rPr lang="en-US" sz="4800" dirty="0" smtClean="0"/>
              <a:t>Meal </a:t>
            </a:r>
            <a:r>
              <a:rPr lang="en-US" sz="4800" dirty="0"/>
              <a:t>M</a:t>
            </a:r>
            <a:r>
              <a:rPr lang="en-US" sz="4800" dirty="0" smtClean="0"/>
              <a:t>odification </a:t>
            </a:r>
            <a:r>
              <a:rPr lang="en-US" sz="4800" dirty="0"/>
              <a:t>S</a:t>
            </a:r>
            <a:r>
              <a:rPr lang="en-US" sz="4800" dirty="0" smtClean="0"/>
              <a:t>cenarios!</a:t>
            </a:r>
            <a:endParaRPr lang="en-US" sz="4800" dirty="0"/>
          </a:p>
        </p:txBody>
      </p:sp>
    </p:spTree>
    <p:extLst>
      <p:ext uri="{BB962C8B-B14F-4D97-AF65-F5344CB8AC3E}">
        <p14:creationId xmlns:p14="http://schemas.microsoft.com/office/powerpoint/2010/main" val="2998832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457200" y="1600201"/>
            <a:ext cx="8229600" cy="2600607"/>
          </a:xfrm>
        </p:spPr>
        <p:txBody>
          <a:bodyPr>
            <a:normAutofit fontScale="92500" lnSpcReduction="20000"/>
          </a:bodyPr>
          <a:lstStyle/>
          <a:p>
            <a:pPr marL="0" indent="0" algn="ctr">
              <a:buNone/>
            </a:pPr>
            <a:r>
              <a:rPr lang="en-US" dirty="0" smtClean="0"/>
              <a:t>A parent calls and requests a </a:t>
            </a:r>
          </a:p>
          <a:p>
            <a:pPr marL="0" indent="0" algn="ctr">
              <a:buNone/>
            </a:pPr>
            <a:r>
              <a:rPr lang="en-US" dirty="0" smtClean="0"/>
              <a:t>gluten-free diet.</a:t>
            </a:r>
          </a:p>
          <a:p>
            <a:pPr marL="0" indent="0" algn="ctr">
              <a:buNone/>
            </a:pPr>
            <a:endParaRPr lang="en-US" dirty="0"/>
          </a:p>
          <a:p>
            <a:pPr marL="0" indent="0" algn="ctr">
              <a:buNone/>
            </a:pPr>
            <a:r>
              <a:rPr lang="en-US" dirty="0" smtClean="0"/>
              <a:t>Do you encourage the parent to complete a “Request for Meal Accommodation” or “Medical Statement” form?</a:t>
            </a:r>
          </a:p>
        </p:txBody>
      </p:sp>
      <p:sp>
        <p:nvSpPr>
          <p:cNvPr id="6" name="TextBox 5"/>
          <p:cNvSpPr txBox="1"/>
          <p:nvPr/>
        </p:nvSpPr>
        <p:spPr>
          <a:xfrm>
            <a:off x="810048" y="4871549"/>
            <a:ext cx="3548959" cy="923330"/>
          </a:xfrm>
          <a:prstGeom prst="rect">
            <a:avLst/>
          </a:prstGeom>
          <a:noFill/>
        </p:spPr>
        <p:txBody>
          <a:bodyPr wrap="square" rtlCol="0">
            <a:spAutoFit/>
          </a:bodyPr>
          <a:lstStyle/>
          <a:p>
            <a:pPr marL="457200" indent="-457200">
              <a:buFont typeface="Wingdings" panose="05000000000000000000" pitchFamily="2" charset="2"/>
              <a:buChar char="Ø"/>
            </a:pPr>
            <a:r>
              <a:rPr lang="en-US" sz="2700" dirty="0" smtClean="0"/>
              <a:t>Request for </a:t>
            </a:r>
          </a:p>
          <a:p>
            <a:r>
              <a:rPr lang="en-US" sz="2700" dirty="0" smtClean="0"/>
              <a:t>     Meal Accom.</a:t>
            </a:r>
            <a:endParaRPr lang="en-US" sz="2700" dirty="0"/>
          </a:p>
        </p:txBody>
      </p:sp>
      <p:sp>
        <p:nvSpPr>
          <p:cNvPr id="7" name="TextBox 6"/>
          <p:cNvSpPr txBox="1"/>
          <p:nvPr/>
        </p:nvSpPr>
        <p:spPr>
          <a:xfrm>
            <a:off x="5762766" y="4896667"/>
            <a:ext cx="2493993" cy="923330"/>
          </a:xfrm>
          <a:prstGeom prst="rect">
            <a:avLst/>
          </a:prstGeom>
          <a:noFill/>
        </p:spPr>
        <p:txBody>
          <a:bodyPr wrap="square" rtlCol="0">
            <a:spAutoFit/>
          </a:bodyPr>
          <a:lstStyle/>
          <a:p>
            <a:pPr marL="457200" indent="-457200">
              <a:buFont typeface="Wingdings" panose="05000000000000000000" pitchFamily="2" charset="2"/>
              <a:buChar char="Ø"/>
            </a:pPr>
            <a:r>
              <a:rPr lang="en-US" sz="2700" dirty="0" smtClean="0"/>
              <a:t>Medical Statement</a:t>
            </a:r>
            <a:endParaRPr lang="en-US" sz="2700" dirty="0"/>
          </a:p>
        </p:txBody>
      </p:sp>
      <p:pic>
        <p:nvPicPr>
          <p:cNvPr id="8" name="Picture 7"/>
          <p:cNvPicPr>
            <a:picLocks noChangeAspect="1"/>
          </p:cNvPicPr>
          <p:nvPr/>
        </p:nvPicPr>
        <p:blipFill>
          <a:blip r:embed="rId3"/>
          <a:stretch>
            <a:fillRect/>
          </a:stretch>
        </p:blipFill>
        <p:spPr>
          <a:xfrm>
            <a:off x="3596489" y="4383371"/>
            <a:ext cx="1951022" cy="1951022"/>
          </a:xfrm>
          <a:prstGeom prst="rect">
            <a:avLst/>
          </a:prstGeom>
        </p:spPr>
      </p:pic>
      <p:pic>
        <p:nvPicPr>
          <p:cNvPr id="9" name="Picture 8"/>
          <p:cNvPicPr>
            <a:picLocks noChangeAspect="1"/>
          </p:cNvPicPr>
          <p:nvPr/>
        </p:nvPicPr>
        <p:blipFill>
          <a:blip r:embed="rId4"/>
          <a:stretch>
            <a:fillRect/>
          </a:stretch>
        </p:blipFill>
        <p:spPr>
          <a:xfrm>
            <a:off x="5762767" y="4907745"/>
            <a:ext cx="509376" cy="509376"/>
          </a:xfrm>
          <a:prstGeom prst="rect">
            <a:avLst/>
          </a:prstGeom>
        </p:spPr>
      </p:pic>
    </p:spTree>
    <p:extLst>
      <p:ext uri="{BB962C8B-B14F-4D97-AF65-F5344CB8AC3E}">
        <p14:creationId xmlns:p14="http://schemas.microsoft.com/office/powerpoint/2010/main" val="43458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457200" y="1600201"/>
            <a:ext cx="8229600" cy="2600607"/>
          </a:xfrm>
        </p:spPr>
        <p:txBody>
          <a:bodyPr>
            <a:normAutofit/>
          </a:bodyPr>
          <a:lstStyle/>
          <a:p>
            <a:pPr marL="0" indent="0" algn="ctr">
              <a:buNone/>
            </a:pPr>
            <a:r>
              <a:rPr lang="en-US" dirty="0" smtClean="0"/>
              <a:t>Is an SFA required to make meal modifications for food preferences rather than for a physical or mental impairment?</a:t>
            </a:r>
          </a:p>
        </p:txBody>
      </p:sp>
      <p:sp>
        <p:nvSpPr>
          <p:cNvPr id="6" name="TextBox 5"/>
          <p:cNvSpPr txBox="1"/>
          <p:nvPr/>
        </p:nvSpPr>
        <p:spPr>
          <a:xfrm>
            <a:off x="1842144" y="4885434"/>
            <a:ext cx="1539089" cy="553998"/>
          </a:xfrm>
          <a:prstGeom prst="rect">
            <a:avLst/>
          </a:prstGeom>
          <a:noFill/>
        </p:spPr>
        <p:txBody>
          <a:bodyPr wrap="square" rtlCol="0">
            <a:spAutoFit/>
          </a:bodyPr>
          <a:lstStyle/>
          <a:p>
            <a:pPr marL="457200" indent="-457200">
              <a:buFont typeface="Wingdings" panose="05000000000000000000" pitchFamily="2" charset="2"/>
              <a:buChar char="Ø"/>
            </a:pPr>
            <a:r>
              <a:rPr lang="en-US" sz="3000" dirty="0" smtClean="0"/>
              <a:t>Yes</a:t>
            </a:r>
            <a:endParaRPr lang="en-US" sz="3000" dirty="0"/>
          </a:p>
        </p:txBody>
      </p:sp>
      <p:sp>
        <p:nvSpPr>
          <p:cNvPr id="7" name="TextBox 6"/>
          <p:cNvSpPr txBox="1"/>
          <p:nvPr/>
        </p:nvSpPr>
        <p:spPr>
          <a:xfrm>
            <a:off x="5762767" y="4885434"/>
            <a:ext cx="1539089" cy="553998"/>
          </a:xfrm>
          <a:prstGeom prst="rect">
            <a:avLst/>
          </a:prstGeom>
          <a:noFill/>
        </p:spPr>
        <p:txBody>
          <a:bodyPr wrap="square" rtlCol="0">
            <a:spAutoFit/>
          </a:bodyPr>
          <a:lstStyle/>
          <a:p>
            <a:pPr marL="457200" indent="-457200">
              <a:buFont typeface="Wingdings" panose="05000000000000000000" pitchFamily="2" charset="2"/>
              <a:buChar char="Ø"/>
            </a:pPr>
            <a:r>
              <a:rPr lang="en-US" sz="3000" dirty="0" smtClean="0"/>
              <a:t>No</a:t>
            </a:r>
            <a:endParaRPr lang="en-US" sz="3000" dirty="0"/>
          </a:p>
        </p:txBody>
      </p:sp>
      <p:pic>
        <p:nvPicPr>
          <p:cNvPr id="8" name="Picture 7"/>
          <p:cNvPicPr>
            <a:picLocks noChangeAspect="1"/>
          </p:cNvPicPr>
          <p:nvPr/>
        </p:nvPicPr>
        <p:blipFill>
          <a:blip r:embed="rId3"/>
          <a:stretch>
            <a:fillRect/>
          </a:stretch>
        </p:blipFill>
        <p:spPr>
          <a:xfrm>
            <a:off x="3596489" y="4186922"/>
            <a:ext cx="1951022" cy="1951022"/>
          </a:xfrm>
          <a:prstGeom prst="rect">
            <a:avLst/>
          </a:prstGeom>
        </p:spPr>
      </p:pic>
      <p:pic>
        <p:nvPicPr>
          <p:cNvPr id="9" name="Picture 8"/>
          <p:cNvPicPr>
            <a:picLocks noChangeAspect="1"/>
          </p:cNvPicPr>
          <p:nvPr/>
        </p:nvPicPr>
        <p:blipFill>
          <a:blip r:embed="rId4"/>
          <a:stretch>
            <a:fillRect/>
          </a:stretch>
        </p:blipFill>
        <p:spPr>
          <a:xfrm>
            <a:off x="5762767" y="4907745"/>
            <a:ext cx="509376" cy="509376"/>
          </a:xfrm>
          <a:prstGeom prst="rect">
            <a:avLst/>
          </a:prstGeom>
        </p:spPr>
      </p:pic>
    </p:spTree>
    <p:extLst>
      <p:ext uri="{BB962C8B-B14F-4D97-AF65-F5344CB8AC3E}">
        <p14:creationId xmlns:p14="http://schemas.microsoft.com/office/powerpoint/2010/main" val="42069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Meal Modifications?</a:t>
            </a:r>
          </a:p>
        </p:txBody>
      </p:sp>
      <p:sp>
        <p:nvSpPr>
          <p:cNvPr id="3" name="Content Placeholder 2"/>
          <p:cNvSpPr>
            <a:spLocks noGrp="1"/>
          </p:cNvSpPr>
          <p:nvPr>
            <p:ph idx="1"/>
          </p:nvPr>
        </p:nvSpPr>
        <p:spPr/>
        <p:txBody>
          <a:bodyPr/>
          <a:lstStyle/>
          <a:p>
            <a:r>
              <a:rPr lang="en-US" dirty="0" smtClean="0"/>
              <a:t>Feed students nutritious, well-balanced meals</a:t>
            </a:r>
          </a:p>
          <a:p>
            <a:endParaRPr lang="en-US" dirty="0" smtClean="0"/>
          </a:p>
          <a:p>
            <a:r>
              <a:rPr lang="en-US" dirty="0" smtClean="0"/>
              <a:t>Keep students safe</a:t>
            </a:r>
          </a:p>
          <a:p>
            <a:endParaRPr lang="en-US" dirty="0" smtClean="0"/>
          </a:p>
          <a:p>
            <a:r>
              <a:rPr lang="en-US" dirty="0"/>
              <a:t>“Provide an equal opportunity [for students] to participate in the School Meal Programs</a:t>
            </a:r>
            <a:r>
              <a:rPr lang="en-US" dirty="0" smtClean="0"/>
              <a:t>” SP 26-2017</a:t>
            </a:r>
          </a:p>
          <a:p>
            <a:endParaRPr lang="en-US" dirty="0"/>
          </a:p>
        </p:txBody>
      </p:sp>
    </p:spTree>
    <p:extLst>
      <p:ext uri="{BB962C8B-B14F-4D97-AF65-F5344CB8AC3E}">
        <p14:creationId xmlns:p14="http://schemas.microsoft.com/office/powerpoint/2010/main" val="2412389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457200" y="1600201"/>
            <a:ext cx="8229600" cy="2600607"/>
          </a:xfrm>
        </p:spPr>
        <p:txBody>
          <a:bodyPr>
            <a:normAutofit fontScale="92500" lnSpcReduction="20000"/>
          </a:bodyPr>
          <a:lstStyle/>
          <a:p>
            <a:pPr marL="0" indent="0" algn="ctr">
              <a:buNone/>
            </a:pPr>
            <a:r>
              <a:rPr lang="en-US" dirty="0" smtClean="0"/>
              <a:t>A student no longer requires modified meals outside the Program meal pattern. </a:t>
            </a:r>
          </a:p>
          <a:p>
            <a:pPr marL="0" indent="0" algn="ctr">
              <a:buNone/>
            </a:pPr>
            <a:endParaRPr lang="en-US" dirty="0" smtClean="0"/>
          </a:p>
          <a:p>
            <a:pPr marL="0" indent="0" algn="ctr">
              <a:buNone/>
            </a:pPr>
            <a:r>
              <a:rPr lang="en-US" dirty="0" smtClean="0"/>
              <a:t>Must an SFA obtain an amended medical statement prior to ending the student’s meal modification?</a:t>
            </a:r>
          </a:p>
        </p:txBody>
      </p:sp>
      <p:sp>
        <p:nvSpPr>
          <p:cNvPr id="6" name="TextBox 5"/>
          <p:cNvSpPr txBox="1"/>
          <p:nvPr/>
        </p:nvSpPr>
        <p:spPr>
          <a:xfrm>
            <a:off x="1842144" y="4885434"/>
            <a:ext cx="1539089" cy="553998"/>
          </a:xfrm>
          <a:prstGeom prst="rect">
            <a:avLst/>
          </a:prstGeom>
          <a:noFill/>
        </p:spPr>
        <p:txBody>
          <a:bodyPr wrap="square" rtlCol="0">
            <a:spAutoFit/>
          </a:bodyPr>
          <a:lstStyle/>
          <a:p>
            <a:pPr marL="457200" indent="-457200">
              <a:buFont typeface="Wingdings" panose="05000000000000000000" pitchFamily="2" charset="2"/>
              <a:buChar char="Ø"/>
            </a:pPr>
            <a:r>
              <a:rPr lang="en-US" sz="3000" dirty="0" smtClean="0"/>
              <a:t>Yes</a:t>
            </a:r>
            <a:endParaRPr lang="en-US" sz="3000" dirty="0"/>
          </a:p>
        </p:txBody>
      </p:sp>
      <p:sp>
        <p:nvSpPr>
          <p:cNvPr id="7" name="TextBox 6"/>
          <p:cNvSpPr txBox="1"/>
          <p:nvPr/>
        </p:nvSpPr>
        <p:spPr>
          <a:xfrm>
            <a:off x="5762767" y="4885434"/>
            <a:ext cx="1539089" cy="553998"/>
          </a:xfrm>
          <a:prstGeom prst="rect">
            <a:avLst/>
          </a:prstGeom>
          <a:noFill/>
        </p:spPr>
        <p:txBody>
          <a:bodyPr wrap="square" rtlCol="0">
            <a:spAutoFit/>
          </a:bodyPr>
          <a:lstStyle/>
          <a:p>
            <a:pPr marL="457200" indent="-457200">
              <a:buFont typeface="Wingdings" panose="05000000000000000000" pitchFamily="2" charset="2"/>
              <a:buChar char="Ø"/>
            </a:pPr>
            <a:r>
              <a:rPr lang="en-US" sz="3000" dirty="0" smtClean="0"/>
              <a:t>No</a:t>
            </a:r>
            <a:endParaRPr lang="en-US" sz="3000" dirty="0"/>
          </a:p>
        </p:txBody>
      </p:sp>
      <p:pic>
        <p:nvPicPr>
          <p:cNvPr id="8" name="Picture 7"/>
          <p:cNvPicPr>
            <a:picLocks noChangeAspect="1"/>
          </p:cNvPicPr>
          <p:nvPr/>
        </p:nvPicPr>
        <p:blipFill>
          <a:blip r:embed="rId3"/>
          <a:stretch>
            <a:fillRect/>
          </a:stretch>
        </p:blipFill>
        <p:spPr>
          <a:xfrm>
            <a:off x="3596489" y="4186922"/>
            <a:ext cx="1951022" cy="1951022"/>
          </a:xfrm>
          <a:prstGeom prst="rect">
            <a:avLst/>
          </a:prstGeom>
        </p:spPr>
      </p:pic>
      <p:pic>
        <p:nvPicPr>
          <p:cNvPr id="9" name="Picture 8"/>
          <p:cNvPicPr>
            <a:picLocks noChangeAspect="1"/>
          </p:cNvPicPr>
          <p:nvPr/>
        </p:nvPicPr>
        <p:blipFill>
          <a:blip r:embed="rId4"/>
          <a:stretch>
            <a:fillRect/>
          </a:stretch>
        </p:blipFill>
        <p:spPr>
          <a:xfrm>
            <a:off x="5762767" y="4930056"/>
            <a:ext cx="509376" cy="509376"/>
          </a:xfrm>
          <a:prstGeom prst="rect">
            <a:avLst/>
          </a:prstGeom>
        </p:spPr>
      </p:pic>
    </p:spTree>
    <p:extLst>
      <p:ext uri="{BB962C8B-B14F-4D97-AF65-F5344CB8AC3E}">
        <p14:creationId xmlns:p14="http://schemas.microsoft.com/office/powerpoint/2010/main" val="37716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084" b="-373"/>
          <a:stretch/>
        </p:blipFill>
        <p:spPr>
          <a:xfrm rot="16200000">
            <a:off x="14358" y="-14362"/>
            <a:ext cx="1962152" cy="1990869"/>
          </a:xfrm>
          <a:prstGeom prst="snip2SameRect">
            <a:avLst>
              <a:gd name="adj1" fmla="val 0"/>
              <a:gd name="adj2" fmla="val 0"/>
            </a:avLst>
          </a:prstGeom>
        </p:spPr>
      </p:pic>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t>
            </a:r>
            <a:r>
              <a:rPr lang="en-US" dirty="0" smtClean="0"/>
              <a:t>eal modifications are important for students’ health and safety</a:t>
            </a:r>
          </a:p>
          <a:p>
            <a:endParaRPr lang="en-US" dirty="0" smtClean="0"/>
          </a:p>
          <a:p>
            <a:r>
              <a:rPr lang="en-US" dirty="0" smtClean="0"/>
              <a:t>Federal laws help determine how SFAs accommodate</a:t>
            </a:r>
          </a:p>
          <a:p>
            <a:pPr lvl="1"/>
            <a:r>
              <a:rPr lang="en-US" dirty="0" smtClean="0"/>
              <a:t>“Request for Meal Accommodation”</a:t>
            </a:r>
          </a:p>
          <a:p>
            <a:pPr lvl="1"/>
            <a:r>
              <a:rPr lang="en-US" dirty="0" smtClean="0"/>
              <a:t>“Medical Statement”</a:t>
            </a:r>
          </a:p>
          <a:p>
            <a:endParaRPr lang="en-US" dirty="0" smtClean="0"/>
          </a:p>
          <a:p>
            <a:r>
              <a:rPr lang="en-US" dirty="0" smtClean="0"/>
              <a:t>Many different modifications may be requested</a:t>
            </a:r>
          </a:p>
          <a:p>
            <a:pPr lvl="1"/>
            <a:r>
              <a:rPr lang="en-US" dirty="0" smtClean="0"/>
              <a:t>Each request should be individualized</a:t>
            </a:r>
          </a:p>
          <a:p>
            <a:endParaRPr lang="en-US" dirty="0" smtClean="0"/>
          </a:p>
        </p:txBody>
      </p:sp>
    </p:spTree>
    <p:extLst>
      <p:ext uri="{BB962C8B-B14F-4D97-AF65-F5344CB8AC3E}">
        <p14:creationId xmlns:p14="http://schemas.microsoft.com/office/powerpoint/2010/main" val="22332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SP 59-2016: Policy Memorandum on Modifications to Accommodate Disabilities in the School Meal Programs</a:t>
            </a:r>
          </a:p>
          <a:p>
            <a:pPr lvl="1"/>
            <a:r>
              <a:rPr lang="en-US" sz="2900" dirty="0" smtClean="0">
                <a:hlinkClick r:id="rId3"/>
              </a:rPr>
              <a:t>https</a:t>
            </a:r>
            <a:r>
              <a:rPr lang="en-US" sz="2900" dirty="0">
                <a:hlinkClick r:id="rId3"/>
              </a:rPr>
              <a:t>://</a:t>
            </a:r>
            <a:r>
              <a:rPr lang="en-US" sz="2900" dirty="0" smtClean="0">
                <a:hlinkClick r:id="rId3"/>
              </a:rPr>
              <a:t>fns-prod.azureedge.net/sites/default/files/cn/SP59-2016os.pdf</a:t>
            </a:r>
            <a:endParaRPr lang="en-US" sz="2900" dirty="0" smtClean="0"/>
          </a:p>
          <a:p>
            <a:pPr lvl="1"/>
            <a:endParaRPr lang="en-US" sz="2900" dirty="0"/>
          </a:p>
          <a:p>
            <a:r>
              <a:rPr lang="en-US" b="1" dirty="0" smtClean="0"/>
              <a:t>SP </a:t>
            </a:r>
            <a:r>
              <a:rPr lang="en-US" b="1" dirty="0"/>
              <a:t>26-2017: Accommodating Disabilities in the School Meal Programs: Guidance and Questions and Answers (Q&amp;As)</a:t>
            </a:r>
          </a:p>
          <a:p>
            <a:pPr lvl="1"/>
            <a:r>
              <a:rPr lang="en-US" sz="2900" dirty="0" smtClean="0">
                <a:hlinkClick r:id="rId4"/>
              </a:rPr>
              <a:t>https</a:t>
            </a:r>
            <a:r>
              <a:rPr lang="en-US" sz="2900" dirty="0">
                <a:hlinkClick r:id="rId4"/>
              </a:rPr>
              <a:t>://</a:t>
            </a:r>
            <a:r>
              <a:rPr lang="en-US" sz="2900" dirty="0" smtClean="0">
                <a:hlinkClick r:id="rId4"/>
              </a:rPr>
              <a:t>fns-prod.azureedge.net/sites/default/files/cn/SP26-2017os.pdf</a:t>
            </a:r>
            <a:r>
              <a:rPr lang="en-US" sz="2900" dirty="0" smtClean="0"/>
              <a:t> </a:t>
            </a:r>
          </a:p>
          <a:p>
            <a:pPr lvl="1"/>
            <a:endParaRPr lang="en-US" sz="2900" dirty="0" smtClean="0"/>
          </a:p>
          <a:p>
            <a:r>
              <a:rPr lang="en-US" b="1" dirty="0" smtClean="0"/>
              <a:t>Accommodating Children with Disabilities in the School </a:t>
            </a:r>
            <a:r>
              <a:rPr lang="en-US" b="1" dirty="0"/>
              <a:t>Meal Programs: </a:t>
            </a:r>
            <a:r>
              <a:rPr lang="en-US" b="1" dirty="0" smtClean="0"/>
              <a:t>Guidance for School Food Service Professionals</a:t>
            </a:r>
          </a:p>
          <a:p>
            <a:pPr lvl="1"/>
            <a:r>
              <a:rPr lang="en-US" dirty="0" smtClean="0">
                <a:hlinkClick r:id="rId5"/>
              </a:rPr>
              <a:t>https</a:t>
            </a:r>
            <a:r>
              <a:rPr lang="en-US" dirty="0">
                <a:hlinkClick r:id="rId5"/>
              </a:rPr>
              <a:t>://</a:t>
            </a:r>
            <a:r>
              <a:rPr lang="en-US" dirty="0" smtClean="0">
                <a:hlinkClick r:id="rId5"/>
              </a:rPr>
              <a:t>fns-prod.azureedge.net/sites/default/files/cn/SP40-2017a1.pdf</a:t>
            </a:r>
            <a:endParaRPr lang="en-US" dirty="0" smtClean="0"/>
          </a:p>
          <a:p>
            <a:pPr lvl="1"/>
            <a:r>
              <a:rPr lang="en-US" dirty="0" smtClean="0"/>
              <a:t>Links for additional resources can be found at the end of this guidance manual. </a:t>
            </a:r>
          </a:p>
          <a:p>
            <a:r>
              <a:rPr lang="en-US" dirty="0" smtClean="0"/>
              <a:t>All images in this presentation can be found on </a:t>
            </a:r>
            <a:r>
              <a:rPr lang="en-US" dirty="0" err="1" smtClean="0"/>
              <a:t>Pickit</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2999469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Would you like more training?</a:t>
            </a:r>
          </a:p>
          <a:p>
            <a:endParaRPr lang="en-US" dirty="0" smtClean="0"/>
          </a:p>
          <a:p>
            <a:pPr lvl="1"/>
            <a:r>
              <a:rPr lang="en-US" dirty="0" smtClean="0"/>
              <a:t>Check out Moodle!</a:t>
            </a:r>
          </a:p>
          <a:p>
            <a:pPr lvl="2"/>
            <a:r>
              <a:rPr lang="en-US" dirty="0">
                <a:hlinkClick r:id="rId3"/>
              </a:rPr>
              <a:t>https://</a:t>
            </a:r>
            <a:r>
              <a:rPr lang="en-US" dirty="0" smtClean="0">
                <a:hlinkClick r:id="rId3"/>
              </a:rPr>
              <a:t>moodle.education.ne.gov/course/index.php?categoryid=15</a:t>
            </a:r>
            <a:endParaRPr lang="en-US" dirty="0" smtClean="0"/>
          </a:p>
          <a:p>
            <a:pPr marL="914400" lvl="2" indent="0">
              <a:buNone/>
            </a:pPr>
            <a:endParaRPr lang="en-US" dirty="0">
              <a:solidFill>
                <a:srgbClr val="FF0000"/>
              </a:solidFill>
            </a:endParaRPr>
          </a:p>
          <a:p>
            <a:pPr lvl="2"/>
            <a:r>
              <a:rPr lang="en-US" dirty="0"/>
              <a:t>Thanks Team Nutrition!</a:t>
            </a:r>
          </a:p>
        </p:txBody>
      </p:sp>
    </p:spTree>
    <p:extLst>
      <p:ext uri="{BB962C8B-B14F-4D97-AF65-F5344CB8AC3E}">
        <p14:creationId xmlns:p14="http://schemas.microsoft.com/office/powerpoint/2010/main" val="1358331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Questions?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Call Nutrition Services</a:t>
            </a:r>
          </a:p>
          <a:p>
            <a:pPr lvl="1"/>
            <a:r>
              <a:rPr lang="en-US" dirty="0" smtClean="0">
                <a:solidFill>
                  <a:srgbClr val="FFFFFF"/>
                </a:solidFill>
              </a:rPr>
              <a:t>Direct line: 402-471-2488</a:t>
            </a:r>
          </a:p>
          <a:p>
            <a:pPr lvl="1"/>
            <a:r>
              <a:rPr lang="en-US" dirty="0" smtClean="0">
                <a:solidFill>
                  <a:srgbClr val="FFFFFF"/>
                </a:solidFill>
              </a:rPr>
              <a:t>Toll Free (Nebraska): 800-731-2233</a:t>
            </a:r>
          </a:p>
          <a:p>
            <a:pPr lvl="1"/>
            <a:endParaRPr lang="en-US" dirty="0" smtClean="0">
              <a:solidFill>
                <a:srgbClr val="FFFFFF"/>
              </a:solidFill>
            </a:endParaRPr>
          </a:p>
          <a:p>
            <a:r>
              <a:rPr lang="en-US" dirty="0" smtClean="0">
                <a:solidFill>
                  <a:srgbClr val="FFFFFF"/>
                </a:solidFill>
              </a:rPr>
              <a:t>Visit Nutrition Services webpage</a:t>
            </a:r>
          </a:p>
          <a:p>
            <a:pPr lvl="1"/>
            <a:r>
              <a:rPr lang="en-US" dirty="0" smtClean="0">
                <a:solidFill>
                  <a:srgbClr val="FFFFFF"/>
                </a:solidFill>
              </a:rPr>
              <a:t>https</a:t>
            </a:r>
            <a:r>
              <a:rPr lang="en-US" dirty="0">
                <a:solidFill>
                  <a:srgbClr val="FFFFFF"/>
                </a:solidFill>
              </a:rPr>
              <a:t>://www.education.ne.gov/ns/forms-resources/national-school-lunch-program/special-diets/</a:t>
            </a:r>
          </a:p>
        </p:txBody>
      </p:sp>
    </p:spTree>
    <p:extLst>
      <p:ext uri="{BB962C8B-B14F-4D97-AF65-F5344CB8AC3E}">
        <p14:creationId xmlns:p14="http://schemas.microsoft.com/office/powerpoint/2010/main" val="3118435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 </a:t>
            </a:r>
            <a:r>
              <a:rPr lang="en-US" dirty="0"/>
              <a:t>Sheet </a:t>
            </a:r>
            <a:r>
              <a:rPr lang="en-US" dirty="0" smtClean="0"/>
              <a:t>- Coming </a:t>
            </a:r>
            <a:r>
              <a:rPr lang="en-US" dirty="0"/>
              <a:t>Soon</a:t>
            </a:r>
            <a:r>
              <a:rPr lang="en-US" dirty="0" smtClean="0"/>
              <a:t>!</a:t>
            </a:r>
            <a:endParaRPr lang="en-US" dirty="0"/>
          </a:p>
        </p:txBody>
      </p:sp>
      <p:pic>
        <p:nvPicPr>
          <p:cNvPr id="5" name="Picture 4"/>
          <p:cNvPicPr>
            <a:picLocks noChangeAspect="1"/>
          </p:cNvPicPr>
          <p:nvPr/>
        </p:nvPicPr>
        <p:blipFill>
          <a:blip r:embed="rId3"/>
          <a:stretch>
            <a:fillRect/>
          </a:stretch>
        </p:blipFill>
        <p:spPr>
          <a:xfrm>
            <a:off x="2133600" y="1417638"/>
            <a:ext cx="4876800" cy="4876800"/>
          </a:xfrm>
          <a:prstGeom prst="rect">
            <a:avLst/>
          </a:prstGeom>
        </p:spPr>
      </p:pic>
    </p:spTree>
    <p:extLst>
      <p:ext uri="{BB962C8B-B14F-4D97-AF65-F5344CB8AC3E}">
        <p14:creationId xmlns:p14="http://schemas.microsoft.com/office/powerpoint/2010/main" val="895009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Policies &amp; Memos</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SP 59-2016: </a:t>
            </a:r>
          </a:p>
          <a:p>
            <a:pPr marL="0" indent="0">
              <a:buNone/>
            </a:pPr>
            <a:r>
              <a:rPr lang="en-US" i="1" dirty="0" smtClean="0"/>
              <a:t>Policy Memorandum on Modifications to Accommodate Disabilities in the School Meal Programs</a:t>
            </a:r>
            <a:endParaRPr lang="en-US" dirty="0"/>
          </a:p>
        </p:txBody>
      </p:sp>
      <p:pic>
        <p:nvPicPr>
          <p:cNvPr id="4" name="Picture 3"/>
          <p:cNvPicPr>
            <a:picLocks noChangeAspect="1"/>
          </p:cNvPicPr>
          <p:nvPr/>
        </p:nvPicPr>
        <p:blipFill>
          <a:blip r:embed="rId3"/>
          <a:stretch>
            <a:fillRect/>
          </a:stretch>
        </p:blipFill>
        <p:spPr>
          <a:xfrm>
            <a:off x="3082138" y="3874882"/>
            <a:ext cx="2983117" cy="2983117"/>
          </a:xfrm>
          <a:prstGeom prst="rect">
            <a:avLst/>
          </a:prstGeom>
        </p:spPr>
      </p:pic>
    </p:spTree>
    <p:extLst>
      <p:ext uri="{BB962C8B-B14F-4D97-AF65-F5344CB8AC3E}">
        <p14:creationId xmlns:p14="http://schemas.microsoft.com/office/powerpoint/2010/main" val="1785743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Policies &amp; Memos</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SP 26-2017: </a:t>
            </a:r>
          </a:p>
          <a:p>
            <a:pPr marL="0" indent="0">
              <a:buNone/>
            </a:pPr>
            <a:r>
              <a:rPr lang="en-US" i="1" dirty="0" smtClean="0"/>
              <a:t>Accommodating Disabilities in the School Meal Programs: Guidance and Questions and Answers (Q&amp;As)</a:t>
            </a:r>
            <a:endParaRPr lang="en-US" dirty="0"/>
          </a:p>
        </p:txBody>
      </p:sp>
      <p:pic>
        <p:nvPicPr>
          <p:cNvPr id="5" name="Picture 4"/>
          <p:cNvPicPr>
            <a:picLocks noChangeAspect="1"/>
          </p:cNvPicPr>
          <p:nvPr/>
        </p:nvPicPr>
        <p:blipFill>
          <a:blip r:embed="rId3"/>
          <a:stretch>
            <a:fillRect/>
          </a:stretch>
        </p:blipFill>
        <p:spPr>
          <a:xfrm>
            <a:off x="3082138" y="3874882"/>
            <a:ext cx="2983117" cy="2983117"/>
          </a:xfrm>
          <a:prstGeom prst="rect">
            <a:avLst/>
          </a:prstGeom>
        </p:spPr>
      </p:pic>
    </p:spTree>
    <p:extLst>
      <p:ext uri="{BB962C8B-B14F-4D97-AF65-F5344CB8AC3E}">
        <p14:creationId xmlns:p14="http://schemas.microsoft.com/office/powerpoint/2010/main" val="152736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Policies &amp; Memos</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Accommodating </a:t>
            </a:r>
            <a:r>
              <a:rPr lang="en-US" b="1" i="1" dirty="0"/>
              <a:t>Children with Disabilities in the School Meal Programs: </a:t>
            </a:r>
            <a:r>
              <a:rPr lang="en-US" i="1" dirty="0"/>
              <a:t>Guidance for School Food Service Professionals </a:t>
            </a:r>
            <a:r>
              <a:rPr lang="en-US" dirty="0"/>
              <a:t>(July 25, 2017)</a:t>
            </a:r>
          </a:p>
        </p:txBody>
      </p:sp>
      <p:pic>
        <p:nvPicPr>
          <p:cNvPr id="6" name="Picture 5"/>
          <p:cNvPicPr>
            <a:picLocks noChangeAspect="1"/>
          </p:cNvPicPr>
          <p:nvPr/>
        </p:nvPicPr>
        <p:blipFill>
          <a:blip r:embed="rId3"/>
          <a:stretch>
            <a:fillRect/>
          </a:stretch>
        </p:blipFill>
        <p:spPr>
          <a:xfrm>
            <a:off x="3082138" y="3874882"/>
            <a:ext cx="2983117" cy="2983117"/>
          </a:xfrm>
          <a:prstGeom prst="rect">
            <a:avLst/>
          </a:prstGeom>
        </p:spPr>
      </p:pic>
    </p:spTree>
    <p:extLst>
      <p:ext uri="{BB962C8B-B14F-4D97-AF65-F5344CB8AC3E}">
        <p14:creationId xmlns:p14="http://schemas.microsoft.com/office/powerpoint/2010/main" val="278637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Updates</a:t>
            </a:r>
            <a:endParaRPr lang="en-US" dirty="0"/>
          </a:p>
        </p:txBody>
      </p:sp>
      <p:sp>
        <p:nvSpPr>
          <p:cNvPr id="3" name="Content Placeholder 2"/>
          <p:cNvSpPr>
            <a:spLocks noGrp="1"/>
          </p:cNvSpPr>
          <p:nvPr>
            <p:ph idx="1"/>
          </p:nvPr>
        </p:nvSpPr>
        <p:spPr/>
        <p:txBody>
          <a:bodyPr/>
          <a:lstStyle/>
          <a:p>
            <a:r>
              <a:rPr lang="en-US" dirty="0" smtClean="0"/>
              <a:t>SFAs to notify families of the process for requesting meal modifications</a:t>
            </a:r>
          </a:p>
          <a:p>
            <a:endParaRPr lang="en-US" dirty="0" smtClean="0"/>
          </a:p>
          <a:p>
            <a:r>
              <a:rPr lang="en-US" dirty="0" smtClean="0"/>
              <a:t>Expanded definition of disability</a:t>
            </a:r>
          </a:p>
          <a:p>
            <a:pPr lvl="1"/>
            <a:r>
              <a:rPr lang="en-US" dirty="0" smtClean="0"/>
              <a:t>Impairments no longer have to be “life-threatening”</a:t>
            </a:r>
          </a:p>
        </p:txBody>
      </p:sp>
      <p:pic>
        <p:nvPicPr>
          <p:cNvPr id="5" name="Picture 4"/>
          <p:cNvPicPr>
            <a:picLocks noChangeAspect="1"/>
          </p:cNvPicPr>
          <p:nvPr/>
        </p:nvPicPr>
        <p:blipFill>
          <a:blip r:embed="rId3"/>
          <a:stretch>
            <a:fillRect/>
          </a:stretch>
        </p:blipFill>
        <p:spPr>
          <a:xfrm>
            <a:off x="3067225" y="4617267"/>
            <a:ext cx="3009550" cy="20053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9551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4104" b="60490" l="1020" r="97449">
                        <a14:foregroundMark x1="3367" y1="51914" x2="3571" y2="51914"/>
                        <a14:foregroundMark x1="7551" y1="51914" x2="8367" y2="52067"/>
                        <a14:foregroundMark x1="12449" y1="51608" x2="12857" y2="51455"/>
                        <a14:foregroundMark x1="17143" y1="51914" x2="17755" y2="52374"/>
                        <a14:foregroundMark x1="13469" y1="52067" x2="13673" y2="52374"/>
                        <a14:foregroundMark x1="22041" y1="52527" x2="22449" y2="53139"/>
                        <a14:foregroundMark x1="28061" y1="52986" x2="28163" y2="53446"/>
                        <a14:foregroundMark x1="32551" y1="52527" x2="32551" y2="52374"/>
                        <a14:foregroundMark x1="37449" y1="52374" x2="37347" y2="52221"/>
                        <a14:foregroundMark x1="42551" y1="52221" x2="42755" y2="52680"/>
                        <a14:foregroundMark x1="46939" y1="52374" x2="47041" y2="52374"/>
                        <a14:foregroundMark x1="51429" y1="52067" x2="51633" y2="52067"/>
                        <a14:foregroundMark x1="56429" y1="51914" x2="56633" y2="51914"/>
                        <a14:foregroundMark x1="61633" y1="51914" x2="61531" y2="51914"/>
                        <a14:foregroundMark x1="66429" y1="51608" x2="66327" y2="51608"/>
                        <a14:foregroundMark x1="71531" y1="51608" x2="71735" y2="51761"/>
                        <a14:foregroundMark x1="76327" y1="52833" x2="76327" y2="52833"/>
                        <a14:foregroundMark x1="81224" y1="52986" x2="81224" y2="52986"/>
                        <a14:foregroundMark x1="86531" y1="52833" x2="86531" y2="52833"/>
                        <a14:foregroundMark x1="84592" y1="51608" x2="84286" y2="51608"/>
                        <a14:foregroundMark x1="84796" y1="55896" x2="85408" y2="55896"/>
                        <a14:foregroundMark x1="90510" y1="52680" x2="90510" y2="52680"/>
                        <a14:foregroundMark x1="93673" y1="52221" x2="93673" y2="52221"/>
                        <a14:foregroundMark x1="93061" y1="53139" x2="93061" y2="53599"/>
                      </a14:backgroundRemoval>
                    </a14:imgEffect>
                  </a14:imgLayer>
                </a14:imgProps>
              </a:ext>
            </a:extLst>
          </a:blip>
          <a:srcRect t="43190" b="38236"/>
          <a:stretch/>
        </p:blipFill>
        <p:spPr>
          <a:xfrm>
            <a:off x="0" y="5893806"/>
            <a:ext cx="9144000" cy="1131683"/>
          </a:xfrm>
          <a:prstGeom prst="rect">
            <a:avLst/>
          </a:prstGeom>
        </p:spPr>
      </p:pic>
      <p:sp>
        <p:nvSpPr>
          <p:cNvPr id="2" name="Title 1"/>
          <p:cNvSpPr>
            <a:spLocks noGrp="1"/>
          </p:cNvSpPr>
          <p:nvPr>
            <p:ph type="title"/>
          </p:nvPr>
        </p:nvSpPr>
        <p:spPr/>
        <p:txBody>
          <a:bodyPr/>
          <a:lstStyle/>
          <a:p>
            <a:r>
              <a:rPr lang="en-US" dirty="0" smtClean="0"/>
              <a:t>Common Terminology</a:t>
            </a:r>
            <a:endParaRPr lang="en-US" dirty="0"/>
          </a:p>
        </p:txBody>
      </p:sp>
      <p:sp>
        <p:nvSpPr>
          <p:cNvPr id="3" name="Content Placeholder 2"/>
          <p:cNvSpPr>
            <a:spLocks noGrp="1"/>
          </p:cNvSpPr>
          <p:nvPr>
            <p:ph idx="1"/>
          </p:nvPr>
        </p:nvSpPr>
        <p:spPr/>
        <p:txBody>
          <a:bodyPr/>
          <a:lstStyle/>
          <a:p>
            <a:r>
              <a:rPr lang="en-US" dirty="0" smtClean="0"/>
              <a:t>Disability</a:t>
            </a:r>
          </a:p>
          <a:p>
            <a:r>
              <a:rPr lang="en-US" dirty="0" smtClean="0"/>
              <a:t>Food Intolerance</a:t>
            </a:r>
          </a:p>
          <a:p>
            <a:r>
              <a:rPr lang="en-US" dirty="0" smtClean="0"/>
              <a:t>Food Allergy</a:t>
            </a:r>
          </a:p>
          <a:p>
            <a:r>
              <a:rPr lang="en-US" dirty="0" smtClean="0"/>
              <a:t>Celiac Disease</a:t>
            </a:r>
          </a:p>
          <a:p>
            <a:r>
              <a:rPr lang="en-US" dirty="0" smtClean="0"/>
              <a:t>State Licensed Health Care Professional</a:t>
            </a:r>
            <a:endParaRPr lang="en-US" dirty="0"/>
          </a:p>
        </p:txBody>
      </p:sp>
    </p:spTree>
    <p:extLst>
      <p:ext uri="{BB962C8B-B14F-4D97-AF65-F5344CB8AC3E}">
        <p14:creationId xmlns:p14="http://schemas.microsoft.com/office/powerpoint/2010/main" val="242078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9914F1C-B94B-4CF5-89EC-C3C1B1C40B62}">
  <we:reference id="wa104381155" version="1.0.0.0" store="en-US" storeType="OMEX"/>
  <we:alternateReferences>
    <we:reference id="WA104381155" version="1.0.0.0" store="WA10438115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5A6BBB5-D581-4E71-92AD-E2BE0264DF40}">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22998</TotalTime>
  <Words>6743</Words>
  <Application>Microsoft Office PowerPoint</Application>
  <PresentationFormat>On-screen Show (4:3)</PresentationFormat>
  <Paragraphs>512</Paragraphs>
  <Slides>45</Slides>
  <Notes>45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Century Gothic</vt:lpstr>
      <vt:lpstr>Wingdings</vt:lpstr>
      <vt:lpstr>Office Theme</vt:lpstr>
      <vt:lpstr>Acrobat Document</vt:lpstr>
      <vt:lpstr>Meal Modifications in School Meal Programs</vt:lpstr>
      <vt:lpstr>Brittany Spieker  MS, RD, LMNT</vt:lpstr>
      <vt:lpstr>Objectives</vt:lpstr>
      <vt:lpstr>Why Meal Modifications?</vt:lpstr>
      <vt:lpstr>USDA Policies &amp; Memos</vt:lpstr>
      <vt:lpstr>USDA Policies &amp; Memos</vt:lpstr>
      <vt:lpstr>USDA Policies &amp; Memos</vt:lpstr>
      <vt:lpstr>Important Updates</vt:lpstr>
      <vt:lpstr>Common Terminology</vt:lpstr>
      <vt:lpstr>Disability</vt:lpstr>
      <vt:lpstr>Disability</vt:lpstr>
      <vt:lpstr>Food Intolerance</vt:lpstr>
      <vt:lpstr>Food Allergy</vt:lpstr>
      <vt:lpstr>Food Allergy</vt:lpstr>
      <vt:lpstr>Food Allergy</vt:lpstr>
      <vt:lpstr>Food Allergy</vt:lpstr>
      <vt:lpstr>Celiac Disease</vt:lpstr>
      <vt:lpstr>State Licensed  Health Care Professional </vt:lpstr>
      <vt:lpstr>Meal Modification Forms</vt:lpstr>
      <vt:lpstr>Request for Meal Accommodation</vt:lpstr>
      <vt:lpstr>Request for Meal Accommodation</vt:lpstr>
      <vt:lpstr>Medical Statement</vt:lpstr>
      <vt:lpstr>Medical Statement</vt:lpstr>
      <vt:lpstr>PowerPoint Presentation</vt:lpstr>
      <vt:lpstr>DO NOT DELAY</vt:lpstr>
      <vt:lpstr>Download Forms</vt:lpstr>
      <vt:lpstr>Record Retention</vt:lpstr>
      <vt:lpstr>Meal Reimbursement</vt:lpstr>
      <vt:lpstr>Offer Versus Serve</vt:lpstr>
      <vt:lpstr>Situational Requests</vt:lpstr>
      <vt:lpstr>Peanut Allergies</vt:lpstr>
      <vt:lpstr>Portion Sizes</vt:lpstr>
      <vt:lpstr>Brand Name</vt:lpstr>
      <vt:lpstr>Preferences</vt:lpstr>
      <vt:lpstr>Milk</vt:lpstr>
      <vt:lpstr>Milk</vt:lpstr>
      <vt:lpstr>PowerPoint Presentation</vt:lpstr>
      <vt:lpstr>Example #1</vt:lpstr>
      <vt:lpstr>Example #2</vt:lpstr>
      <vt:lpstr>Example #3</vt:lpstr>
      <vt:lpstr>Wrapping Up</vt:lpstr>
      <vt:lpstr>Resources</vt:lpstr>
      <vt:lpstr>Resources </vt:lpstr>
      <vt:lpstr>Questions?</vt:lpstr>
      <vt:lpstr>FAQ Sheet - 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Bieber</dc:creator>
  <cp:lastModifiedBy>Spieker, Brittany</cp:lastModifiedBy>
  <cp:revision>274</cp:revision>
  <cp:lastPrinted>2018-02-05T14:53:47Z</cp:lastPrinted>
  <dcterms:created xsi:type="dcterms:W3CDTF">2015-03-03T20:12:18Z</dcterms:created>
  <dcterms:modified xsi:type="dcterms:W3CDTF">2018-02-05T20:55:18Z</dcterms:modified>
</cp:coreProperties>
</file>