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8" r:id="rId3"/>
    <p:sldId id="265" r:id="rId4"/>
    <p:sldId id="280" r:id="rId5"/>
    <p:sldId id="271" r:id="rId6"/>
    <p:sldId id="272" r:id="rId7"/>
    <p:sldId id="273" r:id="rId8"/>
    <p:sldId id="281" r:id="rId9"/>
    <p:sldId id="274" r:id="rId10"/>
    <p:sldId id="276" r:id="rId11"/>
    <p:sldId id="282" r:id="rId12"/>
    <p:sldId id="277" r:id="rId13"/>
    <p:sldId id="278" r:id="rId14"/>
    <p:sldId id="269" r:id="rId15"/>
    <p:sldId id="259" r:id="rId16"/>
    <p:sldId id="257" r:id="rId17"/>
    <p:sldId id="284" r:id="rId18"/>
    <p:sldId id="270" r:id="rId1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6" autoAdjust="0"/>
    <p:restoredTop sz="94660"/>
  </p:normalViewPr>
  <p:slideViewPr>
    <p:cSldViewPr>
      <p:cViewPr varScale="1">
        <p:scale>
          <a:sx n="67" d="100"/>
          <a:sy n="67" d="100"/>
        </p:scale>
        <p:origin x="135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FE009661-06E4-40B0-B073-6648DF5F3470}" type="datetimeFigureOut">
              <a:rPr lang="en-US" smtClean="0"/>
              <a:t>6/12/2017</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CBD1FDEA-E628-4308-81E9-0BE24ACD7FBC}" type="slidenum">
              <a:rPr lang="en-US" smtClean="0"/>
              <a:t>‹#›</a:t>
            </a:fld>
            <a:endParaRPr lang="en-US"/>
          </a:p>
        </p:txBody>
      </p:sp>
    </p:spTree>
    <p:extLst>
      <p:ext uri="{BB962C8B-B14F-4D97-AF65-F5344CB8AC3E}">
        <p14:creationId xmlns:p14="http://schemas.microsoft.com/office/powerpoint/2010/main" val="1081251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93AE2AE6-9F87-4F23-A950-CA7FCD3CA22C}" type="datetimeFigureOut">
              <a:rPr lang="en-US" smtClean="0"/>
              <a:t>6/12/2017</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48D4A5C-BB99-4EAC-B431-6B8F64D234E4}" type="slidenum">
              <a:rPr lang="en-US" smtClean="0"/>
              <a:t>‹#›</a:t>
            </a:fld>
            <a:endParaRPr lang="en-US"/>
          </a:p>
        </p:txBody>
      </p:sp>
    </p:spTree>
    <p:extLst>
      <p:ext uri="{BB962C8B-B14F-4D97-AF65-F5344CB8AC3E}">
        <p14:creationId xmlns:p14="http://schemas.microsoft.com/office/powerpoint/2010/main" val="519363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a:t>
            </a:fld>
            <a:endParaRPr lang="en-US"/>
          </a:p>
        </p:txBody>
      </p:sp>
    </p:spTree>
    <p:extLst>
      <p:ext uri="{BB962C8B-B14F-4D97-AF65-F5344CB8AC3E}">
        <p14:creationId xmlns:p14="http://schemas.microsoft.com/office/powerpoint/2010/main" val="346207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10</a:t>
            </a:fld>
            <a:endParaRPr lang="en-US"/>
          </a:p>
        </p:txBody>
      </p:sp>
    </p:spTree>
    <p:extLst>
      <p:ext uri="{BB962C8B-B14F-4D97-AF65-F5344CB8AC3E}">
        <p14:creationId xmlns:p14="http://schemas.microsoft.com/office/powerpoint/2010/main" val="3866384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11</a:t>
            </a:fld>
            <a:endParaRPr lang="en-US"/>
          </a:p>
        </p:txBody>
      </p:sp>
    </p:spTree>
    <p:extLst>
      <p:ext uri="{BB962C8B-B14F-4D97-AF65-F5344CB8AC3E}">
        <p14:creationId xmlns:p14="http://schemas.microsoft.com/office/powerpoint/2010/main" val="1817881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12</a:t>
            </a:fld>
            <a:endParaRPr lang="en-US"/>
          </a:p>
        </p:txBody>
      </p:sp>
    </p:spTree>
    <p:extLst>
      <p:ext uri="{BB962C8B-B14F-4D97-AF65-F5344CB8AC3E}">
        <p14:creationId xmlns:p14="http://schemas.microsoft.com/office/powerpoint/2010/main" val="1999370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13</a:t>
            </a:fld>
            <a:endParaRPr lang="en-US"/>
          </a:p>
        </p:txBody>
      </p:sp>
    </p:spTree>
    <p:extLst>
      <p:ext uri="{BB962C8B-B14F-4D97-AF65-F5344CB8AC3E}">
        <p14:creationId xmlns:p14="http://schemas.microsoft.com/office/powerpoint/2010/main" val="2054891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14</a:t>
            </a:fld>
            <a:endParaRPr lang="en-US"/>
          </a:p>
        </p:txBody>
      </p:sp>
    </p:spTree>
    <p:extLst>
      <p:ext uri="{BB962C8B-B14F-4D97-AF65-F5344CB8AC3E}">
        <p14:creationId xmlns:p14="http://schemas.microsoft.com/office/powerpoint/2010/main" val="440999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15</a:t>
            </a:fld>
            <a:endParaRPr lang="en-US"/>
          </a:p>
        </p:txBody>
      </p:sp>
    </p:spTree>
    <p:extLst>
      <p:ext uri="{BB962C8B-B14F-4D97-AF65-F5344CB8AC3E}">
        <p14:creationId xmlns:p14="http://schemas.microsoft.com/office/powerpoint/2010/main" val="2123289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16</a:t>
            </a:fld>
            <a:endParaRPr lang="en-US"/>
          </a:p>
        </p:txBody>
      </p:sp>
    </p:spTree>
    <p:extLst>
      <p:ext uri="{BB962C8B-B14F-4D97-AF65-F5344CB8AC3E}">
        <p14:creationId xmlns:p14="http://schemas.microsoft.com/office/powerpoint/2010/main" val="3963027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17</a:t>
            </a:fld>
            <a:endParaRPr lang="en-US"/>
          </a:p>
        </p:txBody>
      </p:sp>
    </p:spTree>
    <p:extLst>
      <p:ext uri="{BB962C8B-B14F-4D97-AF65-F5344CB8AC3E}">
        <p14:creationId xmlns:p14="http://schemas.microsoft.com/office/powerpoint/2010/main" val="1612273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18</a:t>
            </a:fld>
            <a:endParaRPr lang="en-US"/>
          </a:p>
        </p:txBody>
      </p:sp>
    </p:spTree>
    <p:extLst>
      <p:ext uri="{BB962C8B-B14F-4D97-AF65-F5344CB8AC3E}">
        <p14:creationId xmlns:p14="http://schemas.microsoft.com/office/powerpoint/2010/main" val="8974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2</a:t>
            </a:fld>
            <a:endParaRPr lang="en-US"/>
          </a:p>
        </p:txBody>
      </p:sp>
    </p:spTree>
    <p:extLst>
      <p:ext uri="{BB962C8B-B14F-4D97-AF65-F5344CB8AC3E}">
        <p14:creationId xmlns:p14="http://schemas.microsoft.com/office/powerpoint/2010/main" val="1535080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3</a:t>
            </a:fld>
            <a:endParaRPr lang="en-US"/>
          </a:p>
        </p:txBody>
      </p:sp>
    </p:spTree>
    <p:extLst>
      <p:ext uri="{BB962C8B-B14F-4D97-AF65-F5344CB8AC3E}">
        <p14:creationId xmlns:p14="http://schemas.microsoft.com/office/powerpoint/2010/main" val="3379476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4</a:t>
            </a:fld>
            <a:endParaRPr lang="en-US"/>
          </a:p>
        </p:txBody>
      </p:sp>
    </p:spTree>
    <p:extLst>
      <p:ext uri="{BB962C8B-B14F-4D97-AF65-F5344CB8AC3E}">
        <p14:creationId xmlns:p14="http://schemas.microsoft.com/office/powerpoint/2010/main" val="2730327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5</a:t>
            </a:fld>
            <a:endParaRPr lang="en-US"/>
          </a:p>
        </p:txBody>
      </p:sp>
    </p:spTree>
    <p:extLst>
      <p:ext uri="{BB962C8B-B14F-4D97-AF65-F5344CB8AC3E}">
        <p14:creationId xmlns:p14="http://schemas.microsoft.com/office/powerpoint/2010/main" val="4231744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6</a:t>
            </a:fld>
            <a:endParaRPr lang="en-US"/>
          </a:p>
        </p:txBody>
      </p:sp>
    </p:spTree>
    <p:extLst>
      <p:ext uri="{BB962C8B-B14F-4D97-AF65-F5344CB8AC3E}">
        <p14:creationId xmlns:p14="http://schemas.microsoft.com/office/powerpoint/2010/main" val="352016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7</a:t>
            </a:fld>
            <a:endParaRPr lang="en-US"/>
          </a:p>
        </p:txBody>
      </p:sp>
    </p:spTree>
    <p:extLst>
      <p:ext uri="{BB962C8B-B14F-4D97-AF65-F5344CB8AC3E}">
        <p14:creationId xmlns:p14="http://schemas.microsoft.com/office/powerpoint/2010/main" val="58471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8</a:t>
            </a:fld>
            <a:endParaRPr lang="en-US"/>
          </a:p>
        </p:txBody>
      </p:sp>
    </p:spTree>
    <p:extLst>
      <p:ext uri="{BB962C8B-B14F-4D97-AF65-F5344CB8AC3E}">
        <p14:creationId xmlns:p14="http://schemas.microsoft.com/office/powerpoint/2010/main" val="1714938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D4A5C-BB99-4EAC-B431-6B8F64D234E4}" type="slidenum">
              <a:rPr lang="en-US" smtClean="0"/>
              <a:t>9</a:t>
            </a:fld>
            <a:endParaRPr lang="en-US"/>
          </a:p>
        </p:txBody>
      </p:sp>
    </p:spTree>
    <p:extLst>
      <p:ext uri="{BB962C8B-B14F-4D97-AF65-F5344CB8AC3E}">
        <p14:creationId xmlns:p14="http://schemas.microsoft.com/office/powerpoint/2010/main" val="1327963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77653E-5809-4746-9CAA-7305F4580592}"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194932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E39702-9EF1-4767-A951-B6E7D050F212}"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229625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0FB7A0-BF06-483F-822A-6D21BB83E133}"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60598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37986D-6A15-4FFE-BB7E-1135D21BAABB}"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3450539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B818C8-A6B1-44B9-AC8A-061C7190954D}"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3527453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3C5A37-5479-4DDA-A42D-6E41778F7FB7}" type="datetime1">
              <a:rPr lang="en-US" smtClean="0"/>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1522209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46573F-EA4E-4D1A-B447-EA745F6F3F92}" type="datetime1">
              <a:rPr lang="en-US" smtClean="0"/>
              <a:t>6/12/2017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4293872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0EC9C8-8428-488C-BD81-A597ED98DAB4}" type="datetime1">
              <a:rPr lang="en-US" smtClean="0"/>
              <a:t>6/12/2017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11937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1B079-49DA-4337-8323-4A4155D444BE}" type="datetime1">
              <a:rPr lang="en-US" smtClean="0"/>
              <a:t>6/12/2017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255063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B3C7C2-2714-4337-9E68-AAF933BFBFAA}" type="datetime1">
              <a:rPr lang="en-US" smtClean="0"/>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213548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8C6B66-53F4-4247-B49F-366F32800664}" type="datetime1">
              <a:rPr lang="en-US" smtClean="0"/>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DF1D4-A5BB-4593-B330-3FB63F89F19F}" type="slidenum">
              <a:rPr lang="en-US" smtClean="0"/>
              <a:t>‹#›</a:t>
            </a:fld>
            <a:endParaRPr lang="en-US" dirty="0"/>
          </a:p>
        </p:txBody>
      </p:sp>
    </p:spTree>
    <p:extLst>
      <p:ext uri="{BB962C8B-B14F-4D97-AF65-F5344CB8AC3E}">
        <p14:creationId xmlns:p14="http://schemas.microsoft.com/office/powerpoint/2010/main" val="140618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4E12D-99C4-42A5-B8AD-7FDA64BD003E}" type="datetime1">
              <a:rPr lang="en-US" smtClean="0"/>
              <a:t>6/12/2017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DF1D4-A5BB-4593-B330-3FB63F89F19F}" type="slidenum">
              <a:rPr lang="en-US" smtClean="0"/>
              <a:t>‹#›</a:t>
            </a:fld>
            <a:endParaRPr lang="en-US" dirty="0"/>
          </a:p>
        </p:txBody>
      </p:sp>
    </p:spTree>
    <p:extLst>
      <p:ext uri="{BB962C8B-B14F-4D97-AF65-F5344CB8AC3E}">
        <p14:creationId xmlns:p14="http://schemas.microsoft.com/office/powerpoint/2010/main" val="1569491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capan1@aol.com" TargetMode="External"/><Relationship Id="rId4" Type="http://schemas.openxmlformats.org/officeDocument/2006/relationships/hyperlink" Target="mailto:Sue.henry@nebrask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133" y="1828800"/>
            <a:ext cx="7772400" cy="1981200"/>
          </a:xfrm>
        </p:spPr>
        <p:txBody>
          <a:bodyPr>
            <a:noAutofit/>
          </a:bodyPr>
          <a:lstStyle/>
          <a:p>
            <a:r>
              <a:rPr lang="en-US" sz="4800" b="1" dirty="0">
                <a:solidFill>
                  <a:schemeClr val="accent1">
                    <a:lumMod val="50000"/>
                  </a:schemeClr>
                </a:solidFill>
                <a:effectLst>
                  <a:outerShdw blurRad="38100" dist="38100" dir="2700000" algn="tl">
                    <a:srgbClr val="000000">
                      <a:alpha val="43137"/>
                    </a:srgbClr>
                  </a:outerShdw>
                </a:effectLst>
              </a:rPr>
              <a:t>Fidelity of Strategy</a:t>
            </a:r>
            <a:br>
              <a:rPr lang="en-US" sz="4800" b="1" dirty="0">
                <a:solidFill>
                  <a:schemeClr val="accent1">
                    <a:lumMod val="50000"/>
                  </a:schemeClr>
                </a:solidFill>
                <a:effectLst>
                  <a:outerShdw blurRad="38100" dist="38100" dir="2700000" algn="tl">
                    <a:srgbClr val="000000">
                      <a:alpha val="43137"/>
                    </a:srgbClr>
                  </a:outerShdw>
                </a:effectLst>
              </a:rPr>
            </a:br>
            <a:r>
              <a:rPr lang="en-US" sz="4800" b="1" dirty="0">
                <a:solidFill>
                  <a:schemeClr val="accent1">
                    <a:lumMod val="50000"/>
                  </a:schemeClr>
                </a:solidFill>
                <a:effectLst>
                  <a:outerShdw blurRad="38100" dist="38100" dir="2700000" algn="tl">
                    <a:srgbClr val="000000">
                      <a:alpha val="43137"/>
                    </a:srgbClr>
                  </a:outerShdw>
                </a:effectLst>
              </a:rPr>
              <a:t>Implementation (FSI) Tool</a:t>
            </a:r>
          </a:p>
        </p:txBody>
      </p:sp>
      <p:sp>
        <p:nvSpPr>
          <p:cNvPr id="3" name="Subtitle 2"/>
          <p:cNvSpPr>
            <a:spLocks noGrp="1"/>
          </p:cNvSpPr>
          <p:nvPr>
            <p:ph type="subTitle" idx="1"/>
          </p:nvPr>
        </p:nvSpPr>
        <p:spPr>
          <a:xfrm>
            <a:off x="1540933" y="3682365"/>
            <a:ext cx="6400800" cy="685800"/>
          </a:xfrm>
        </p:spPr>
        <p:txBody>
          <a:bodyPr>
            <a:normAutofit fontScale="92500"/>
          </a:bodyPr>
          <a:lstStyle/>
          <a:p>
            <a:r>
              <a:rPr lang="en-US" sz="3800" b="1" dirty="0"/>
              <a:t>Overview, Scoring, and Reporting</a:t>
            </a:r>
          </a:p>
          <a:p>
            <a:endParaRPr lang="en-US" dirty="0"/>
          </a:p>
        </p:txBody>
      </p:sp>
      <p:sp>
        <p:nvSpPr>
          <p:cNvPr id="5" name="Rectangle 4"/>
          <p:cNvSpPr/>
          <p:nvPr/>
        </p:nvSpPr>
        <p:spPr>
          <a:xfrm>
            <a:off x="609600" y="304800"/>
            <a:ext cx="8001000" cy="6172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5B8DF1D4-A5BB-4593-B330-3FB63F89F19F}" type="slidenum">
              <a:rPr lang="en-US" smtClean="0"/>
              <a:t>1</a:t>
            </a:fld>
            <a:endParaRPr lang="en-US" dirty="0"/>
          </a:p>
        </p:txBody>
      </p:sp>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723900" y="457200"/>
            <a:ext cx="7772399" cy="838200"/>
          </a:xfrm>
          <a:prstGeom prst="rect">
            <a:avLst/>
          </a:prstGeom>
        </p:spPr>
      </p:pic>
      <p:sp>
        <p:nvSpPr>
          <p:cNvPr id="4" name="TextBox 3"/>
          <p:cNvSpPr txBox="1"/>
          <p:nvPr/>
        </p:nvSpPr>
        <p:spPr>
          <a:xfrm>
            <a:off x="2819400" y="4953000"/>
            <a:ext cx="3657600" cy="1200329"/>
          </a:xfrm>
          <a:prstGeom prst="rect">
            <a:avLst/>
          </a:prstGeom>
          <a:noFill/>
        </p:spPr>
        <p:txBody>
          <a:bodyPr wrap="square" rtlCol="0">
            <a:spAutoFit/>
          </a:bodyPr>
          <a:lstStyle/>
          <a:p>
            <a:pPr algn="ctr"/>
            <a:r>
              <a:rPr lang="en-US" b="1" dirty="0">
                <a:latin typeface="Century Gothic" panose="020B0502020202020204" pitchFamily="34" charset="0"/>
              </a:rPr>
              <a:t>Webinar</a:t>
            </a:r>
          </a:p>
          <a:p>
            <a:pPr algn="ctr"/>
            <a:r>
              <a:rPr lang="en-US" b="1" dirty="0">
                <a:latin typeface="Century Gothic" panose="020B0502020202020204" pitchFamily="34" charset="0"/>
              </a:rPr>
              <a:t>02.24.16</a:t>
            </a:r>
          </a:p>
          <a:p>
            <a:pPr algn="ctr"/>
            <a:endParaRPr lang="en-US" b="1" dirty="0">
              <a:latin typeface="Century Gothic" panose="020B0502020202020204" pitchFamily="34" charset="0"/>
            </a:endParaRPr>
          </a:p>
          <a:p>
            <a:pPr algn="ctr"/>
            <a:r>
              <a:rPr lang="en-US" b="1" dirty="0">
                <a:solidFill>
                  <a:srgbClr val="FF0000"/>
                </a:solidFill>
                <a:latin typeface="Century Gothic" panose="020B0502020202020204" pitchFamily="34" charset="0"/>
              </a:rPr>
              <a:t>Updated: 6.10.17</a:t>
            </a:r>
          </a:p>
        </p:txBody>
      </p:sp>
    </p:spTree>
    <p:extLst>
      <p:ext uri="{BB962C8B-B14F-4D97-AF65-F5344CB8AC3E}">
        <p14:creationId xmlns:p14="http://schemas.microsoft.com/office/powerpoint/2010/main" val="245580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Reading/Writing and Math Strategies, Cont.</a:t>
            </a: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b="1" dirty="0">
                <a:solidFill>
                  <a:srgbClr val="C00000"/>
                </a:solidFill>
              </a:rPr>
              <a:t>2-3 </a:t>
            </a:r>
            <a:r>
              <a:rPr lang="en-US" dirty="0"/>
              <a:t>NDE and local projects support all school/MEP staff by providing </a:t>
            </a:r>
            <a:r>
              <a:rPr lang="en-US" b="1" dirty="0">
                <a:solidFill>
                  <a:schemeClr val="tx2"/>
                </a:solidFill>
              </a:rPr>
              <a:t>professional learning opportunities </a:t>
            </a:r>
            <a:r>
              <a:rPr lang="en-US" i="1" dirty="0"/>
              <a:t>(face-to-face and online) </a:t>
            </a:r>
            <a:r>
              <a:rPr lang="en-US" dirty="0"/>
              <a:t>aligned with the State SDP to enhance their knowledge of evidence-based strategies, promising practices, and culturally relevant instruction to increase migrant student achievement in reading/writing and math. </a:t>
            </a:r>
          </a:p>
          <a:p>
            <a:r>
              <a:rPr lang="en-US" b="1" dirty="0">
                <a:solidFill>
                  <a:srgbClr val="C00000"/>
                </a:solidFill>
              </a:rPr>
              <a:t>2-4 </a:t>
            </a:r>
            <a:r>
              <a:rPr lang="en-US" dirty="0"/>
              <a:t>Coordinate with service providers or provide migrant children with appropriate </a:t>
            </a:r>
            <a:r>
              <a:rPr lang="en-US" b="1" dirty="0">
                <a:solidFill>
                  <a:schemeClr val="tx2"/>
                </a:solidFill>
              </a:rPr>
              <a:t>needs-based support services </a:t>
            </a:r>
            <a:r>
              <a:rPr lang="en-US" i="1" dirty="0"/>
              <a:t>(e.g., health and nutrition; educational supplies, interpretation, transportation, access to technology)</a:t>
            </a:r>
            <a:r>
              <a:rPr lang="en-US" dirty="0"/>
              <a:t> to eliminate barriers to participation/success in school.</a:t>
            </a:r>
          </a:p>
        </p:txBody>
      </p:sp>
      <p:sp>
        <p:nvSpPr>
          <p:cNvPr id="4" name="Slide Number Placeholder 3"/>
          <p:cNvSpPr>
            <a:spLocks noGrp="1"/>
          </p:cNvSpPr>
          <p:nvPr>
            <p:ph type="sldNum" sz="quarter" idx="12"/>
          </p:nvPr>
        </p:nvSpPr>
        <p:spPr/>
        <p:txBody>
          <a:bodyPr/>
          <a:lstStyle/>
          <a:p>
            <a:fld id="{5B8DF1D4-A5BB-4593-B330-3FB63F89F19F}" type="slidenum">
              <a:rPr lang="en-US" smtClean="0"/>
              <a:t>10</a:t>
            </a:fld>
            <a:endParaRPr lang="en-US" dirty="0"/>
          </a:p>
        </p:txBody>
      </p:sp>
    </p:spTree>
    <p:extLst>
      <p:ext uri="{BB962C8B-B14F-4D97-AF65-F5344CB8AC3E}">
        <p14:creationId xmlns:p14="http://schemas.microsoft.com/office/powerpoint/2010/main" val="3865734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Goal area 3: HS graduation and services to secondary-aged youth</a:t>
            </a:r>
          </a:p>
        </p:txBody>
      </p:sp>
      <p:sp>
        <p:nvSpPr>
          <p:cNvPr id="6" name="Text Placeholder 5"/>
          <p:cNvSpPr>
            <a:spLocks noGrp="1"/>
          </p:cNvSpPr>
          <p:nvPr>
            <p:ph type="body" idx="1"/>
          </p:nvPr>
        </p:nvSpPr>
        <p:spPr/>
        <p:txBody>
          <a:bodyPr/>
          <a:lstStyle/>
          <a:p>
            <a:r>
              <a:rPr lang="en-US" dirty="0"/>
              <a:t>Strategies</a:t>
            </a:r>
          </a:p>
        </p:txBody>
      </p:sp>
      <p:sp>
        <p:nvSpPr>
          <p:cNvPr id="4" name="Slide Number Placeholder 3"/>
          <p:cNvSpPr>
            <a:spLocks noGrp="1"/>
          </p:cNvSpPr>
          <p:nvPr>
            <p:ph type="sldNum" sz="quarter" idx="12"/>
          </p:nvPr>
        </p:nvSpPr>
        <p:spPr/>
        <p:txBody>
          <a:bodyPr/>
          <a:lstStyle/>
          <a:p>
            <a:fld id="{5B8DF1D4-A5BB-4593-B330-3FB63F89F19F}" type="slidenum">
              <a:rPr lang="en-US" smtClean="0"/>
              <a:t>11</a:t>
            </a:fld>
            <a:endParaRPr lang="en-US" dirty="0"/>
          </a:p>
        </p:txBody>
      </p:sp>
    </p:spTree>
    <p:extLst>
      <p:ext uri="{BB962C8B-B14F-4D97-AF65-F5344CB8AC3E}">
        <p14:creationId xmlns:p14="http://schemas.microsoft.com/office/powerpoint/2010/main" val="2938723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HS Graduation and Services to Secondary-Aged Youth Strategies 2016-17</a:t>
            </a: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b="1" dirty="0">
                <a:solidFill>
                  <a:srgbClr val="C00000"/>
                </a:solidFill>
              </a:rPr>
              <a:t>3-1</a:t>
            </a:r>
            <a:r>
              <a:rPr lang="en-US" b="1" dirty="0"/>
              <a:t> </a:t>
            </a:r>
            <a:r>
              <a:rPr lang="en-US" dirty="0"/>
              <a:t>Provide secondary migrant students and OSY with </a:t>
            </a:r>
            <a:r>
              <a:rPr lang="en-US" b="1" dirty="0">
                <a:solidFill>
                  <a:schemeClr val="tx2"/>
                </a:solidFill>
              </a:rPr>
              <a:t>high-quality supplemental instructional services </a:t>
            </a:r>
            <a:r>
              <a:rPr lang="en-US" i="1" dirty="0"/>
              <a:t>(e.g., high school credit accrual, ESL instruction, GED classes, extended learning programs, online educational services) </a:t>
            </a:r>
            <a:r>
              <a:rPr lang="en-US" dirty="0"/>
              <a:t>to support their achievement of graduation, GED, and/or career readiness goals.</a:t>
            </a:r>
          </a:p>
          <a:p>
            <a:r>
              <a:rPr lang="en-US" b="1" dirty="0">
                <a:solidFill>
                  <a:srgbClr val="C00000"/>
                </a:solidFill>
              </a:rPr>
              <a:t>3-2 </a:t>
            </a:r>
            <a:r>
              <a:rPr lang="en-US" dirty="0"/>
              <a:t>Implement </a:t>
            </a:r>
            <a:r>
              <a:rPr lang="en-US" b="1" dirty="0">
                <a:solidFill>
                  <a:schemeClr val="tx2"/>
                </a:solidFill>
              </a:rPr>
              <a:t>needs-based educational services </a:t>
            </a:r>
            <a:r>
              <a:rPr lang="en-US" dirty="0"/>
              <a:t>to migrant parents/families in their home language </a:t>
            </a:r>
            <a:r>
              <a:rPr lang="en-US" i="1" dirty="0"/>
              <a:t>(e.g., progress monitoring home visits, family literacy programs, parent education, at-home educational programs, college/career ready programs, videoconferencing/online meetings) </a:t>
            </a:r>
            <a:r>
              <a:rPr lang="en-US" dirty="0"/>
              <a:t>to enhance their capacity to support their child in his/her achievement of graduation, GED, life skills, and/or career readiness goals.</a:t>
            </a:r>
          </a:p>
          <a:p>
            <a:endParaRPr lang="en-US" dirty="0"/>
          </a:p>
        </p:txBody>
      </p:sp>
      <p:sp>
        <p:nvSpPr>
          <p:cNvPr id="4" name="Slide Number Placeholder 3"/>
          <p:cNvSpPr>
            <a:spLocks noGrp="1"/>
          </p:cNvSpPr>
          <p:nvPr>
            <p:ph type="sldNum" sz="quarter" idx="12"/>
          </p:nvPr>
        </p:nvSpPr>
        <p:spPr/>
        <p:txBody>
          <a:bodyPr/>
          <a:lstStyle/>
          <a:p>
            <a:fld id="{5B8DF1D4-A5BB-4593-B330-3FB63F89F19F}" type="slidenum">
              <a:rPr lang="en-US" smtClean="0"/>
              <a:t>12</a:t>
            </a:fld>
            <a:endParaRPr lang="en-US" dirty="0"/>
          </a:p>
        </p:txBody>
      </p:sp>
    </p:spTree>
    <p:extLst>
      <p:ext uri="{BB962C8B-B14F-4D97-AF65-F5344CB8AC3E}">
        <p14:creationId xmlns:p14="http://schemas.microsoft.com/office/powerpoint/2010/main" val="1658997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HS Graduation and Services to Secondary-Aged Youth Strategies</a:t>
            </a:r>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b="1" dirty="0">
                <a:solidFill>
                  <a:srgbClr val="C00000"/>
                </a:solidFill>
              </a:rPr>
              <a:t>3-3 </a:t>
            </a:r>
            <a:r>
              <a:rPr lang="en-US" dirty="0"/>
              <a:t>: NDE and local projects support all school/MEP staff by </a:t>
            </a:r>
            <a:r>
              <a:rPr lang="en-US" b="1" dirty="0">
                <a:solidFill>
                  <a:schemeClr val="tx2"/>
                </a:solidFill>
              </a:rPr>
              <a:t>providing professional learning opportunities </a:t>
            </a:r>
            <a:r>
              <a:rPr lang="en-US" i="1" dirty="0"/>
              <a:t>(face-to-face and online) </a:t>
            </a:r>
            <a:r>
              <a:rPr lang="en-US" dirty="0"/>
              <a:t>aligned with the State SDP to enhance their knowledge of evidence-based strategies, promising practices, and culturally relevant instruction to increase secondary migrant youth/OSY achievement of graduation, GED, life skills, and/or career readiness goals. </a:t>
            </a:r>
          </a:p>
          <a:p>
            <a:r>
              <a:rPr lang="en-US" b="1" dirty="0">
                <a:solidFill>
                  <a:srgbClr val="C00000"/>
                </a:solidFill>
              </a:rPr>
              <a:t>3-4 </a:t>
            </a:r>
            <a:r>
              <a:rPr lang="en-US" dirty="0"/>
              <a:t>Coordinate with service providers or provide secondary migrant youth and OSY with </a:t>
            </a:r>
            <a:r>
              <a:rPr lang="en-US" b="1" dirty="0">
                <a:solidFill>
                  <a:schemeClr val="tx2"/>
                </a:solidFill>
              </a:rPr>
              <a:t>appropriate needs-based support services </a:t>
            </a:r>
            <a:r>
              <a:rPr lang="en-US" i="1" dirty="0"/>
              <a:t>(e.g., health and nutrition; career counseling, life skill lessons, youth leadership programs, interpretation, transportation, regional migrant youth advocates, career interest surveys, industry and college visits, access to technology, learning/graduation plans) </a:t>
            </a:r>
            <a:r>
              <a:rPr lang="en-US" dirty="0"/>
              <a:t>to eliminate barriers to accomplishing graduation, GED, life skills, and/or career readiness goals.</a:t>
            </a:r>
          </a:p>
        </p:txBody>
      </p:sp>
      <p:sp>
        <p:nvSpPr>
          <p:cNvPr id="4" name="Slide Number Placeholder 3"/>
          <p:cNvSpPr>
            <a:spLocks noGrp="1"/>
          </p:cNvSpPr>
          <p:nvPr>
            <p:ph type="sldNum" sz="quarter" idx="12"/>
          </p:nvPr>
        </p:nvSpPr>
        <p:spPr/>
        <p:txBody>
          <a:bodyPr/>
          <a:lstStyle/>
          <a:p>
            <a:fld id="{5B8DF1D4-A5BB-4593-B330-3FB63F89F19F}" type="slidenum">
              <a:rPr lang="en-US" smtClean="0"/>
              <a:t>13</a:t>
            </a:fld>
            <a:endParaRPr lang="en-US" dirty="0"/>
          </a:p>
        </p:txBody>
      </p:sp>
    </p:spTree>
    <p:extLst>
      <p:ext uri="{BB962C8B-B14F-4D97-AF65-F5344CB8AC3E}">
        <p14:creationId xmlns:p14="http://schemas.microsoft.com/office/powerpoint/2010/main" val="3006765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Directions for Completing</a:t>
            </a:r>
            <a:br>
              <a:rPr lang="en-US" b="1" dirty="0"/>
            </a:br>
            <a:r>
              <a:rPr lang="en-US" b="1" dirty="0"/>
              <a:t>the FSI, Cont.</a:t>
            </a:r>
          </a:p>
        </p:txBody>
      </p:sp>
      <p:sp>
        <p:nvSpPr>
          <p:cNvPr id="3" name="Content Placeholder 2"/>
          <p:cNvSpPr>
            <a:spLocks noGrp="1"/>
          </p:cNvSpPr>
          <p:nvPr>
            <p:ph idx="1"/>
          </p:nvPr>
        </p:nvSpPr>
        <p:spPr/>
        <p:txBody>
          <a:bodyPr>
            <a:normAutofit fontScale="70000" lnSpcReduction="20000"/>
          </a:bodyPr>
          <a:lstStyle/>
          <a:p>
            <a:pPr marL="0" lvl="0" indent="0">
              <a:buNone/>
            </a:pPr>
            <a:r>
              <a:rPr lang="en-US" dirty="0"/>
              <a:t>For each Strategy, rate your migrant education project’s level of implementation during 2016-17. </a:t>
            </a:r>
          </a:p>
          <a:p>
            <a:pPr lvl="0"/>
            <a:r>
              <a:rPr lang="en-US" dirty="0"/>
              <a:t>Gather a group of key staff to discuss each Strategy including ratings and evidence. After reaching consensus, place a checkmark in the rating assigned </a:t>
            </a:r>
            <a:r>
              <a:rPr lang="en-US" i="1" dirty="0"/>
              <a:t>(or put a checkmark next to “Not Applicable” if the strategy was </a:t>
            </a:r>
            <a:r>
              <a:rPr lang="en-US" b="1" i="1" dirty="0"/>
              <a:t>not selected in your SDP</a:t>
            </a:r>
            <a:r>
              <a:rPr lang="en-US" i="1" dirty="0"/>
              <a:t>)</a:t>
            </a:r>
          </a:p>
          <a:p>
            <a:pPr marL="0" lvl="0" indent="0">
              <a:buNone/>
            </a:pPr>
            <a:endParaRPr lang="en-US" i="1" dirty="0"/>
          </a:p>
          <a:p>
            <a:pPr lvl="0"/>
            <a:r>
              <a:rPr lang="en-US" dirty="0">
                <a:highlight>
                  <a:srgbClr val="FFFF00"/>
                </a:highlight>
              </a:rPr>
              <a:t>Highlight in yellow </a:t>
            </a:r>
            <a:r>
              <a:rPr lang="en-US" dirty="0"/>
              <a:t>the evidence that is relevant to your project, and cite additional evidence to support the rating. </a:t>
            </a:r>
            <a:r>
              <a:rPr lang="en-US" i="1" dirty="0"/>
              <a:t>Please note that projects are only asked to have on file examples of evidence listed under each Strategy. It is not required for projects to have copies of all documentation on all students, parents, events, communication/collaboration, enrollment/participation, etc.</a:t>
            </a:r>
          </a:p>
          <a:p>
            <a:pPr marL="0" lvl="0" indent="0">
              <a:buNone/>
            </a:pPr>
            <a:endParaRPr lang="en-US" dirty="0"/>
          </a:p>
          <a:p>
            <a:r>
              <a:rPr lang="en-US" dirty="0"/>
              <a:t>Submit the completed FSI to </a:t>
            </a:r>
            <a:r>
              <a:rPr lang="en-US" b="1" dirty="0">
                <a:solidFill>
                  <a:srgbClr val="C00000"/>
                </a:solidFill>
              </a:rPr>
              <a:t>Sue Henry by August 31, 2017</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lstStyle/>
          <a:p>
            <a:fld id="{5B8DF1D4-A5BB-4593-B330-3FB63F89F19F}" type="slidenum">
              <a:rPr lang="en-US" smtClean="0"/>
              <a:t>14</a:t>
            </a:fld>
            <a:endParaRPr lang="en-US" dirty="0"/>
          </a:p>
        </p:txBody>
      </p:sp>
    </p:spTree>
    <p:extLst>
      <p:ext uri="{BB962C8B-B14F-4D97-AF65-F5344CB8AC3E}">
        <p14:creationId xmlns:p14="http://schemas.microsoft.com/office/powerpoint/2010/main" val="1051423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FSI Ratings</a:t>
            </a:r>
            <a:endParaRPr lang="en-US" sz="2800" b="1" dirty="0"/>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r>
              <a:rPr lang="en-US" dirty="0"/>
              <a:t>Ratings are based on a 5-point rubric:</a:t>
            </a:r>
          </a:p>
          <a:p>
            <a:pPr marL="0" indent="0" defTabSz="685800">
              <a:buNone/>
            </a:pPr>
            <a:r>
              <a:rPr lang="en-US" i="1" dirty="0"/>
              <a:t>	</a:t>
            </a:r>
            <a:r>
              <a:rPr lang="en-US" sz="3600" dirty="0"/>
              <a:t>1 = Not Aware or Not Applicable</a:t>
            </a:r>
          </a:p>
          <a:p>
            <a:pPr marL="0" indent="0" defTabSz="685800">
              <a:buNone/>
            </a:pPr>
            <a:r>
              <a:rPr lang="en-US" sz="3600" dirty="0"/>
              <a:t>	2 = Aware</a:t>
            </a:r>
          </a:p>
          <a:p>
            <a:pPr marL="0" indent="0" defTabSz="685800">
              <a:buNone/>
            </a:pPr>
            <a:r>
              <a:rPr lang="en-US" sz="3600" dirty="0"/>
              <a:t>	3 = Developing</a:t>
            </a:r>
          </a:p>
          <a:p>
            <a:pPr marL="0" indent="0" defTabSz="685800">
              <a:buNone/>
            </a:pPr>
            <a:r>
              <a:rPr lang="en-US" sz="3600" dirty="0"/>
              <a:t>	4 = Succeeding </a:t>
            </a:r>
            <a:r>
              <a:rPr lang="en-US" i="1" dirty="0"/>
              <a:t>(considered “proficient”)</a:t>
            </a:r>
          </a:p>
          <a:p>
            <a:pPr marL="0" indent="0" defTabSz="685800">
              <a:buNone/>
            </a:pPr>
            <a:r>
              <a:rPr lang="en-US" sz="3600" dirty="0"/>
              <a:t>	5 = Exceeding</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B8DF1D4-A5BB-4593-B330-3FB63F89F19F}" type="slidenum">
              <a:rPr lang="en-US" smtClean="0"/>
              <a:t>15</a:t>
            </a:fld>
            <a:endParaRPr lang="en-US" dirty="0"/>
          </a:p>
        </p:txBody>
      </p:sp>
    </p:spTree>
    <p:extLst>
      <p:ext uri="{BB962C8B-B14F-4D97-AF65-F5344CB8AC3E}">
        <p14:creationId xmlns:p14="http://schemas.microsoft.com/office/powerpoint/2010/main" val="3082747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192091" cy="5897880"/>
          </a:xfrm>
          <a:prstGeom prst="rect">
            <a:avLst/>
          </a:prstGeom>
          <a:solidFill>
            <a:schemeClr val="bg1"/>
          </a:solidFill>
          <a:ln>
            <a:solidFill>
              <a:srgbClr val="FF3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screenshot&#10;&#10;Description generated with very high confidence"/>
          <p:cNvPicPr>
            <a:picLocks noChangeAspect="1"/>
          </p:cNvPicPr>
          <p:nvPr/>
        </p:nvPicPr>
        <p:blipFill rotWithShape="1">
          <a:blip r:embed="rId3"/>
          <a:srcRect b="3884"/>
          <a:stretch/>
        </p:blipFill>
        <p:spPr>
          <a:xfrm>
            <a:off x="643467" y="643467"/>
            <a:ext cx="7859181" cy="5571066"/>
          </a:xfrm>
          <a:prstGeom prst="rect">
            <a:avLst/>
          </a:prstGeom>
        </p:spPr>
      </p:pic>
      <p:sp>
        <p:nvSpPr>
          <p:cNvPr id="4" name="Slide Number Placeholder 3"/>
          <p:cNvSpPr>
            <a:spLocks noGrp="1"/>
          </p:cNvSpPr>
          <p:nvPr>
            <p:ph type="sldNum" sz="quarter" idx="12"/>
          </p:nvPr>
        </p:nvSpPr>
        <p:spPr>
          <a:xfrm>
            <a:off x="6457950" y="6356351"/>
            <a:ext cx="2057400" cy="365125"/>
          </a:xfrm>
        </p:spPr>
        <p:txBody>
          <a:bodyPr>
            <a:normAutofit/>
          </a:bodyPr>
          <a:lstStyle/>
          <a:p>
            <a:fld id="{5B8DF1D4-A5BB-4593-B330-3FB63F89F19F}" type="slidenum">
              <a:rPr lang="en-US">
                <a:solidFill>
                  <a:schemeClr val="tx1">
                    <a:lumMod val="50000"/>
                    <a:lumOff val="50000"/>
                  </a:schemeClr>
                </a:solidFill>
              </a:rPr>
              <a:pPr/>
              <a:t>16</a:t>
            </a:fld>
            <a:endParaRPr lang="en-US">
              <a:solidFill>
                <a:schemeClr val="tx1">
                  <a:lumMod val="50000"/>
                  <a:lumOff val="50000"/>
                </a:schemeClr>
              </a:solidFill>
            </a:endParaRPr>
          </a:p>
        </p:txBody>
      </p:sp>
    </p:spTree>
    <p:extLst>
      <p:ext uri="{BB962C8B-B14F-4D97-AF65-F5344CB8AC3E}">
        <p14:creationId xmlns:p14="http://schemas.microsoft.com/office/powerpoint/2010/main" val="3619342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sp>
        <p:nvSpPr>
          <p:cNvPr id="10" name="Freeform: Shap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7169" y="4867274"/>
            <a:ext cx="1746832" cy="1990725"/>
          </a:xfrm>
          <a:custGeom>
            <a:avLst/>
            <a:gdLst>
              <a:gd name="connsiteX0" fmla="*/ 697617 w 2329109"/>
              <a:gd name="connsiteY0" fmla="*/ 0 h 1511301"/>
              <a:gd name="connsiteX1" fmla="*/ 2329109 w 2329109"/>
              <a:gd name="connsiteY1" fmla="*/ 0 h 1511301"/>
              <a:gd name="connsiteX2" fmla="*/ 2329109 w 2329109"/>
              <a:gd name="connsiteY2" fmla="*/ 1511301 h 1511301"/>
              <a:gd name="connsiteX3" fmla="*/ 0 w 2329109"/>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2329109" h="1511301">
                <a:moveTo>
                  <a:pt x="697617" y="0"/>
                </a:moveTo>
                <a:lnTo>
                  <a:pt x="2329109" y="0"/>
                </a:lnTo>
                <a:lnTo>
                  <a:pt x="2329109" y="1511301"/>
                </a:lnTo>
                <a:lnTo>
                  <a:pt x="0" y="1511301"/>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3" name="Picture 2"/>
          <p:cNvPicPr>
            <a:picLocks noChangeAspect="1"/>
          </p:cNvPicPr>
          <p:nvPr/>
        </p:nvPicPr>
        <p:blipFill>
          <a:blip r:embed="rId3"/>
          <a:stretch>
            <a:fillRect/>
          </a:stretch>
        </p:blipFill>
        <p:spPr>
          <a:xfrm>
            <a:off x="76200" y="18221"/>
            <a:ext cx="8991600" cy="4855463"/>
          </a:xfrm>
          <a:prstGeom prst="rect">
            <a:avLst/>
          </a:prstGeom>
        </p:spPr>
      </p:pic>
      <p:sp>
        <p:nvSpPr>
          <p:cNvPr id="12" name="Freeform: Shap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867270"/>
            <a:ext cx="7835439" cy="1990730"/>
          </a:xfrm>
          <a:custGeom>
            <a:avLst/>
            <a:gdLst>
              <a:gd name="connsiteX0" fmla="*/ 0 w 10447252"/>
              <a:gd name="connsiteY0" fmla="*/ 0 h 1511306"/>
              <a:gd name="connsiteX1" fmla="*/ 3100647 w 10447252"/>
              <a:gd name="connsiteY1" fmla="*/ 0 h 1511306"/>
              <a:gd name="connsiteX2" fmla="*/ 3292695 w 10447252"/>
              <a:gd name="connsiteY2" fmla="*/ 0 h 1511306"/>
              <a:gd name="connsiteX3" fmla="*/ 3340133 w 10447252"/>
              <a:gd name="connsiteY3" fmla="*/ 0 h 1511306"/>
              <a:gd name="connsiteX4" fmla="*/ 4310215 w 10447252"/>
              <a:gd name="connsiteY4" fmla="*/ 0 h 1511306"/>
              <a:gd name="connsiteX5" fmla="*/ 5506390 w 10447252"/>
              <a:gd name="connsiteY5" fmla="*/ 0 h 1511306"/>
              <a:gd name="connsiteX6" fmla="*/ 5506390 w 10447252"/>
              <a:gd name="connsiteY6" fmla="*/ 2544 h 1511306"/>
              <a:gd name="connsiteX7" fmla="*/ 5901778 w 10447252"/>
              <a:gd name="connsiteY7" fmla="*/ 2544 h 1511306"/>
              <a:gd name="connsiteX8" fmla="*/ 5901778 w 10447252"/>
              <a:gd name="connsiteY8" fmla="*/ 0 h 1511306"/>
              <a:gd name="connsiteX9" fmla="*/ 10447252 w 10447252"/>
              <a:gd name="connsiteY9" fmla="*/ 0 h 1511306"/>
              <a:gd name="connsiteX10" fmla="*/ 9749635 w 10447252"/>
              <a:gd name="connsiteY10" fmla="*/ 1511301 h 1511306"/>
              <a:gd name="connsiteX11" fmla="*/ 5901779 w 10447252"/>
              <a:gd name="connsiteY11" fmla="*/ 1511301 h 1511306"/>
              <a:gd name="connsiteX12" fmla="*/ 5901779 w 10447252"/>
              <a:gd name="connsiteY12" fmla="*/ 1511304 h 1511306"/>
              <a:gd name="connsiteX13" fmla="*/ 5506390 w 10447252"/>
              <a:gd name="connsiteY13" fmla="*/ 1511304 h 1511306"/>
              <a:gd name="connsiteX14" fmla="*/ 5506390 w 10447252"/>
              <a:gd name="connsiteY14" fmla="*/ 1511306 h 1511306"/>
              <a:gd name="connsiteX15" fmla="*/ 4434058 w 10447252"/>
              <a:gd name="connsiteY15" fmla="*/ 1511306 h 1511306"/>
              <a:gd name="connsiteX16" fmla="*/ 4319855 w 10447252"/>
              <a:gd name="connsiteY16" fmla="*/ 1511306 h 1511306"/>
              <a:gd name="connsiteX17" fmla="*/ 4310215 w 10447252"/>
              <a:gd name="connsiteY17" fmla="*/ 1511306 h 1511306"/>
              <a:gd name="connsiteX18" fmla="*/ 3340133 w 10447252"/>
              <a:gd name="connsiteY18" fmla="*/ 1511306 h 1511306"/>
              <a:gd name="connsiteX19" fmla="*/ 3292695 w 10447252"/>
              <a:gd name="connsiteY19" fmla="*/ 1511306 h 1511306"/>
              <a:gd name="connsiteX20" fmla="*/ 3100647 w 10447252"/>
              <a:gd name="connsiteY20" fmla="*/ 1511306 h 1511306"/>
              <a:gd name="connsiteX21" fmla="*/ 0 w 10447252"/>
              <a:gd name="connsiteY21"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447252" h="1511306">
                <a:moveTo>
                  <a:pt x="0" y="0"/>
                </a:moveTo>
                <a:lnTo>
                  <a:pt x="3100647" y="0"/>
                </a:lnTo>
                <a:lnTo>
                  <a:pt x="3292695" y="0"/>
                </a:lnTo>
                <a:lnTo>
                  <a:pt x="3340133" y="0"/>
                </a:lnTo>
                <a:lnTo>
                  <a:pt x="4310215" y="0"/>
                </a:lnTo>
                <a:lnTo>
                  <a:pt x="5506390" y="0"/>
                </a:lnTo>
                <a:lnTo>
                  <a:pt x="5506390" y="2544"/>
                </a:lnTo>
                <a:lnTo>
                  <a:pt x="5901778" y="2544"/>
                </a:lnTo>
                <a:lnTo>
                  <a:pt x="5901778" y="0"/>
                </a:lnTo>
                <a:lnTo>
                  <a:pt x="10447252" y="0"/>
                </a:lnTo>
                <a:lnTo>
                  <a:pt x="9749635" y="1511301"/>
                </a:lnTo>
                <a:lnTo>
                  <a:pt x="5901779" y="1511301"/>
                </a:lnTo>
                <a:lnTo>
                  <a:pt x="5901779" y="1511304"/>
                </a:lnTo>
                <a:lnTo>
                  <a:pt x="5506390" y="1511304"/>
                </a:lnTo>
                <a:lnTo>
                  <a:pt x="5506390" y="1511306"/>
                </a:lnTo>
                <a:lnTo>
                  <a:pt x="4434058" y="1511306"/>
                </a:lnTo>
                <a:lnTo>
                  <a:pt x="4319855" y="1511306"/>
                </a:lnTo>
                <a:lnTo>
                  <a:pt x="4310215" y="1511306"/>
                </a:lnTo>
                <a:lnTo>
                  <a:pt x="3340133" y="1511306"/>
                </a:lnTo>
                <a:lnTo>
                  <a:pt x="3292695" y="1511306"/>
                </a:lnTo>
                <a:lnTo>
                  <a:pt x="3100647" y="1511306"/>
                </a:lnTo>
                <a:lnTo>
                  <a:pt x="0" y="151130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75431" y="5181600"/>
            <a:ext cx="6710032" cy="943313"/>
          </a:xfrm>
        </p:spPr>
        <p:txBody>
          <a:bodyPr vert="horz" lIns="91440" tIns="45720" rIns="91440" bIns="45720" rtlCol="0" anchor="b">
            <a:normAutofit/>
          </a:bodyPr>
          <a:lstStyle/>
          <a:p>
            <a:pPr algn="l">
              <a:lnSpc>
                <a:spcPct val="90000"/>
              </a:lnSpc>
            </a:pPr>
            <a:r>
              <a:rPr lang="en-US" sz="4800" b="1" dirty="0"/>
              <a:t>FSI Practice</a:t>
            </a:r>
          </a:p>
        </p:txBody>
      </p:sp>
    </p:spTree>
    <p:extLst>
      <p:ext uri="{BB962C8B-B14F-4D97-AF65-F5344CB8AC3E}">
        <p14:creationId xmlns:p14="http://schemas.microsoft.com/office/powerpoint/2010/main" val="4161252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rotWithShape="1">
          <a:blip r:embed="rId3">
            <a:extLst>
              <a:ext uri="{28A0092B-C50C-407E-A947-70E740481C1C}">
                <a14:useLocalDpi xmlns:a14="http://schemas.microsoft.com/office/drawing/2010/main" val="0"/>
              </a:ext>
            </a:extLst>
          </a:blip>
          <a:srcRect/>
          <a:stretch/>
        </p:blipFill>
        <p:spPr bwMode="auto">
          <a:xfrm>
            <a:off x="4567961" y="697244"/>
            <a:ext cx="3947390" cy="5463515"/>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86697" y="629267"/>
            <a:ext cx="3845273" cy="1676603"/>
          </a:xfrm>
        </p:spPr>
        <p:txBody>
          <a:bodyPr>
            <a:normAutofit/>
          </a:bodyPr>
          <a:lstStyle/>
          <a:p>
            <a:r>
              <a:rPr lang="en-US" b="1" dirty="0"/>
              <a:t>Questions?</a:t>
            </a:r>
          </a:p>
        </p:txBody>
      </p:sp>
      <p:sp>
        <p:nvSpPr>
          <p:cNvPr id="3" name="Content Placeholder 2"/>
          <p:cNvSpPr>
            <a:spLocks noGrp="1"/>
          </p:cNvSpPr>
          <p:nvPr>
            <p:ph idx="1"/>
          </p:nvPr>
        </p:nvSpPr>
        <p:spPr>
          <a:xfrm>
            <a:off x="486698" y="2438401"/>
            <a:ext cx="3845272" cy="3785419"/>
          </a:xfrm>
        </p:spPr>
        <p:txBody>
          <a:bodyPr>
            <a:normAutofit/>
          </a:bodyPr>
          <a:lstStyle/>
          <a:p>
            <a:pPr marL="0" indent="0">
              <a:lnSpc>
                <a:spcPct val="80000"/>
              </a:lnSpc>
              <a:buNone/>
            </a:pPr>
            <a:endParaRPr lang="en-US" sz="2500" dirty="0"/>
          </a:p>
          <a:p>
            <a:pPr marL="0" indent="0">
              <a:lnSpc>
                <a:spcPct val="80000"/>
              </a:lnSpc>
              <a:buNone/>
            </a:pPr>
            <a:r>
              <a:rPr lang="en-US" sz="2500" dirty="0"/>
              <a:t>Sue Henry</a:t>
            </a:r>
          </a:p>
          <a:p>
            <a:pPr marL="0" indent="0">
              <a:lnSpc>
                <a:spcPct val="80000"/>
              </a:lnSpc>
              <a:buNone/>
            </a:pPr>
            <a:r>
              <a:rPr lang="en-US" sz="2500" dirty="0">
                <a:hlinkClick r:id="rId4"/>
              </a:rPr>
              <a:t>Sue.henry@nebraska.gov</a:t>
            </a:r>
            <a:endParaRPr lang="en-US" sz="2500" dirty="0"/>
          </a:p>
          <a:p>
            <a:pPr marL="0" indent="0">
              <a:lnSpc>
                <a:spcPct val="80000"/>
              </a:lnSpc>
              <a:buNone/>
            </a:pPr>
            <a:endParaRPr lang="en-US" sz="2500" dirty="0"/>
          </a:p>
          <a:p>
            <a:pPr marL="0" indent="0">
              <a:lnSpc>
                <a:spcPct val="80000"/>
              </a:lnSpc>
              <a:spcBef>
                <a:spcPts val="0"/>
              </a:spcBef>
              <a:buNone/>
            </a:pPr>
            <a:r>
              <a:rPr lang="en-US" sz="2500" dirty="0" err="1"/>
              <a:t>Cari</a:t>
            </a:r>
            <a:r>
              <a:rPr lang="en-US" sz="2500" dirty="0"/>
              <a:t> </a:t>
            </a:r>
            <a:r>
              <a:rPr lang="en-US" sz="2500" dirty="0" err="1"/>
              <a:t>Semivan</a:t>
            </a:r>
            <a:endParaRPr lang="en-US" sz="2500" dirty="0"/>
          </a:p>
          <a:p>
            <a:pPr marL="0" indent="0">
              <a:lnSpc>
                <a:spcPct val="80000"/>
              </a:lnSpc>
              <a:spcBef>
                <a:spcPts val="0"/>
              </a:spcBef>
              <a:buNone/>
            </a:pPr>
            <a:r>
              <a:rPr lang="en-US" sz="2500" dirty="0"/>
              <a:t>External Evaluator</a:t>
            </a:r>
          </a:p>
          <a:p>
            <a:pPr marL="0" indent="0">
              <a:lnSpc>
                <a:spcPct val="80000"/>
              </a:lnSpc>
              <a:buNone/>
            </a:pPr>
            <a:r>
              <a:rPr lang="en-US" sz="2500" dirty="0">
                <a:hlinkClick r:id="rId5"/>
              </a:rPr>
              <a:t>capan1@aol.com</a:t>
            </a:r>
            <a:endParaRPr lang="en-US" sz="2500" dirty="0"/>
          </a:p>
          <a:p>
            <a:pPr marL="0" indent="0">
              <a:lnSpc>
                <a:spcPct val="80000"/>
              </a:lnSpc>
              <a:buNone/>
            </a:pPr>
            <a:endParaRPr lang="en-US" sz="2500" dirty="0"/>
          </a:p>
        </p:txBody>
      </p:sp>
      <p:sp>
        <p:nvSpPr>
          <p:cNvPr id="5" name="Slide Number Placeholder 4"/>
          <p:cNvSpPr>
            <a:spLocks noGrp="1"/>
          </p:cNvSpPr>
          <p:nvPr>
            <p:ph type="sldNum" sz="quarter" idx="12"/>
          </p:nvPr>
        </p:nvSpPr>
        <p:spPr>
          <a:xfrm>
            <a:off x="6457950" y="6356351"/>
            <a:ext cx="2057400" cy="365125"/>
          </a:xfrm>
        </p:spPr>
        <p:txBody>
          <a:bodyPr>
            <a:normAutofit/>
          </a:bodyPr>
          <a:lstStyle/>
          <a:p>
            <a:fld id="{5B8DF1D4-A5BB-4593-B330-3FB63F89F19F}" type="slidenum">
              <a:rPr lang="en-US" smtClean="0"/>
              <a:t>18</a:t>
            </a:fld>
            <a:endParaRPr lang="en-US" dirty="0"/>
          </a:p>
        </p:txBody>
      </p:sp>
    </p:spTree>
    <p:extLst>
      <p:ext uri="{BB962C8B-B14F-4D97-AF65-F5344CB8AC3E}">
        <p14:creationId xmlns:p14="http://schemas.microsoft.com/office/powerpoint/2010/main" val="2977819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Purposes</a:t>
            </a:r>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en-US" dirty="0"/>
              <a:t>To inform the </a:t>
            </a:r>
            <a:r>
              <a:rPr lang="en-US" b="1" dirty="0">
                <a:solidFill>
                  <a:schemeClr val="accent1">
                    <a:lumMod val="50000"/>
                  </a:schemeClr>
                </a:solidFill>
              </a:rPr>
              <a:t>implementation evaluation </a:t>
            </a:r>
            <a:r>
              <a:rPr lang="en-US" dirty="0"/>
              <a:t>of the Nebraska MEP as </a:t>
            </a:r>
            <a:r>
              <a:rPr lang="en-US" u="sng" dirty="0"/>
              <a:t>required</a:t>
            </a:r>
            <a:r>
              <a:rPr lang="en-US" dirty="0"/>
              <a:t> by the U.S. Department of Education, Office of Migrant Education.</a:t>
            </a:r>
          </a:p>
          <a:p>
            <a:pPr marL="514350" indent="-514350">
              <a:buFont typeface="+mj-lt"/>
              <a:buAutoNum type="arabicPeriod"/>
            </a:pPr>
            <a:r>
              <a:rPr lang="en-US" dirty="0"/>
              <a:t>To measure the level of implementation of each </a:t>
            </a:r>
            <a:r>
              <a:rPr lang="en-US" b="1" dirty="0">
                <a:solidFill>
                  <a:schemeClr val="accent1">
                    <a:lumMod val="50000"/>
                  </a:schemeClr>
                </a:solidFill>
              </a:rPr>
              <a:t>Strategy</a:t>
            </a:r>
            <a:r>
              <a:rPr lang="en-US" dirty="0">
                <a:solidFill>
                  <a:schemeClr val="accent1">
                    <a:lumMod val="50000"/>
                  </a:schemeClr>
                </a:solidFill>
              </a:rPr>
              <a:t> </a:t>
            </a:r>
            <a:r>
              <a:rPr lang="en-US" dirty="0"/>
              <a:t>to determine the extent to which MEP services are delivered with fidelity.</a:t>
            </a:r>
          </a:p>
          <a:p>
            <a:pPr marL="514350" lvl="0" indent="-514350">
              <a:buFont typeface="+mj-lt"/>
              <a:buAutoNum type="arabicPeriod"/>
            </a:pPr>
            <a:r>
              <a:rPr lang="en-US" dirty="0"/>
              <a:t>To serve as a </a:t>
            </a:r>
            <a:r>
              <a:rPr lang="en-US" b="1" dirty="0">
                <a:solidFill>
                  <a:schemeClr val="accent1">
                    <a:lumMod val="50000"/>
                  </a:schemeClr>
                </a:solidFill>
              </a:rPr>
              <a:t>self-assessment guide </a:t>
            </a:r>
            <a:r>
              <a:rPr lang="en-US" dirty="0"/>
              <a:t>to local MEPs in implementing migrant-funded services in the 3 Goal Areas: 1) School Readiness, 2) Reading/Writing and Mathematics, and 3) High School Graduation and Services to Secondary-Aged Youth.</a:t>
            </a:r>
          </a:p>
        </p:txBody>
      </p:sp>
      <p:sp>
        <p:nvSpPr>
          <p:cNvPr id="4" name="Slide Number Placeholder 3"/>
          <p:cNvSpPr>
            <a:spLocks noGrp="1"/>
          </p:cNvSpPr>
          <p:nvPr>
            <p:ph type="sldNum" sz="quarter" idx="12"/>
          </p:nvPr>
        </p:nvSpPr>
        <p:spPr/>
        <p:txBody>
          <a:bodyPr/>
          <a:lstStyle/>
          <a:p>
            <a:fld id="{5B8DF1D4-A5BB-4593-B330-3FB63F89F19F}" type="slidenum">
              <a:rPr lang="en-US" smtClean="0"/>
              <a:t>2</a:t>
            </a:fld>
            <a:endParaRPr lang="en-US" dirty="0"/>
          </a:p>
        </p:txBody>
      </p:sp>
    </p:spTree>
    <p:extLst>
      <p:ext uri="{BB962C8B-B14F-4D97-AF65-F5344CB8AC3E}">
        <p14:creationId xmlns:p14="http://schemas.microsoft.com/office/powerpoint/2010/main" val="349133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Directions for Completing the FSI</a:t>
            </a:r>
          </a:p>
        </p:txBody>
      </p:sp>
      <p:sp>
        <p:nvSpPr>
          <p:cNvPr id="3" name="Content Placeholder 2"/>
          <p:cNvSpPr>
            <a:spLocks noGrp="1"/>
          </p:cNvSpPr>
          <p:nvPr>
            <p:ph idx="1"/>
          </p:nvPr>
        </p:nvSpPr>
        <p:spPr/>
        <p:txBody>
          <a:bodyPr>
            <a:normAutofit/>
          </a:bodyPr>
          <a:lstStyle/>
          <a:p>
            <a:r>
              <a:rPr lang="en-US" dirty="0"/>
              <a:t>Convene a group of key MEP staff, discuss each Strategy, and </a:t>
            </a:r>
            <a:r>
              <a:rPr lang="en-US" b="1" dirty="0">
                <a:solidFill>
                  <a:schemeClr val="accent1">
                    <a:lumMod val="50000"/>
                  </a:schemeClr>
                </a:solidFill>
              </a:rPr>
              <a:t>come to consensus </a:t>
            </a:r>
            <a:r>
              <a:rPr lang="en-US" dirty="0"/>
              <a:t>on each of the ratings.</a:t>
            </a:r>
          </a:p>
          <a:p>
            <a:r>
              <a:rPr lang="en-US" dirty="0"/>
              <a:t>Place a </a:t>
            </a:r>
            <a:r>
              <a:rPr lang="en-US" b="1" dirty="0">
                <a:solidFill>
                  <a:schemeClr val="accent1">
                    <a:lumMod val="50000"/>
                  </a:schemeClr>
                </a:solidFill>
              </a:rPr>
              <a:t>checkmark</a:t>
            </a:r>
            <a:r>
              <a:rPr lang="en-US" dirty="0">
                <a:solidFill>
                  <a:schemeClr val="accent1">
                    <a:lumMod val="50000"/>
                  </a:schemeClr>
                </a:solidFill>
              </a:rPr>
              <a:t> </a:t>
            </a:r>
            <a:r>
              <a:rPr lang="en-US" dirty="0"/>
              <a:t>in the box that best reflects your project’s level of implementation of each of the Strategies in the 3 Goal Areas. </a:t>
            </a:r>
          </a:p>
          <a:p>
            <a:r>
              <a:rPr lang="en-US" dirty="0"/>
              <a:t>If a particular Strategy is </a:t>
            </a:r>
            <a:r>
              <a:rPr lang="en-US" b="1" dirty="0">
                <a:solidFill>
                  <a:schemeClr val="accent1">
                    <a:lumMod val="50000"/>
                  </a:schemeClr>
                </a:solidFill>
              </a:rPr>
              <a:t>not applicable</a:t>
            </a:r>
            <a:r>
              <a:rPr lang="en-US" dirty="0"/>
              <a:t>, check the “Not Aware/Applicable” box.</a:t>
            </a:r>
          </a:p>
          <a:p>
            <a:pPr marL="0" indent="0">
              <a:buNone/>
            </a:pPr>
            <a:endParaRPr lang="en-US" dirty="0"/>
          </a:p>
        </p:txBody>
      </p:sp>
      <p:sp>
        <p:nvSpPr>
          <p:cNvPr id="4" name="Slide Number Placeholder 3"/>
          <p:cNvSpPr>
            <a:spLocks noGrp="1"/>
          </p:cNvSpPr>
          <p:nvPr>
            <p:ph type="sldNum" sz="quarter" idx="12"/>
          </p:nvPr>
        </p:nvSpPr>
        <p:spPr/>
        <p:txBody>
          <a:bodyPr/>
          <a:lstStyle/>
          <a:p>
            <a:fld id="{5B8DF1D4-A5BB-4593-B330-3FB63F89F19F}" type="slidenum">
              <a:rPr lang="en-US" smtClean="0"/>
              <a:t>3</a:t>
            </a:fld>
            <a:endParaRPr lang="en-US" dirty="0"/>
          </a:p>
        </p:txBody>
      </p:sp>
    </p:spTree>
    <p:extLst>
      <p:ext uri="{BB962C8B-B14F-4D97-AF65-F5344CB8AC3E}">
        <p14:creationId xmlns:p14="http://schemas.microsoft.com/office/powerpoint/2010/main" val="375081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Goal area 1: School Readiness</a:t>
            </a:r>
          </a:p>
        </p:txBody>
      </p:sp>
      <p:sp>
        <p:nvSpPr>
          <p:cNvPr id="6" name="Text Placeholder 5"/>
          <p:cNvSpPr>
            <a:spLocks noGrp="1"/>
          </p:cNvSpPr>
          <p:nvPr>
            <p:ph type="body" idx="1"/>
          </p:nvPr>
        </p:nvSpPr>
        <p:spPr/>
        <p:txBody>
          <a:bodyPr/>
          <a:lstStyle/>
          <a:p>
            <a:r>
              <a:rPr lang="en-US" dirty="0"/>
              <a:t>Strategies</a:t>
            </a:r>
          </a:p>
        </p:txBody>
      </p:sp>
      <p:sp>
        <p:nvSpPr>
          <p:cNvPr id="4" name="Slide Number Placeholder 3"/>
          <p:cNvSpPr>
            <a:spLocks noGrp="1"/>
          </p:cNvSpPr>
          <p:nvPr>
            <p:ph type="sldNum" sz="quarter" idx="12"/>
          </p:nvPr>
        </p:nvSpPr>
        <p:spPr/>
        <p:txBody>
          <a:bodyPr/>
          <a:lstStyle/>
          <a:p>
            <a:fld id="{5B8DF1D4-A5BB-4593-B330-3FB63F89F19F}" type="slidenum">
              <a:rPr lang="en-US" smtClean="0"/>
              <a:t>4</a:t>
            </a:fld>
            <a:endParaRPr lang="en-US" dirty="0"/>
          </a:p>
        </p:txBody>
      </p:sp>
    </p:spTree>
    <p:extLst>
      <p:ext uri="{BB962C8B-B14F-4D97-AF65-F5344CB8AC3E}">
        <p14:creationId xmlns:p14="http://schemas.microsoft.com/office/powerpoint/2010/main" val="291287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School Readiness Strategies 2016-17</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b="1" dirty="0">
                <a:solidFill>
                  <a:srgbClr val="C00000"/>
                </a:solidFill>
              </a:rPr>
              <a:t>1-1</a:t>
            </a:r>
            <a:r>
              <a:rPr lang="en-US" b="1" dirty="0"/>
              <a:t> </a:t>
            </a:r>
            <a:r>
              <a:rPr lang="en-US" dirty="0"/>
              <a:t>Provide high-quality </a:t>
            </a:r>
            <a:r>
              <a:rPr lang="en-US" b="1" dirty="0">
                <a:solidFill>
                  <a:schemeClr val="accent1">
                    <a:lumMod val="50000"/>
                  </a:schemeClr>
                </a:solidFill>
              </a:rPr>
              <a:t>supplemental educational services </a:t>
            </a:r>
            <a:r>
              <a:rPr lang="en-US" sz="3000" i="1" dirty="0">
                <a:latin typeface="Times New Roman" panose="02020603050405020304" pitchFamily="18" charset="0"/>
                <a:cs typeface="Times New Roman" panose="02020603050405020304" pitchFamily="18" charset="0"/>
              </a:rPr>
              <a:t>(e.g., preschool programs, in-home preschool services, extended preschool programs)</a:t>
            </a:r>
            <a:r>
              <a:rPr lang="en-US" sz="3000" dirty="0"/>
              <a:t> </a:t>
            </a:r>
            <a:r>
              <a:rPr lang="en-US" dirty="0"/>
              <a:t>to 3-5 year old migrant children in order to increase their development of school readiness skills.</a:t>
            </a:r>
          </a:p>
          <a:p>
            <a:r>
              <a:rPr lang="en-US" b="1" dirty="0">
                <a:solidFill>
                  <a:srgbClr val="C00000"/>
                </a:solidFill>
              </a:rPr>
              <a:t>1-2 </a:t>
            </a:r>
            <a:r>
              <a:rPr lang="en-US" dirty="0"/>
              <a:t>Implement a statewide MEP </a:t>
            </a:r>
            <a:r>
              <a:rPr lang="en-US" b="1" dirty="0">
                <a:solidFill>
                  <a:schemeClr val="tx2"/>
                </a:solidFill>
              </a:rPr>
              <a:t>pre/post preschool assessment</a:t>
            </a:r>
            <a:r>
              <a:rPr lang="en-US" dirty="0"/>
              <a:t> tool for migrant children participating in short-term or non-school-based, MEP-funded school readiness supplemental instructional services.</a:t>
            </a:r>
          </a:p>
        </p:txBody>
      </p:sp>
      <p:sp>
        <p:nvSpPr>
          <p:cNvPr id="4" name="Slide Number Placeholder 3"/>
          <p:cNvSpPr>
            <a:spLocks noGrp="1"/>
          </p:cNvSpPr>
          <p:nvPr>
            <p:ph type="sldNum" sz="quarter" idx="12"/>
          </p:nvPr>
        </p:nvSpPr>
        <p:spPr/>
        <p:txBody>
          <a:bodyPr/>
          <a:lstStyle/>
          <a:p>
            <a:fld id="{5B8DF1D4-A5BB-4593-B330-3FB63F89F19F}" type="slidenum">
              <a:rPr lang="en-US" smtClean="0"/>
              <a:t>5</a:t>
            </a:fld>
            <a:endParaRPr lang="en-US" dirty="0"/>
          </a:p>
        </p:txBody>
      </p:sp>
    </p:spTree>
    <p:extLst>
      <p:ext uri="{BB962C8B-B14F-4D97-AF65-F5344CB8AC3E}">
        <p14:creationId xmlns:p14="http://schemas.microsoft.com/office/powerpoint/2010/main" val="214793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School Readiness Strategies, Cont.</a:t>
            </a: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b="1" dirty="0">
                <a:solidFill>
                  <a:srgbClr val="C00000"/>
                </a:solidFill>
              </a:rPr>
              <a:t>1-3 </a:t>
            </a:r>
            <a:r>
              <a:rPr lang="en-US" dirty="0"/>
              <a:t>Implement needs-based educational services to </a:t>
            </a:r>
            <a:r>
              <a:rPr lang="en-US" b="1" dirty="0">
                <a:solidFill>
                  <a:schemeClr val="tx2"/>
                </a:solidFill>
              </a:rPr>
              <a:t>migrant parents/families</a:t>
            </a:r>
            <a:r>
              <a:rPr lang="en-US" dirty="0"/>
              <a:t> in their home language </a:t>
            </a:r>
            <a:r>
              <a:rPr lang="en-US" i="1" dirty="0"/>
              <a:t>(e.g., progress monitoring home visits, family literacy programs, parent education, at-home educational programs, video-conferencing/online meetings) </a:t>
            </a:r>
            <a:r>
              <a:rPr lang="en-US" dirty="0"/>
              <a:t>to enhance their capacity to support their child’s development of school readiness skills.</a:t>
            </a:r>
          </a:p>
          <a:p>
            <a:r>
              <a:rPr lang="en-US" b="1" dirty="0">
                <a:solidFill>
                  <a:srgbClr val="C00000"/>
                </a:solidFill>
              </a:rPr>
              <a:t>1-4 </a:t>
            </a:r>
            <a:r>
              <a:rPr lang="en-US" dirty="0"/>
              <a:t>NDE and local projects support all school/MEP staff by providing </a:t>
            </a:r>
            <a:r>
              <a:rPr lang="en-US" b="1" dirty="0">
                <a:solidFill>
                  <a:schemeClr val="tx2"/>
                </a:solidFill>
              </a:rPr>
              <a:t>professional learning opportunities </a:t>
            </a:r>
            <a:r>
              <a:rPr lang="en-US" i="1" dirty="0"/>
              <a:t>(face-to-face and online)</a:t>
            </a:r>
            <a:r>
              <a:rPr lang="en-US" dirty="0"/>
              <a:t> aligned with the State SDP to enhance their knowledge of evidence-based strategies, promising practices, and culturally relevant instruction to improve the school readiness skills of migrant preschool children.</a:t>
            </a:r>
          </a:p>
        </p:txBody>
      </p:sp>
      <p:sp>
        <p:nvSpPr>
          <p:cNvPr id="4" name="Slide Number Placeholder 3"/>
          <p:cNvSpPr>
            <a:spLocks noGrp="1"/>
          </p:cNvSpPr>
          <p:nvPr>
            <p:ph type="sldNum" sz="quarter" idx="12"/>
          </p:nvPr>
        </p:nvSpPr>
        <p:spPr/>
        <p:txBody>
          <a:bodyPr/>
          <a:lstStyle/>
          <a:p>
            <a:fld id="{5B8DF1D4-A5BB-4593-B330-3FB63F89F19F}" type="slidenum">
              <a:rPr lang="en-US" smtClean="0"/>
              <a:t>6</a:t>
            </a:fld>
            <a:endParaRPr lang="en-US" dirty="0"/>
          </a:p>
        </p:txBody>
      </p:sp>
    </p:spTree>
    <p:extLst>
      <p:ext uri="{BB962C8B-B14F-4D97-AF65-F5344CB8AC3E}">
        <p14:creationId xmlns:p14="http://schemas.microsoft.com/office/powerpoint/2010/main" val="302085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School Readiness Strategies, Cont.</a:t>
            </a:r>
          </a:p>
        </p:txBody>
      </p:sp>
      <p:sp>
        <p:nvSpPr>
          <p:cNvPr id="3" name="Content Placeholder 2"/>
          <p:cNvSpPr>
            <a:spLocks noGrp="1"/>
          </p:cNvSpPr>
          <p:nvPr>
            <p:ph idx="1"/>
          </p:nvPr>
        </p:nvSpPr>
        <p:spPr/>
        <p:txBody>
          <a:bodyPr>
            <a:normAutofit/>
          </a:bodyPr>
          <a:lstStyle/>
          <a:p>
            <a:r>
              <a:rPr lang="en-US" b="1" dirty="0">
                <a:solidFill>
                  <a:srgbClr val="C00000"/>
                </a:solidFill>
              </a:rPr>
              <a:t>1-5</a:t>
            </a:r>
            <a:r>
              <a:rPr lang="en-US" b="1" dirty="0"/>
              <a:t> </a:t>
            </a:r>
            <a:r>
              <a:rPr lang="en-US" b="1" dirty="0">
                <a:solidFill>
                  <a:schemeClr val="tx2"/>
                </a:solidFill>
              </a:rPr>
              <a:t>Coordinate</a:t>
            </a:r>
            <a:r>
              <a:rPr lang="en-US" dirty="0"/>
              <a:t> with service providers or provide migrant preschool children with appropriate, needs-based support services </a:t>
            </a:r>
            <a:r>
              <a:rPr lang="en-US" i="1" dirty="0"/>
              <a:t>(e.g., health and nutrition, educational supplies, translations/interpretations, transportation, mobile hotspots) </a:t>
            </a:r>
            <a:r>
              <a:rPr lang="en-US" dirty="0"/>
              <a:t>to eliminate barriers to participation/success in preschool services.</a:t>
            </a:r>
          </a:p>
        </p:txBody>
      </p:sp>
      <p:sp>
        <p:nvSpPr>
          <p:cNvPr id="4" name="Slide Number Placeholder 3"/>
          <p:cNvSpPr>
            <a:spLocks noGrp="1"/>
          </p:cNvSpPr>
          <p:nvPr>
            <p:ph type="sldNum" sz="quarter" idx="12"/>
          </p:nvPr>
        </p:nvSpPr>
        <p:spPr/>
        <p:txBody>
          <a:bodyPr/>
          <a:lstStyle/>
          <a:p>
            <a:fld id="{5B8DF1D4-A5BB-4593-B330-3FB63F89F19F}" type="slidenum">
              <a:rPr lang="en-US" smtClean="0"/>
              <a:t>7</a:t>
            </a:fld>
            <a:endParaRPr lang="en-US" dirty="0"/>
          </a:p>
        </p:txBody>
      </p:sp>
    </p:spTree>
    <p:extLst>
      <p:ext uri="{BB962C8B-B14F-4D97-AF65-F5344CB8AC3E}">
        <p14:creationId xmlns:p14="http://schemas.microsoft.com/office/powerpoint/2010/main" val="181080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Goal area 2: Reading/writing and mathematics</a:t>
            </a:r>
          </a:p>
        </p:txBody>
      </p:sp>
      <p:sp>
        <p:nvSpPr>
          <p:cNvPr id="6" name="Text Placeholder 5"/>
          <p:cNvSpPr>
            <a:spLocks noGrp="1"/>
          </p:cNvSpPr>
          <p:nvPr>
            <p:ph type="body" idx="1"/>
          </p:nvPr>
        </p:nvSpPr>
        <p:spPr/>
        <p:txBody>
          <a:bodyPr/>
          <a:lstStyle/>
          <a:p>
            <a:r>
              <a:rPr lang="en-US" dirty="0"/>
              <a:t>Strategies</a:t>
            </a:r>
          </a:p>
        </p:txBody>
      </p:sp>
      <p:sp>
        <p:nvSpPr>
          <p:cNvPr id="4" name="Slide Number Placeholder 3"/>
          <p:cNvSpPr>
            <a:spLocks noGrp="1"/>
          </p:cNvSpPr>
          <p:nvPr>
            <p:ph type="sldNum" sz="quarter" idx="12"/>
          </p:nvPr>
        </p:nvSpPr>
        <p:spPr/>
        <p:txBody>
          <a:bodyPr/>
          <a:lstStyle/>
          <a:p>
            <a:fld id="{5B8DF1D4-A5BB-4593-B330-3FB63F89F19F}" type="slidenum">
              <a:rPr lang="en-US" smtClean="0"/>
              <a:t>8</a:t>
            </a:fld>
            <a:endParaRPr lang="en-US" dirty="0"/>
          </a:p>
        </p:txBody>
      </p:sp>
    </p:spTree>
    <p:extLst>
      <p:ext uri="{BB962C8B-B14F-4D97-AF65-F5344CB8AC3E}">
        <p14:creationId xmlns:p14="http://schemas.microsoft.com/office/powerpoint/2010/main" val="1639932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Reading/Writing and Math Strategies 2016-17</a:t>
            </a: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b="1" dirty="0">
                <a:solidFill>
                  <a:srgbClr val="C00000"/>
                </a:solidFill>
              </a:rPr>
              <a:t>2-1</a:t>
            </a:r>
            <a:r>
              <a:rPr lang="en-US" b="1" dirty="0"/>
              <a:t> </a:t>
            </a:r>
            <a:r>
              <a:rPr lang="en-US" dirty="0"/>
              <a:t>Provide migrant students with </a:t>
            </a:r>
            <a:r>
              <a:rPr lang="en-US" b="1" dirty="0">
                <a:solidFill>
                  <a:schemeClr val="tx2"/>
                </a:solidFill>
              </a:rPr>
              <a:t>high-quality supplemental instructional services </a:t>
            </a:r>
            <a:r>
              <a:rPr lang="en-US" i="1" dirty="0"/>
              <a:t>(e.g., extended day programs, summer or intersession programs, in-home instruction, online/technology-based programs, individualized learning programs, instructional supports during the school day, intervention support services)</a:t>
            </a:r>
            <a:r>
              <a:rPr lang="en-US" dirty="0"/>
              <a:t> to increase their reading/writing and math achievement.</a:t>
            </a:r>
          </a:p>
          <a:p>
            <a:r>
              <a:rPr lang="en-US" b="1" dirty="0">
                <a:solidFill>
                  <a:srgbClr val="C00000"/>
                </a:solidFill>
              </a:rPr>
              <a:t>2-2 </a:t>
            </a:r>
            <a:r>
              <a:rPr lang="en-US" dirty="0"/>
              <a:t>Implement needs-based educational services to </a:t>
            </a:r>
            <a:r>
              <a:rPr lang="en-US" b="1" dirty="0">
                <a:solidFill>
                  <a:schemeClr val="tx2"/>
                </a:solidFill>
              </a:rPr>
              <a:t>migrant parents/families </a:t>
            </a:r>
            <a:r>
              <a:rPr lang="en-US" dirty="0"/>
              <a:t>in their home language</a:t>
            </a:r>
            <a:r>
              <a:rPr lang="en-US" i="1" dirty="0"/>
              <a:t> (e.g., progress monitoring home visits, family literacy programs, parent education, at-home educational programs, videoconferencing/online meetings) </a:t>
            </a:r>
            <a:r>
              <a:rPr lang="en-US" dirty="0"/>
              <a:t>to enhance their capacity to support their child’s success in reading/writing and math.</a:t>
            </a:r>
          </a:p>
        </p:txBody>
      </p:sp>
      <p:sp>
        <p:nvSpPr>
          <p:cNvPr id="4" name="Slide Number Placeholder 3"/>
          <p:cNvSpPr>
            <a:spLocks noGrp="1"/>
          </p:cNvSpPr>
          <p:nvPr>
            <p:ph type="sldNum" sz="quarter" idx="12"/>
          </p:nvPr>
        </p:nvSpPr>
        <p:spPr/>
        <p:txBody>
          <a:bodyPr/>
          <a:lstStyle/>
          <a:p>
            <a:fld id="{5B8DF1D4-A5BB-4593-B330-3FB63F89F19F}" type="slidenum">
              <a:rPr lang="en-US" smtClean="0"/>
              <a:t>9</a:t>
            </a:fld>
            <a:endParaRPr lang="en-US" dirty="0"/>
          </a:p>
        </p:txBody>
      </p:sp>
    </p:spTree>
    <p:extLst>
      <p:ext uri="{BB962C8B-B14F-4D97-AF65-F5344CB8AC3E}">
        <p14:creationId xmlns:p14="http://schemas.microsoft.com/office/powerpoint/2010/main" val="2615501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1079</Words>
  <Application>Microsoft Office PowerPoint</Application>
  <PresentationFormat>On-screen Show (4:3)</PresentationFormat>
  <Paragraphs>98</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Times New Roman</vt:lpstr>
      <vt:lpstr>Office Theme</vt:lpstr>
      <vt:lpstr>Fidelity of Strategy Implementation (FSI) Tool</vt:lpstr>
      <vt:lpstr>Purposes</vt:lpstr>
      <vt:lpstr>Directions for Completing the FSI</vt:lpstr>
      <vt:lpstr>Goal area 1: School Readiness</vt:lpstr>
      <vt:lpstr>School Readiness Strategies 2016-17</vt:lpstr>
      <vt:lpstr>School Readiness Strategies, Cont.</vt:lpstr>
      <vt:lpstr>School Readiness Strategies, Cont.</vt:lpstr>
      <vt:lpstr>Goal area 2: Reading/writing and mathematics</vt:lpstr>
      <vt:lpstr>Reading/Writing and Math Strategies 2016-17</vt:lpstr>
      <vt:lpstr>Reading/Writing and Math Strategies, Cont.</vt:lpstr>
      <vt:lpstr>Goal area 3: HS graduation and services to secondary-aged youth</vt:lpstr>
      <vt:lpstr>HS Graduation and Services to Secondary-Aged Youth Strategies 2016-17</vt:lpstr>
      <vt:lpstr>HS Graduation and Services to Secondary-Aged Youth Strategies</vt:lpstr>
      <vt:lpstr>Directions for Completing the FSI, Cont.</vt:lpstr>
      <vt:lpstr>FSI Ratings</vt:lpstr>
      <vt:lpstr>PowerPoint Presentation</vt:lpstr>
      <vt:lpstr>FSI Practice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dc:creator>
  <cp:lastModifiedBy>Sherri Landis</cp:lastModifiedBy>
  <cp:revision>38</cp:revision>
  <cp:lastPrinted>2016-02-23T20:53:33Z</cp:lastPrinted>
  <dcterms:created xsi:type="dcterms:W3CDTF">2015-05-02T23:19:40Z</dcterms:created>
  <dcterms:modified xsi:type="dcterms:W3CDTF">2017-06-12T12:48:18Z</dcterms:modified>
</cp:coreProperties>
</file>